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5" r:id="rId9"/>
    <p:sldId id="266" r:id="rId10"/>
    <p:sldId id="263" r:id="rId11"/>
    <p:sldId id="262" r:id="rId12"/>
    <p:sldId id="264" r:id="rId13"/>
    <p:sldId id="267" r:id="rId14"/>
    <p:sldId id="268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0D643B-2EE0-4BE7-AB9F-30787C962582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3_3" csCatId="accent3" phldr="1"/>
      <dgm:spPr/>
    </dgm:pt>
    <dgm:pt modelId="{2B5FC7FF-5418-4949-A296-C3AFD45652A5}">
      <dgm:prSet phldrT="[Texto]" custT="1"/>
      <dgm:spPr/>
      <dgm:t>
        <a:bodyPr/>
        <a:lstStyle/>
        <a:p>
          <a:r>
            <a:rPr lang="es-MX" sz="1400" b="1" dirty="0" smtClean="0"/>
            <a:t>FATESA</a:t>
          </a:r>
          <a:endParaRPr lang="es-MX" sz="1400" b="1" dirty="0"/>
        </a:p>
      </dgm:t>
    </dgm:pt>
    <dgm:pt modelId="{5C5FD42A-AC18-4C80-92D2-3AA24160B4B7}" type="parTrans" cxnId="{7D4B50ED-C3E5-4D9E-9120-473EBE277158}">
      <dgm:prSet/>
      <dgm:spPr/>
      <dgm:t>
        <a:bodyPr/>
        <a:lstStyle/>
        <a:p>
          <a:endParaRPr lang="es-MX"/>
        </a:p>
      </dgm:t>
    </dgm:pt>
    <dgm:pt modelId="{03DBEE7C-EBC1-4587-A1A3-E70AD3D811F2}" type="sibTrans" cxnId="{7D4B50ED-C3E5-4D9E-9120-473EBE277158}">
      <dgm:prSet/>
      <dgm:spPr/>
      <dgm:t>
        <a:bodyPr/>
        <a:lstStyle/>
        <a:p>
          <a:endParaRPr lang="es-MX"/>
        </a:p>
      </dgm:t>
    </dgm:pt>
    <dgm:pt modelId="{F5ADF058-511B-461B-BB82-1C75D9785614}" type="pres">
      <dgm:prSet presAssocID="{E40D643B-2EE0-4BE7-AB9F-30787C962582}" presName="Name0" presStyleCnt="0">
        <dgm:presLayoutVars>
          <dgm:chMax/>
          <dgm:chPref/>
          <dgm:dir/>
          <dgm:animLvl val="lvl"/>
        </dgm:presLayoutVars>
      </dgm:prSet>
      <dgm:spPr/>
    </dgm:pt>
    <dgm:pt modelId="{76739800-8C22-4BB1-A299-D005C977D96B}" type="pres">
      <dgm:prSet presAssocID="{2B5FC7FF-5418-4949-A296-C3AFD45652A5}" presName="composite" presStyleCnt="0"/>
      <dgm:spPr/>
    </dgm:pt>
    <dgm:pt modelId="{682C6435-4F96-4183-A632-CE65AAF524A1}" type="pres">
      <dgm:prSet presAssocID="{2B5FC7FF-5418-4949-A296-C3AFD45652A5}" presName="ParentAccentShape" presStyleLbl="trBgShp" presStyleIdx="0" presStyleCnt="1"/>
      <dgm:spPr/>
    </dgm:pt>
    <dgm:pt modelId="{97D9DAA0-D867-483C-B490-1A142A950138}" type="pres">
      <dgm:prSet presAssocID="{2B5FC7FF-5418-4949-A296-C3AFD45652A5}" presName="ParentText" presStyleLbl="revTx" presStyleIdx="0" presStyleCnt="2" custLinFactY="100000" custLinFactNeighborX="2334" custLinFactNeighborY="18246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72BB03B-C7ED-4D21-B36E-88AEE51FED6B}" type="pres">
      <dgm:prSet presAssocID="{2B5FC7FF-5418-4949-A296-C3AFD45652A5}" presName="ChildText" presStyleLbl="revTx" presStyleIdx="1" presStyleCnt="2">
        <dgm:presLayoutVars>
          <dgm:chMax val="0"/>
          <dgm:chPref val="0"/>
        </dgm:presLayoutVars>
      </dgm:prSet>
      <dgm:spPr/>
    </dgm:pt>
    <dgm:pt modelId="{350C4F4A-F466-4A44-8089-126EC46294BD}" type="pres">
      <dgm:prSet presAssocID="{2B5FC7FF-5418-4949-A296-C3AFD45652A5}" presName="ChildAccentShape" presStyleLbl="trBgShp" presStyleIdx="0" presStyleCnt="1"/>
      <dgm:spPr/>
    </dgm:pt>
    <dgm:pt modelId="{4142CD27-A7E2-49DF-AC95-631208D85C9A}" type="pres">
      <dgm:prSet presAssocID="{2B5FC7FF-5418-4949-A296-C3AFD45652A5}" presName="Image" presStyleLbl="alignImgPlace1" presStyleIdx="0" presStyleCnt="1" custScaleX="129144" custScaleY="160318"/>
      <dgm:spPr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 xmlns="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</dgm:spPr>
    </dgm:pt>
  </dgm:ptLst>
  <dgm:cxnLst>
    <dgm:cxn modelId="{D9D37663-4E25-437D-93DB-93C3A222D608}" type="presOf" srcId="{2B5FC7FF-5418-4949-A296-C3AFD45652A5}" destId="{97D9DAA0-D867-483C-B490-1A142A950138}" srcOrd="0" destOrd="0" presId="urn:microsoft.com/office/officeart/2009/3/layout/SnapshotPictureList"/>
    <dgm:cxn modelId="{BE103DCC-BF15-42F5-A1F5-54A039050A63}" type="presOf" srcId="{E40D643B-2EE0-4BE7-AB9F-30787C962582}" destId="{F5ADF058-511B-461B-BB82-1C75D9785614}" srcOrd="0" destOrd="0" presId="urn:microsoft.com/office/officeart/2009/3/layout/SnapshotPictureList"/>
    <dgm:cxn modelId="{7D4B50ED-C3E5-4D9E-9120-473EBE277158}" srcId="{E40D643B-2EE0-4BE7-AB9F-30787C962582}" destId="{2B5FC7FF-5418-4949-A296-C3AFD45652A5}" srcOrd="0" destOrd="0" parTransId="{5C5FD42A-AC18-4C80-92D2-3AA24160B4B7}" sibTransId="{03DBEE7C-EBC1-4587-A1A3-E70AD3D811F2}"/>
    <dgm:cxn modelId="{50B09567-E594-4E94-BED9-26FC5CDC5260}" type="presParOf" srcId="{F5ADF058-511B-461B-BB82-1C75D9785614}" destId="{76739800-8C22-4BB1-A299-D005C977D96B}" srcOrd="0" destOrd="0" presId="urn:microsoft.com/office/officeart/2009/3/layout/SnapshotPictureList"/>
    <dgm:cxn modelId="{E3FA0BF3-01A9-4652-81EC-CDF279479E70}" type="presParOf" srcId="{76739800-8C22-4BB1-A299-D005C977D96B}" destId="{682C6435-4F96-4183-A632-CE65AAF524A1}" srcOrd="0" destOrd="0" presId="urn:microsoft.com/office/officeart/2009/3/layout/SnapshotPictureList"/>
    <dgm:cxn modelId="{AE7A6F73-3F54-4757-A9A3-E3219C53D5D2}" type="presParOf" srcId="{76739800-8C22-4BB1-A299-D005C977D96B}" destId="{97D9DAA0-D867-483C-B490-1A142A950138}" srcOrd="1" destOrd="0" presId="urn:microsoft.com/office/officeart/2009/3/layout/SnapshotPictureList"/>
    <dgm:cxn modelId="{6D64D1B8-A28A-4E8D-97AD-EBE8E41E42B0}" type="presParOf" srcId="{76739800-8C22-4BB1-A299-D005C977D96B}" destId="{672BB03B-C7ED-4D21-B36E-88AEE51FED6B}" srcOrd="2" destOrd="0" presId="urn:microsoft.com/office/officeart/2009/3/layout/SnapshotPictureList"/>
    <dgm:cxn modelId="{BEE6487B-8A70-4B7B-AB70-34C489469FDE}" type="presParOf" srcId="{76739800-8C22-4BB1-A299-D005C977D96B}" destId="{350C4F4A-F466-4A44-8089-126EC46294BD}" srcOrd="3" destOrd="0" presId="urn:microsoft.com/office/officeart/2009/3/layout/SnapshotPictureList"/>
    <dgm:cxn modelId="{D904030C-9790-464A-A3F6-29431BFC8B2E}" type="presParOf" srcId="{76739800-8C22-4BB1-A299-D005C977D96B}" destId="{4142CD27-A7E2-49DF-AC95-631208D85C9A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425392-D5FD-43EF-89D3-006E951576BC}" type="doc">
      <dgm:prSet loTypeId="urn:microsoft.com/office/officeart/2005/8/layout/cycle7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604D6C4-84FD-4326-A7AC-6D5E37F17EC6}">
      <dgm:prSet phldrT="[Texto]"/>
      <dgm:spPr/>
      <dgm:t>
        <a:bodyPr/>
        <a:lstStyle/>
        <a:p>
          <a:r>
            <a:rPr lang="es-MX" dirty="0" smtClean="0"/>
            <a:t>Carrera</a:t>
          </a:r>
          <a:endParaRPr lang="es-MX" dirty="0"/>
        </a:p>
      </dgm:t>
    </dgm:pt>
    <dgm:pt modelId="{6A383BB0-DF34-436D-906C-11711B09CBE3}" type="parTrans" cxnId="{83991DAB-5902-4D9D-993A-452C87F1885B}">
      <dgm:prSet/>
      <dgm:spPr/>
      <dgm:t>
        <a:bodyPr/>
        <a:lstStyle/>
        <a:p>
          <a:endParaRPr lang="es-MX"/>
        </a:p>
      </dgm:t>
    </dgm:pt>
    <dgm:pt modelId="{3573F0E5-B490-4DA4-9A7E-A162594199E4}" type="sibTrans" cxnId="{83991DAB-5902-4D9D-993A-452C87F1885B}">
      <dgm:prSet/>
      <dgm:spPr/>
      <dgm:t>
        <a:bodyPr/>
        <a:lstStyle/>
        <a:p>
          <a:endParaRPr lang="es-MX"/>
        </a:p>
      </dgm:t>
    </dgm:pt>
    <dgm:pt modelId="{B6110EDB-C898-445B-A79E-2601D522E8C8}">
      <dgm:prSet phldrT="[Texto]"/>
      <dgm:spPr/>
      <dgm:t>
        <a:bodyPr/>
        <a:lstStyle/>
        <a:p>
          <a:r>
            <a:rPr lang="es-MX" dirty="0" smtClean="0"/>
            <a:t>Técnico Terapia Ocupacional</a:t>
          </a:r>
          <a:endParaRPr lang="es-MX" dirty="0"/>
        </a:p>
      </dgm:t>
    </dgm:pt>
    <dgm:pt modelId="{76BBFE5C-AD4A-4818-B54B-D2CA8961A1A2}" type="parTrans" cxnId="{07BA8506-3C93-4925-B890-E1E21F4C49D5}">
      <dgm:prSet/>
      <dgm:spPr/>
      <dgm:t>
        <a:bodyPr/>
        <a:lstStyle/>
        <a:p>
          <a:endParaRPr lang="es-MX"/>
        </a:p>
      </dgm:t>
    </dgm:pt>
    <dgm:pt modelId="{873B465F-7F7A-436C-B1C6-DDB2FFA7B8B4}" type="sibTrans" cxnId="{07BA8506-3C93-4925-B890-E1E21F4C49D5}">
      <dgm:prSet/>
      <dgm:spPr/>
      <dgm:t>
        <a:bodyPr/>
        <a:lstStyle/>
        <a:p>
          <a:endParaRPr lang="es-MX"/>
        </a:p>
      </dgm:t>
    </dgm:pt>
    <dgm:pt modelId="{A4A2208A-7826-41DC-BD12-285B7E2337C2}">
      <dgm:prSet phldrT="[Texto]"/>
      <dgm:spPr/>
      <dgm:t>
        <a:bodyPr/>
        <a:lstStyle/>
        <a:p>
          <a:r>
            <a:rPr lang="es-MX" dirty="0" smtClean="0"/>
            <a:t>Técnico Terapia Física</a:t>
          </a:r>
          <a:endParaRPr lang="es-MX" dirty="0"/>
        </a:p>
      </dgm:t>
    </dgm:pt>
    <dgm:pt modelId="{056B6BE8-1DC8-4A03-9153-BDC64EABFB25}" type="parTrans" cxnId="{AAE95960-CD72-4AF5-BA62-2429EE424CF5}">
      <dgm:prSet/>
      <dgm:spPr/>
      <dgm:t>
        <a:bodyPr/>
        <a:lstStyle/>
        <a:p>
          <a:endParaRPr lang="es-MX"/>
        </a:p>
      </dgm:t>
    </dgm:pt>
    <dgm:pt modelId="{FF26DD3F-AAAA-41DD-AB04-8FC6A76F69D4}" type="sibTrans" cxnId="{AAE95960-CD72-4AF5-BA62-2429EE424CF5}">
      <dgm:prSet/>
      <dgm:spPr/>
      <dgm:t>
        <a:bodyPr/>
        <a:lstStyle/>
        <a:p>
          <a:endParaRPr lang="es-MX"/>
        </a:p>
      </dgm:t>
    </dgm:pt>
    <dgm:pt modelId="{05E59BCB-7F8C-4BEC-BFCF-59A0A7C0093E}">
      <dgm:prSet phldrT="[Texto]"/>
      <dgm:spPr/>
      <dgm:t>
        <a:bodyPr/>
        <a:lstStyle/>
        <a:p>
          <a:r>
            <a:rPr lang="es-MX" dirty="0" smtClean="0"/>
            <a:t>Técnico en Podología</a:t>
          </a:r>
          <a:endParaRPr lang="es-MX" dirty="0"/>
        </a:p>
      </dgm:t>
    </dgm:pt>
    <dgm:pt modelId="{E9829E0A-7A0F-4582-B658-7BC22D3F3235}" type="parTrans" cxnId="{322FBB7F-8E0A-43F4-959B-C2E1687CE5DE}">
      <dgm:prSet/>
      <dgm:spPr/>
      <dgm:t>
        <a:bodyPr/>
        <a:lstStyle/>
        <a:p>
          <a:endParaRPr lang="es-MX"/>
        </a:p>
      </dgm:t>
    </dgm:pt>
    <dgm:pt modelId="{DADE686A-D661-46DD-8037-0AECA9FF94C1}" type="sibTrans" cxnId="{322FBB7F-8E0A-43F4-959B-C2E1687CE5DE}">
      <dgm:prSet/>
      <dgm:spPr/>
      <dgm:t>
        <a:bodyPr/>
        <a:lstStyle/>
        <a:p>
          <a:endParaRPr lang="es-MX"/>
        </a:p>
      </dgm:t>
    </dgm:pt>
    <dgm:pt modelId="{CA75FB93-01CA-412E-97C5-DAA5896EF775}" type="pres">
      <dgm:prSet presAssocID="{88425392-D5FD-43EF-89D3-006E951576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6CDBF73-9035-4A8E-985D-46476CF77BFF}" type="pres">
      <dgm:prSet presAssocID="{D604D6C4-84FD-4326-A7AC-6D5E37F17EC6}" presName="node" presStyleLbl="node1" presStyleIdx="0" presStyleCnt="4" custRadScaleRad="104706" custRadScaleInc="-1834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09FA4CA-EBBD-4A61-8114-5CC8D9675F73}" type="pres">
      <dgm:prSet presAssocID="{3573F0E5-B490-4DA4-9A7E-A162594199E4}" presName="sibTrans" presStyleLbl="sibTrans2D1" presStyleIdx="0" presStyleCnt="4" custAng="4962980" custFlipHor="1" custScaleX="884872" custScaleY="91935" custLinFactX="64680" custLinFactNeighborX="100000" custLinFactNeighborY="15875"/>
      <dgm:spPr/>
      <dgm:t>
        <a:bodyPr/>
        <a:lstStyle/>
        <a:p>
          <a:endParaRPr lang="pt-BR"/>
        </a:p>
      </dgm:t>
    </dgm:pt>
    <dgm:pt modelId="{21023D06-6901-4654-860B-86D103BCB7AC}" type="pres">
      <dgm:prSet presAssocID="{3573F0E5-B490-4DA4-9A7E-A162594199E4}" presName="connectorText" presStyleLbl="sibTrans2D1" presStyleIdx="0" presStyleCnt="4"/>
      <dgm:spPr/>
      <dgm:t>
        <a:bodyPr/>
        <a:lstStyle/>
        <a:p>
          <a:endParaRPr lang="pt-BR"/>
        </a:p>
      </dgm:t>
    </dgm:pt>
    <dgm:pt modelId="{B599F2B3-BADF-4C9B-8230-BD13D50F91DF}" type="pres">
      <dgm:prSet presAssocID="{B6110EDB-C898-445B-A79E-2601D522E8C8}" presName="node" presStyleLbl="node1" presStyleIdx="1" presStyleCnt="4" custRadScaleRad="138473" custRadScaleInc="4983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EB960B3-422B-4DFB-B230-9D4E28786233}" type="pres">
      <dgm:prSet presAssocID="{873B465F-7F7A-436C-B1C6-DDB2FFA7B8B4}" presName="sibTrans" presStyleLbl="sibTrans2D1" presStyleIdx="1" presStyleCnt="4" custLinFactX="-200000" custLinFactY="100000" custLinFactNeighborX="-290745" custLinFactNeighborY="175451"/>
      <dgm:spPr/>
      <dgm:t>
        <a:bodyPr/>
        <a:lstStyle/>
        <a:p>
          <a:endParaRPr lang="pt-BR"/>
        </a:p>
      </dgm:t>
    </dgm:pt>
    <dgm:pt modelId="{CF6DD530-51AC-4E8F-9B59-F5B91C940EE1}" type="pres">
      <dgm:prSet presAssocID="{873B465F-7F7A-436C-B1C6-DDB2FFA7B8B4}" presName="connectorText" presStyleLbl="sibTrans2D1" presStyleIdx="1" presStyleCnt="4"/>
      <dgm:spPr/>
      <dgm:t>
        <a:bodyPr/>
        <a:lstStyle/>
        <a:p>
          <a:endParaRPr lang="pt-BR"/>
        </a:p>
      </dgm:t>
    </dgm:pt>
    <dgm:pt modelId="{3A999273-68DF-4A8F-8C3E-F954A9E1DF95}" type="pres">
      <dgm:prSet presAssocID="{A4A2208A-7826-41DC-BD12-285B7E2337C2}" presName="node" presStyleLbl="node1" presStyleIdx="2" presStyleCnt="4" custRadScaleRad="52851" custRadScaleInc="39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9C4C9A-58D1-44E6-9FC9-342F3F23AB57}" type="pres">
      <dgm:prSet presAssocID="{FF26DD3F-AAAA-41DD-AB04-8FC6A76F69D4}" presName="sibTrans" presStyleLbl="sibTrans2D1" presStyleIdx="2" presStyleCnt="4" custAng="5527269" custFlipHor="1" custScaleX="686561" custScaleY="94549" custLinFactX="195069" custLinFactY="-200000" custLinFactNeighborX="200000" custLinFactNeighborY="-219244"/>
      <dgm:spPr/>
      <dgm:t>
        <a:bodyPr/>
        <a:lstStyle/>
        <a:p>
          <a:endParaRPr lang="pt-BR"/>
        </a:p>
      </dgm:t>
    </dgm:pt>
    <dgm:pt modelId="{6156B598-FD2B-4564-9862-E2C424226F60}" type="pres">
      <dgm:prSet presAssocID="{FF26DD3F-AAAA-41DD-AB04-8FC6A76F69D4}" presName="connectorText" presStyleLbl="sibTrans2D1" presStyleIdx="2" presStyleCnt="4"/>
      <dgm:spPr/>
      <dgm:t>
        <a:bodyPr/>
        <a:lstStyle/>
        <a:p>
          <a:endParaRPr lang="pt-BR"/>
        </a:p>
      </dgm:t>
    </dgm:pt>
    <dgm:pt modelId="{5F40436E-01FE-4381-9A8E-BC73D50C5000}" type="pres">
      <dgm:prSet presAssocID="{05E59BCB-7F8C-4BEC-BFCF-59A0A7C0093E}" presName="node" presStyleLbl="node1" presStyleIdx="3" presStyleCnt="4" custRadScaleRad="135068" custRadScaleInc="-5577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4DF75CB-9F12-4F5A-AD05-46BB7218C9D2}" type="pres">
      <dgm:prSet presAssocID="{DADE686A-D661-46DD-8037-0AECA9FF94C1}" presName="sibTrans" presStyleLbl="sibTrans2D1" presStyleIdx="3" presStyleCnt="4" custAng="6781999" custFlipHor="1" custScaleX="853722" custScaleY="92388" custLinFactX="-54019" custLinFactNeighborX="-100000" custLinFactNeighborY="14652"/>
      <dgm:spPr/>
      <dgm:t>
        <a:bodyPr/>
        <a:lstStyle/>
        <a:p>
          <a:endParaRPr lang="pt-BR"/>
        </a:p>
      </dgm:t>
    </dgm:pt>
    <dgm:pt modelId="{7151C424-3E7C-4555-A7DE-5DE7639AF292}" type="pres">
      <dgm:prSet presAssocID="{DADE686A-D661-46DD-8037-0AECA9FF94C1}" presName="connectorText" presStyleLbl="sibTrans2D1" presStyleIdx="3" presStyleCnt="4"/>
      <dgm:spPr/>
      <dgm:t>
        <a:bodyPr/>
        <a:lstStyle/>
        <a:p>
          <a:endParaRPr lang="pt-BR"/>
        </a:p>
      </dgm:t>
    </dgm:pt>
  </dgm:ptLst>
  <dgm:cxnLst>
    <dgm:cxn modelId="{A47DC76F-3A52-43D8-A791-D8A3381AB6E2}" type="presOf" srcId="{3573F0E5-B490-4DA4-9A7E-A162594199E4}" destId="{21023D06-6901-4654-860B-86D103BCB7AC}" srcOrd="1" destOrd="0" presId="urn:microsoft.com/office/officeart/2005/8/layout/cycle7"/>
    <dgm:cxn modelId="{A894922F-C9F6-4D21-A587-75D1DDF0ED3A}" type="presOf" srcId="{05E59BCB-7F8C-4BEC-BFCF-59A0A7C0093E}" destId="{5F40436E-01FE-4381-9A8E-BC73D50C5000}" srcOrd="0" destOrd="0" presId="urn:microsoft.com/office/officeart/2005/8/layout/cycle7"/>
    <dgm:cxn modelId="{C7E6F5A2-7109-480C-ADA5-1234DF28E411}" type="presOf" srcId="{B6110EDB-C898-445B-A79E-2601D522E8C8}" destId="{B599F2B3-BADF-4C9B-8230-BD13D50F91DF}" srcOrd="0" destOrd="0" presId="urn:microsoft.com/office/officeart/2005/8/layout/cycle7"/>
    <dgm:cxn modelId="{52301346-988B-4B25-8A50-47515F454104}" type="presOf" srcId="{873B465F-7F7A-436C-B1C6-DDB2FFA7B8B4}" destId="{CF6DD530-51AC-4E8F-9B59-F5B91C940EE1}" srcOrd="1" destOrd="0" presId="urn:microsoft.com/office/officeart/2005/8/layout/cycle7"/>
    <dgm:cxn modelId="{47C9F213-838C-4ACF-B4DC-1587048FE8C2}" type="presOf" srcId="{FF26DD3F-AAAA-41DD-AB04-8FC6A76F69D4}" destId="{389C4C9A-58D1-44E6-9FC9-342F3F23AB57}" srcOrd="0" destOrd="0" presId="urn:microsoft.com/office/officeart/2005/8/layout/cycle7"/>
    <dgm:cxn modelId="{46AABC1D-5287-49CB-ACFC-87BAEF5161FB}" type="presOf" srcId="{88425392-D5FD-43EF-89D3-006E951576BC}" destId="{CA75FB93-01CA-412E-97C5-DAA5896EF775}" srcOrd="0" destOrd="0" presId="urn:microsoft.com/office/officeart/2005/8/layout/cycle7"/>
    <dgm:cxn modelId="{83991DAB-5902-4D9D-993A-452C87F1885B}" srcId="{88425392-D5FD-43EF-89D3-006E951576BC}" destId="{D604D6C4-84FD-4326-A7AC-6D5E37F17EC6}" srcOrd="0" destOrd="0" parTransId="{6A383BB0-DF34-436D-906C-11711B09CBE3}" sibTransId="{3573F0E5-B490-4DA4-9A7E-A162594199E4}"/>
    <dgm:cxn modelId="{34212028-C3CD-4C65-8513-C94DAAC6E428}" type="presOf" srcId="{A4A2208A-7826-41DC-BD12-285B7E2337C2}" destId="{3A999273-68DF-4A8F-8C3E-F954A9E1DF95}" srcOrd="0" destOrd="0" presId="urn:microsoft.com/office/officeart/2005/8/layout/cycle7"/>
    <dgm:cxn modelId="{09A6243A-C035-4700-8D15-A14F6BF5C68C}" type="presOf" srcId="{FF26DD3F-AAAA-41DD-AB04-8FC6A76F69D4}" destId="{6156B598-FD2B-4564-9862-E2C424226F60}" srcOrd="1" destOrd="0" presId="urn:microsoft.com/office/officeart/2005/8/layout/cycle7"/>
    <dgm:cxn modelId="{22874D0E-7BC5-4F93-97B5-FF5B7C792B5A}" type="presOf" srcId="{873B465F-7F7A-436C-B1C6-DDB2FFA7B8B4}" destId="{8EB960B3-422B-4DFB-B230-9D4E28786233}" srcOrd="0" destOrd="0" presId="urn:microsoft.com/office/officeart/2005/8/layout/cycle7"/>
    <dgm:cxn modelId="{AAE95960-CD72-4AF5-BA62-2429EE424CF5}" srcId="{88425392-D5FD-43EF-89D3-006E951576BC}" destId="{A4A2208A-7826-41DC-BD12-285B7E2337C2}" srcOrd="2" destOrd="0" parTransId="{056B6BE8-1DC8-4A03-9153-BDC64EABFB25}" sibTransId="{FF26DD3F-AAAA-41DD-AB04-8FC6A76F69D4}"/>
    <dgm:cxn modelId="{11445C1F-489F-4147-AA54-BFB9F70A1DDB}" type="presOf" srcId="{D604D6C4-84FD-4326-A7AC-6D5E37F17EC6}" destId="{C6CDBF73-9035-4A8E-985D-46476CF77BFF}" srcOrd="0" destOrd="0" presId="urn:microsoft.com/office/officeart/2005/8/layout/cycle7"/>
    <dgm:cxn modelId="{A511E9CD-6988-42D2-870A-F06323D4FE6D}" type="presOf" srcId="{DADE686A-D661-46DD-8037-0AECA9FF94C1}" destId="{94DF75CB-9F12-4F5A-AD05-46BB7218C9D2}" srcOrd="0" destOrd="0" presId="urn:microsoft.com/office/officeart/2005/8/layout/cycle7"/>
    <dgm:cxn modelId="{211382C3-C874-4D2B-966C-B299EC2AE446}" type="presOf" srcId="{DADE686A-D661-46DD-8037-0AECA9FF94C1}" destId="{7151C424-3E7C-4555-A7DE-5DE7639AF292}" srcOrd="1" destOrd="0" presId="urn:microsoft.com/office/officeart/2005/8/layout/cycle7"/>
    <dgm:cxn modelId="{072D46D4-9A14-4F75-A3C6-84DBC1D58546}" type="presOf" srcId="{3573F0E5-B490-4DA4-9A7E-A162594199E4}" destId="{509FA4CA-EBBD-4A61-8114-5CC8D9675F73}" srcOrd="0" destOrd="0" presId="urn:microsoft.com/office/officeart/2005/8/layout/cycle7"/>
    <dgm:cxn modelId="{322FBB7F-8E0A-43F4-959B-C2E1687CE5DE}" srcId="{88425392-D5FD-43EF-89D3-006E951576BC}" destId="{05E59BCB-7F8C-4BEC-BFCF-59A0A7C0093E}" srcOrd="3" destOrd="0" parTransId="{E9829E0A-7A0F-4582-B658-7BC22D3F3235}" sibTransId="{DADE686A-D661-46DD-8037-0AECA9FF94C1}"/>
    <dgm:cxn modelId="{07BA8506-3C93-4925-B890-E1E21F4C49D5}" srcId="{88425392-D5FD-43EF-89D3-006E951576BC}" destId="{B6110EDB-C898-445B-A79E-2601D522E8C8}" srcOrd="1" destOrd="0" parTransId="{76BBFE5C-AD4A-4818-B54B-D2CA8961A1A2}" sibTransId="{873B465F-7F7A-436C-B1C6-DDB2FFA7B8B4}"/>
    <dgm:cxn modelId="{18A8F822-9DF1-4C99-86F3-0023F4CAC1B2}" type="presParOf" srcId="{CA75FB93-01CA-412E-97C5-DAA5896EF775}" destId="{C6CDBF73-9035-4A8E-985D-46476CF77BFF}" srcOrd="0" destOrd="0" presId="urn:microsoft.com/office/officeart/2005/8/layout/cycle7"/>
    <dgm:cxn modelId="{30469094-18C8-4544-8063-D93EF23275EB}" type="presParOf" srcId="{CA75FB93-01CA-412E-97C5-DAA5896EF775}" destId="{509FA4CA-EBBD-4A61-8114-5CC8D9675F73}" srcOrd="1" destOrd="0" presId="urn:microsoft.com/office/officeart/2005/8/layout/cycle7"/>
    <dgm:cxn modelId="{5BF48E2D-00A5-48F3-B349-D8F834D4406F}" type="presParOf" srcId="{509FA4CA-EBBD-4A61-8114-5CC8D9675F73}" destId="{21023D06-6901-4654-860B-86D103BCB7AC}" srcOrd="0" destOrd="0" presId="urn:microsoft.com/office/officeart/2005/8/layout/cycle7"/>
    <dgm:cxn modelId="{00397C7F-1928-45BC-8E09-618646C9C68C}" type="presParOf" srcId="{CA75FB93-01CA-412E-97C5-DAA5896EF775}" destId="{B599F2B3-BADF-4C9B-8230-BD13D50F91DF}" srcOrd="2" destOrd="0" presId="urn:microsoft.com/office/officeart/2005/8/layout/cycle7"/>
    <dgm:cxn modelId="{668CB1D6-E2C8-4CEC-9E7A-E0062D363075}" type="presParOf" srcId="{CA75FB93-01CA-412E-97C5-DAA5896EF775}" destId="{8EB960B3-422B-4DFB-B230-9D4E28786233}" srcOrd="3" destOrd="0" presId="urn:microsoft.com/office/officeart/2005/8/layout/cycle7"/>
    <dgm:cxn modelId="{8D02D461-C38E-48D7-B9D6-69D9EA5233BC}" type="presParOf" srcId="{8EB960B3-422B-4DFB-B230-9D4E28786233}" destId="{CF6DD530-51AC-4E8F-9B59-F5B91C940EE1}" srcOrd="0" destOrd="0" presId="urn:microsoft.com/office/officeart/2005/8/layout/cycle7"/>
    <dgm:cxn modelId="{7C93A244-90F6-448C-AC96-E83EB4E3F791}" type="presParOf" srcId="{CA75FB93-01CA-412E-97C5-DAA5896EF775}" destId="{3A999273-68DF-4A8F-8C3E-F954A9E1DF95}" srcOrd="4" destOrd="0" presId="urn:microsoft.com/office/officeart/2005/8/layout/cycle7"/>
    <dgm:cxn modelId="{F2AFE496-1A38-4C77-9621-3E44E9FD32EA}" type="presParOf" srcId="{CA75FB93-01CA-412E-97C5-DAA5896EF775}" destId="{389C4C9A-58D1-44E6-9FC9-342F3F23AB57}" srcOrd="5" destOrd="0" presId="urn:microsoft.com/office/officeart/2005/8/layout/cycle7"/>
    <dgm:cxn modelId="{40458A83-78F1-41D7-BABF-4DD2D247E523}" type="presParOf" srcId="{389C4C9A-58D1-44E6-9FC9-342F3F23AB57}" destId="{6156B598-FD2B-4564-9862-E2C424226F60}" srcOrd="0" destOrd="0" presId="urn:microsoft.com/office/officeart/2005/8/layout/cycle7"/>
    <dgm:cxn modelId="{2D72C5E7-28A9-44A3-8DF0-A7B228F5FDC4}" type="presParOf" srcId="{CA75FB93-01CA-412E-97C5-DAA5896EF775}" destId="{5F40436E-01FE-4381-9A8E-BC73D50C5000}" srcOrd="6" destOrd="0" presId="urn:microsoft.com/office/officeart/2005/8/layout/cycle7"/>
    <dgm:cxn modelId="{9E44C38A-8AA7-4E43-9FC6-7DEBA82ECC95}" type="presParOf" srcId="{CA75FB93-01CA-412E-97C5-DAA5896EF775}" destId="{94DF75CB-9F12-4F5A-AD05-46BB7218C9D2}" srcOrd="7" destOrd="0" presId="urn:microsoft.com/office/officeart/2005/8/layout/cycle7"/>
    <dgm:cxn modelId="{5E0869CB-F5FF-40F0-9791-0DDCB281037A}" type="presParOf" srcId="{94DF75CB-9F12-4F5A-AD05-46BB7218C9D2}" destId="{7151C424-3E7C-4555-A7DE-5DE7639AF292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2C6435-4F96-4183-A632-CE65AAF524A1}">
      <dsp:nvSpPr>
        <dsp:cNvPr id="0" name=""/>
        <dsp:cNvSpPr/>
      </dsp:nvSpPr>
      <dsp:spPr>
        <a:xfrm>
          <a:off x="161326" y="301927"/>
          <a:ext cx="902164" cy="641990"/>
        </a:xfrm>
        <a:prstGeom prst="frame">
          <a:avLst>
            <a:gd name="adj1" fmla="val 5450"/>
          </a:avLst>
        </a:prstGeom>
        <a:solidFill>
          <a:schemeClr val="accent3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42CD27-A7E2-49DF-AC95-631208D85C9A}">
      <dsp:nvSpPr>
        <dsp:cNvPr id="0" name=""/>
        <dsp:cNvSpPr/>
      </dsp:nvSpPr>
      <dsp:spPr>
        <a:xfrm>
          <a:off x="230" y="41858"/>
          <a:ext cx="1120294" cy="97355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 xmlns="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D9DAA0-D867-483C-B490-1A142A950138}">
      <dsp:nvSpPr>
        <dsp:cNvPr id="0" name=""/>
        <dsp:cNvSpPr/>
      </dsp:nvSpPr>
      <dsp:spPr>
        <a:xfrm>
          <a:off x="216020" y="981070"/>
          <a:ext cx="832206" cy="76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3340" rIns="1422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FATESA</a:t>
          </a:r>
          <a:endParaRPr lang="es-MX" sz="1400" b="1" kern="1200" dirty="0"/>
        </a:p>
      </dsp:txBody>
      <dsp:txXfrm>
        <a:off x="216020" y="981070"/>
        <a:ext cx="832206" cy="76204"/>
      </dsp:txXfrm>
    </dsp:sp>
    <dsp:sp modelId="{672BB03B-C7ED-4D21-B36E-88AEE51FED6B}">
      <dsp:nvSpPr>
        <dsp:cNvPr id="0" name=""/>
        <dsp:cNvSpPr/>
      </dsp:nvSpPr>
      <dsp:spPr>
        <a:xfrm>
          <a:off x="1100219" y="301927"/>
          <a:ext cx="412459" cy="641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CDBF73-9035-4A8E-985D-46476CF77BFF}">
      <dsp:nvSpPr>
        <dsp:cNvPr id="0" name=""/>
        <dsp:cNvSpPr/>
      </dsp:nvSpPr>
      <dsp:spPr>
        <a:xfrm>
          <a:off x="1933475" y="0"/>
          <a:ext cx="1729382" cy="8646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Carrera</a:t>
          </a:r>
          <a:endParaRPr lang="es-MX" sz="1800" kern="1200" dirty="0"/>
        </a:p>
      </dsp:txBody>
      <dsp:txXfrm>
        <a:off x="1933475" y="0"/>
        <a:ext cx="1729382" cy="864691"/>
      </dsp:txXfrm>
    </dsp:sp>
    <dsp:sp modelId="{509FA4CA-EBBD-4A61-8114-5CC8D9675F73}">
      <dsp:nvSpPr>
        <dsp:cNvPr id="0" name=""/>
        <dsp:cNvSpPr/>
      </dsp:nvSpPr>
      <dsp:spPr>
        <a:xfrm rot="13821855" flipH="1">
          <a:off x="3372898" y="1612035"/>
          <a:ext cx="1954860" cy="27823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/>
        </a:p>
      </dsp:txBody>
      <dsp:txXfrm rot="13821855" flipH="1">
        <a:off x="3372898" y="1612035"/>
        <a:ext cx="1954860" cy="278233"/>
      </dsp:txXfrm>
    </dsp:sp>
    <dsp:sp modelId="{B599F2B3-BADF-4C9B-8230-BD13D50F91DF}">
      <dsp:nvSpPr>
        <dsp:cNvPr id="0" name=""/>
        <dsp:cNvSpPr/>
      </dsp:nvSpPr>
      <dsp:spPr>
        <a:xfrm>
          <a:off x="4310177" y="2541524"/>
          <a:ext cx="1729382" cy="8646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Técnico Terapia Ocupacional</a:t>
          </a:r>
          <a:endParaRPr lang="es-MX" sz="1800" kern="1200" dirty="0"/>
        </a:p>
      </dsp:txBody>
      <dsp:txXfrm>
        <a:off x="4310177" y="2541524"/>
        <a:ext cx="1729382" cy="864691"/>
      </dsp:txXfrm>
    </dsp:sp>
    <dsp:sp modelId="{8EB960B3-422B-4DFB-B230-9D4E28786233}">
      <dsp:nvSpPr>
        <dsp:cNvPr id="0" name=""/>
        <dsp:cNvSpPr/>
      </dsp:nvSpPr>
      <dsp:spPr>
        <a:xfrm rot="10799987">
          <a:off x="2903310" y="3656184"/>
          <a:ext cx="220920" cy="30264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/>
        </a:p>
      </dsp:txBody>
      <dsp:txXfrm rot="10799987">
        <a:off x="2903310" y="3656184"/>
        <a:ext cx="220920" cy="302641"/>
      </dsp:txXfrm>
    </dsp:sp>
    <dsp:sp modelId="{3A999273-68DF-4A8F-8C3E-F954A9E1DF95}">
      <dsp:nvSpPr>
        <dsp:cNvPr id="0" name=""/>
        <dsp:cNvSpPr/>
      </dsp:nvSpPr>
      <dsp:spPr>
        <a:xfrm>
          <a:off x="2156289" y="2541533"/>
          <a:ext cx="1729382" cy="8646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Técnico Terapia Física</a:t>
          </a:r>
          <a:endParaRPr lang="es-MX" sz="1800" kern="1200" dirty="0"/>
        </a:p>
      </dsp:txBody>
      <dsp:txXfrm>
        <a:off x="2156289" y="2541533"/>
        <a:ext cx="1729382" cy="864691"/>
      </dsp:txXfrm>
    </dsp:sp>
    <dsp:sp modelId="{389C4C9A-58D1-44E6-9FC9-342F3F23AB57}">
      <dsp:nvSpPr>
        <dsp:cNvPr id="0" name=""/>
        <dsp:cNvSpPr/>
      </dsp:nvSpPr>
      <dsp:spPr>
        <a:xfrm rot="5400000" flipH="1">
          <a:off x="2132720" y="1599134"/>
          <a:ext cx="1516751" cy="28614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300" kern="1200"/>
        </a:p>
      </dsp:txBody>
      <dsp:txXfrm rot="5400000" flipH="1">
        <a:off x="2132720" y="1599134"/>
        <a:ext cx="1516751" cy="286144"/>
      </dsp:txXfrm>
    </dsp:sp>
    <dsp:sp modelId="{5F40436E-01FE-4381-9A8E-BC73D50C5000}">
      <dsp:nvSpPr>
        <dsp:cNvPr id="0" name=""/>
        <dsp:cNvSpPr/>
      </dsp:nvSpPr>
      <dsp:spPr>
        <a:xfrm>
          <a:off x="150945" y="2615806"/>
          <a:ext cx="1729382" cy="8646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Técnico en Podología</a:t>
          </a:r>
          <a:endParaRPr lang="es-MX" sz="1800" kern="1200" dirty="0"/>
        </a:p>
      </dsp:txBody>
      <dsp:txXfrm>
        <a:off x="150945" y="2615806"/>
        <a:ext cx="1729382" cy="864691"/>
      </dsp:txXfrm>
    </dsp:sp>
    <dsp:sp modelId="{94DF75CB-9F12-4F5A-AD05-46BB7218C9D2}">
      <dsp:nvSpPr>
        <dsp:cNvPr id="0" name=""/>
        <dsp:cNvSpPr/>
      </dsp:nvSpPr>
      <dsp:spPr>
        <a:xfrm rot="18161663" flipH="1">
          <a:off x="623620" y="1644789"/>
          <a:ext cx="1886044" cy="27960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/>
        </a:p>
      </dsp:txBody>
      <dsp:txXfrm rot="18161663" flipH="1">
        <a:off x="623620" y="1644789"/>
        <a:ext cx="1886044" cy="2796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499C9-00CC-469E-855C-1178FB66E4E7}" type="datetimeFigureOut">
              <a:rPr lang="es-MX" smtClean="0"/>
              <a:pPr/>
              <a:t>19/05/2017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10A06-E37D-449A-BC70-4071CDCAE01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91847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0A20ED-83CC-4D36-913E-73A0070D66A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19/05/2017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19/05/2017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19/05/2017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EBCF0-AB82-4136-BC95-C15534C79A23}" type="datetimeFigureOut">
              <a:rPr lang="en-US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32B03-EF48-41E1-808D-3BF924D23FD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8839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29B14-6AF3-42A8-A71C-998A400C6D88}" type="datetimeFigureOut">
              <a:rPr lang="en-US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5BE11-5DD6-490F-9324-E4378A042F0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3644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975F5-8B49-4706-AC4F-EE3763D2F805}" type="datetimeFigureOut">
              <a:rPr lang="en-US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4249E-38BE-4DA5-8930-DE3D7D8C08A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7382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68B84-6A19-46A9-915D-13DA20BA692A}" type="datetimeFigureOut">
              <a:rPr lang="en-US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09BFA-5D88-4C7B-9B71-4AABB16E236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7341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99F0E-48AC-4200-92DF-0BF98E46E69E}" type="datetimeFigureOut">
              <a:rPr lang="en-US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BAF31-94BE-4A95-B825-3D9A94D7907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3264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5B20E-035C-449E-AE1B-3D48A3B2950E}" type="datetimeFigureOut">
              <a:rPr lang="en-US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3A8CA-B447-4707-BA55-AF4618816C4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8459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A7C2E-C14A-403B-9041-4B38D6749CA0}" type="datetimeFigureOut">
              <a:rPr lang="en-US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B0294-5826-43C3-9F90-1BE530053B9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406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4C709373-762A-447D-850A-4A89268456C3}" type="datetimeFigureOut">
              <a:rPr lang="en-US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344068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01347C8-4EC4-4063-AAC0-FC0856882B4B}" type="slidenum">
              <a:rPr lang="en-US">
                <a:solidFill>
                  <a:srgbClr val="344068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3440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8807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19/05/2017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F758B-339E-4299-8E1D-731D81DEEA8F}" type="datetimeFigureOut">
              <a:rPr lang="en-US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85C18-D74A-45DB-8ADD-0886BCAC169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54052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FC06A-E527-4C09-907A-FE404B08A778}" type="datetimeFigureOut">
              <a:rPr lang="en-US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1013A-8E6E-4EF0-8E9A-72C1B06219C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1336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9E450-3204-45CE-B6AA-D496456E892C}" type="datetimeFigureOut">
              <a:rPr lang="en-US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731A7-FE69-4A2D-9F68-181753A84D1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9162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19/05/2017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19/05/2017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19/05/2017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19/05/2017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19/05/2017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19/05/2017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19/05/2017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A847CFC-816F-41D0-AAC0-9BF4FEBC753E}" type="datetimeFigureOut">
              <a:rPr lang="es-ES" smtClean="0"/>
              <a:pPr/>
              <a:t>19/05/2017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15F0F80-B2FE-4FA0-A4E6-99E76AC6E717}" type="datetimeFigureOut">
              <a:rPr 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43ED8B4-BBAB-47DB-BD1F-C124E995D46F}" type="slidenum">
              <a:rPr lang="en-US"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latin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823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91680" y="260648"/>
            <a:ext cx="6120680" cy="1828090"/>
          </a:xfrm>
        </p:spPr>
        <p:txBody>
          <a:bodyPr>
            <a:normAutofit/>
          </a:bodyPr>
          <a:lstStyle/>
          <a:p>
            <a:r>
              <a:rPr lang="es-MX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Universidad de Ciencias Médicas de la Habana</a:t>
            </a:r>
            <a:br>
              <a:rPr lang="es-MX" sz="2000" b="1" dirty="0" smtClean="0">
                <a:latin typeface="Arial" pitchFamily="34" charset="0"/>
                <a:cs typeface="Arial" pitchFamily="34" charset="0"/>
              </a:rPr>
            </a:b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Facultad de Tecnología de la Salud</a:t>
            </a:r>
            <a:endParaRPr lang="es-MX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Imagen 1" descr="C:\Documents and Settings\Administrador\Escritorio\Corel Auto-Preserve\Dibujo(1).JPG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14763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xmlns="" val="2951877009"/>
              </p:ext>
            </p:extLst>
          </p:nvPr>
        </p:nvGraphicFramePr>
        <p:xfrm>
          <a:off x="6516216" y="2113817"/>
          <a:ext cx="1584325" cy="1057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907704" y="3681898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latin typeface="Arial" pitchFamily="34" charset="0"/>
                <a:cs typeface="Arial" pitchFamily="34" charset="0"/>
              </a:rPr>
              <a:t>Los procesos formativos en la Facultad de  Tecnología de la Salud.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519983" y="4653136"/>
            <a:ext cx="4068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Arial" pitchFamily="34" charset="0"/>
                <a:cs typeface="Arial" pitchFamily="34" charset="0"/>
              </a:rPr>
              <a:t>Mayo 2017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657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47664" y="1268760"/>
            <a:ext cx="6196405" cy="36038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s-ES" sz="1800" b="1" dirty="0" smtClean="0">
                <a:latin typeface="+mj-lt"/>
                <a:ea typeface="Calibri"/>
                <a:cs typeface="Arial"/>
              </a:rPr>
              <a:t>MINISTERIO </a:t>
            </a:r>
            <a:r>
              <a:rPr lang="es-ES" sz="1800" b="1" dirty="0">
                <a:latin typeface="+mj-lt"/>
                <a:ea typeface="Calibri"/>
                <a:cs typeface="Arial"/>
              </a:rPr>
              <a:t>DE SALUD PÚBLICA</a:t>
            </a:r>
            <a:endParaRPr lang="es-MX" sz="1800" dirty="0">
              <a:latin typeface="+mj-lt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s-ES" sz="1800" b="1" dirty="0">
                <a:latin typeface="+mj-lt"/>
                <a:ea typeface="Calibri"/>
                <a:cs typeface="Arial"/>
              </a:rPr>
              <a:t> </a:t>
            </a:r>
            <a:endParaRPr lang="es-MX" sz="1800" dirty="0">
              <a:latin typeface="+mj-lt"/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es-ES" sz="1800" b="1" dirty="0" smtClean="0">
                <a:latin typeface="+mj-lt"/>
                <a:ea typeface="Calibri"/>
                <a:cs typeface="Arial"/>
              </a:rPr>
              <a:t>RESOLUCIÓN </a:t>
            </a:r>
            <a:r>
              <a:rPr lang="es-ES" sz="1800" b="1" dirty="0">
                <a:latin typeface="+mj-lt"/>
                <a:ea typeface="Calibri"/>
                <a:cs typeface="Arial"/>
              </a:rPr>
              <a:t>MINISTERIAL </a:t>
            </a:r>
            <a:endParaRPr lang="es-ES" sz="1800" b="1" dirty="0" smtClean="0">
              <a:latin typeface="+mj-lt"/>
              <a:ea typeface="Calibri"/>
              <a:cs typeface="Arial"/>
            </a:endParaRPr>
          </a:p>
          <a:p>
            <a:pPr marL="0" indent="0" algn="ctr">
              <a:buNone/>
            </a:pPr>
            <a:endParaRPr lang="es-ES" sz="1800" b="1" dirty="0" smtClean="0">
              <a:latin typeface="+mj-lt"/>
              <a:ea typeface="Calibri"/>
              <a:cs typeface="Arial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sz="1800" b="1" dirty="0">
                <a:latin typeface="+mj-lt"/>
                <a:ea typeface="Calibri"/>
                <a:cs typeface="Times New Roman"/>
              </a:rPr>
              <a:t>REGLAMENTO ESPECIAL DE LOS ESTUDIANTES DEL DESTACAMENTO “CARLOS </a:t>
            </a:r>
            <a:r>
              <a:rPr lang="es-ES" sz="1800" b="1" dirty="0" smtClean="0">
                <a:latin typeface="+mj-lt"/>
                <a:ea typeface="Calibri"/>
                <a:cs typeface="Times New Roman"/>
              </a:rPr>
              <a:t>Juan </a:t>
            </a:r>
            <a:r>
              <a:rPr lang="es-ES" sz="1800" b="1" dirty="0">
                <a:latin typeface="+mj-lt"/>
                <a:ea typeface="Calibri"/>
                <a:cs typeface="Times New Roman"/>
              </a:rPr>
              <a:t>FINLAY”</a:t>
            </a:r>
            <a:endParaRPr lang="es-MX" sz="1800" dirty="0">
              <a:latin typeface="+mj-lt"/>
              <a:ea typeface="Calibri"/>
              <a:cs typeface="Times New Roman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342900" algn="l"/>
                <a:tab pos="449580" algn="l"/>
              </a:tabLst>
            </a:pPr>
            <a:r>
              <a:rPr lang="x-none" sz="1800" b="1">
                <a:latin typeface="+mj-lt"/>
                <a:ea typeface="Times New Roman"/>
              </a:rPr>
              <a:t>CAPÍTULO IV</a:t>
            </a:r>
            <a:endParaRPr lang="es-MX" sz="1800" dirty="0">
              <a:latin typeface="+mj-lt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342900" algn="l"/>
                <a:tab pos="449580" algn="l"/>
              </a:tabLst>
            </a:pPr>
            <a:r>
              <a:rPr lang="x-none" sz="1800" b="1">
                <a:latin typeface="+mj-lt"/>
                <a:ea typeface="Times New Roman"/>
              </a:rPr>
              <a:t>DE LOS MOVIMIENTOS ESTUDIANTILES</a:t>
            </a:r>
            <a:endParaRPr lang="es-MX" sz="1800" dirty="0">
              <a:latin typeface="+mj-lt"/>
              <a:ea typeface="Times New Roman"/>
            </a:endParaRPr>
          </a:p>
          <a:p>
            <a:pPr marL="0" indent="0" algn="ctr">
              <a:buNone/>
            </a:pPr>
            <a:endParaRPr lang="es-ES" dirty="0" smtClean="0">
              <a:latin typeface="+mj-lt"/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es-ES" dirty="0" smtClean="0">
                <a:latin typeface="+mj-lt"/>
                <a:ea typeface="Calibri"/>
                <a:cs typeface="Times New Roman"/>
              </a:rPr>
              <a:t>Movimiento </a:t>
            </a:r>
            <a:r>
              <a:rPr lang="es-ES" dirty="0">
                <a:latin typeface="+mj-lt"/>
                <a:ea typeface="Calibri"/>
                <a:cs typeface="Times New Roman"/>
              </a:rPr>
              <a:t>de Vanguardia  “Mario Muñoz Monroy”</a:t>
            </a:r>
            <a:endParaRPr lang="es-MX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932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1556792"/>
            <a:ext cx="6696744" cy="360381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b="1" dirty="0">
                <a:latin typeface="Verdana"/>
                <a:ea typeface="Calibri"/>
                <a:cs typeface="Times New Roman"/>
              </a:rPr>
              <a:t>ARTÍCULO 22</a:t>
            </a:r>
            <a:r>
              <a:rPr lang="es-ES" dirty="0">
                <a:latin typeface="Verdana"/>
                <a:ea typeface="Calibri"/>
                <a:cs typeface="Times New Roman"/>
              </a:rPr>
              <a:t>: </a:t>
            </a:r>
            <a:r>
              <a:rPr lang="es-ES" sz="2300" dirty="0">
                <a:latin typeface="+mj-lt"/>
                <a:ea typeface="Calibri"/>
                <a:cs typeface="Times New Roman"/>
              </a:rPr>
              <a:t>El Movimiento tiene como principal objetivo la preparación planificada, acelerada y continua de sus miembros para garantizar las siguientes misiones: </a:t>
            </a:r>
            <a:endParaRPr lang="es-MX" sz="2300" dirty="0">
              <a:latin typeface="+mj-lt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s-ES" sz="2300" dirty="0">
                <a:latin typeface="+mj-lt"/>
                <a:ea typeface="Calibri"/>
                <a:cs typeface="Times New Roman"/>
              </a:rPr>
              <a:t>Garantizar la cantera de cuadros políticos, docentes, científicos y administrativos del sector.</a:t>
            </a:r>
            <a:endParaRPr lang="es-MX" sz="2300" dirty="0">
              <a:latin typeface="+mj-lt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s-ES" sz="2300" dirty="0">
                <a:latin typeface="+mj-lt"/>
                <a:ea typeface="Calibri"/>
                <a:cs typeface="Times New Roman"/>
              </a:rPr>
              <a:t>El desarrollo del talento científico en función de las necesidades del sistema.</a:t>
            </a:r>
            <a:endParaRPr lang="es-MX" sz="2300" dirty="0">
              <a:latin typeface="+mj-lt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s-ES" sz="2300" dirty="0">
                <a:latin typeface="+mj-lt"/>
                <a:ea typeface="Calibri"/>
                <a:cs typeface="Times New Roman"/>
              </a:rPr>
              <a:t>El cumplimiento de tareas priorizadas por el Ministerio de Salud Pública en nuestro territorio o como internacionalista.</a:t>
            </a:r>
            <a:endParaRPr lang="es-MX" sz="2300" dirty="0">
              <a:latin typeface="+mj-lt"/>
              <a:ea typeface="Calibri"/>
              <a:cs typeface="Times New Roman"/>
            </a:endParaRP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414305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3040" y="1124744"/>
            <a:ext cx="6196405" cy="4598325"/>
          </a:xfrm>
        </p:spPr>
        <p:txBody>
          <a:bodyPr/>
          <a:lstStyle/>
          <a:p>
            <a:pPr marL="0" indent="0" algn="ctr" fontAlgn="base">
              <a:lnSpc>
                <a:spcPts val="1355"/>
              </a:lnSpc>
              <a:spcAft>
                <a:spcPts val="0"/>
              </a:spcAft>
              <a:buNone/>
            </a:pPr>
            <a:r>
              <a:rPr lang="es-ES" b="1" dirty="0">
                <a:solidFill>
                  <a:srgbClr val="000000"/>
                </a:solidFill>
                <a:latin typeface="Times New Roman"/>
                <a:ea typeface="Times New Roman"/>
              </a:rPr>
              <a:t>EDUCACIÓN SUPERIOR</a:t>
            </a:r>
            <a:endParaRPr lang="es-MX" sz="2000" dirty="0">
              <a:latin typeface="Times New Roman"/>
              <a:ea typeface="PMingLiU"/>
            </a:endParaRPr>
          </a:p>
          <a:p>
            <a:pPr marL="0" indent="0" algn="ctr" fontAlgn="base">
              <a:lnSpc>
                <a:spcPts val="1330"/>
              </a:lnSpc>
              <a:spcAft>
                <a:spcPts val="0"/>
              </a:spcAft>
              <a:buNone/>
            </a:pPr>
            <a:r>
              <a:rPr lang="es-ES" b="1" dirty="0">
                <a:solidFill>
                  <a:srgbClr val="000000"/>
                </a:solidFill>
                <a:latin typeface="Times New Roman"/>
                <a:ea typeface="Times New Roman"/>
              </a:rPr>
              <a:t>RESOLUCIÓN No. </a:t>
            </a:r>
            <a:r>
              <a:rPr lang="es-ES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66/14</a:t>
            </a:r>
          </a:p>
          <a:p>
            <a:pPr marL="0" indent="0" algn="ctr" fontAlgn="base">
              <a:lnSpc>
                <a:spcPts val="1330"/>
              </a:lnSpc>
              <a:spcAft>
                <a:spcPts val="0"/>
              </a:spcAft>
              <a:buNone/>
            </a:pPr>
            <a:endParaRPr lang="es-ES" sz="2000" b="1" dirty="0">
              <a:solidFill>
                <a:srgbClr val="000000"/>
              </a:solidFill>
              <a:latin typeface="Times New Roman"/>
              <a:ea typeface="PMingLiU"/>
            </a:endParaRPr>
          </a:p>
          <a:p>
            <a:pPr marL="0" indent="0" algn="ctr" fontAlgn="base">
              <a:lnSpc>
                <a:spcPts val="1330"/>
              </a:lnSpc>
              <a:spcAft>
                <a:spcPts val="0"/>
              </a:spcAft>
              <a:buNone/>
            </a:pP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</a:rPr>
              <a:t>EVALUACIÓN DE LOS PROFESO­RES </a:t>
            </a:r>
            <a:endParaRPr lang="es-ES" sz="20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 algn="ctr" fontAlgn="base">
              <a:lnSpc>
                <a:spcPts val="1330"/>
              </a:lnSpc>
              <a:spcAft>
                <a:spcPts val="0"/>
              </a:spcAft>
              <a:buNone/>
            </a:pPr>
            <a:r>
              <a:rPr lang="es-ES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UNIVERSITARIOS </a:t>
            </a:r>
          </a:p>
          <a:p>
            <a:pPr marL="0" indent="0" algn="ctr" fontAlgn="base">
              <a:lnSpc>
                <a:spcPts val="1330"/>
              </a:lnSpc>
              <a:spcAft>
                <a:spcPts val="0"/>
              </a:spcAft>
              <a:buNone/>
            </a:pPr>
            <a:endParaRPr lang="es-ES" sz="20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 algn="ctr" fontAlgn="base">
              <a:lnSpc>
                <a:spcPts val="1330"/>
              </a:lnSpc>
              <a:spcAft>
                <a:spcPts val="0"/>
              </a:spcAft>
              <a:buNone/>
            </a:pPr>
            <a:r>
              <a:rPr lang="es-ES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Objetivos:</a:t>
            </a:r>
          </a:p>
          <a:p>
            <a:pPr marL="0" indent="0" algn="ctr" fontAlgn="base">
              <a:lnSpc>
                <a:spcPts val="1330"/>
              </a:lnSpc>
              <a:spcAft>
                <a:spcPts val="0"/>
              </a:spcAft>
              <a:buNone/>
            </a:pPr>
            <a:r>
              <a:rPr lang="es-ES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</a:p>
          <a:p>
            <a:pPr marL="0" indent="0" fontAlgn="base">
              <a:lnSpc>
                <a:spcPts val="1330"/>
              </a:lnSpc>
              <a:spcAft>
                <a:spcPts val="0"/>
              </a:spcAft>
              <a:buNone/>
            </a:pPr>
            <a:r>
              <a:rPr lang="es-ES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Valorar 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</a:rPr>
              <a:t>los resulta­dos y la calidad del trabajo </a:t>
            </a:r>
            <a:endParaRPr lang="es-ES" sz="20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 fontAlgn="base">
              <a:lnSpc>
                <a:spcPts val="1330"/>
              </a:lnSpc>
              <a:spcAft>
                <a:spcPts val="0"/>
              </a:spcAft>
              <a:buNone/>
            </a:pPr>
            <a:r>
              <a:rPr lang="es-ES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realizado 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</a:rPr>
              <a:t>en el </a:t>
            </a:r>
            <a:r>
              <a:rPr lang="es-ES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año.</a:t>
            </a:r>
          </a:p>
          <a:p>
            <a:pPr marL="0" indent="0" fontAlgn="base">
              <a:lnSpc>
                <a:spcPts val="1330"/>
              </a:lnSpc>
              <a:spcAft>
                <a:spcPts val="0"/>
              </a:spcAft>
              <a:buNone/>
            </a:pPr>
            <a:endParaRPr lang="es-ES" sz="20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 fontAlgn="base">
              <a:lnSpc>
                <a:spcPts val="1330"/>
              </a:lnSpc>
              <a:spcAft>
                <a:spcPts val="0"/>
              </a:spcAft>
              <a:buNone/>
            </a:pPr>
            <a:r>
              <a:rPr lang="es-ES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Valorar la efectividad 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</a:rPr>
              <a:t>de la labor desarrollada en la </a:t>
            </a:r>
            <a:endParaRPr lang="es-ES" sz="20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 fontAlgn="base">
              <a:lnSpc>
                <a:spcPts val="1330"/>
              </a:lnSpc>
              <a:spcAft>
                <a:spcPts val="0"/>
              </a:spcAft>
              <a:buNone/>
            </a:pPr>
            <a:r>
              <a:rPr lang="es-ES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formación 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</a:rPr>
              <a:t>integral de los </a:t>
            </a:r>
            <a:r>
              <a:rPr lang="es-ES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estudiantes</a:t>
            </a:r>
          </a:p>
          <a:p>
            <a:pPr marL="0" indent="0" fontAlgn="base">
              <a:lnSpc>
                <a:spcPts val="1330"/>
              </a:lnSpc>
              <a:spcAft>
                <a:spcPts val="0"/>
              </a:spcAft>
              <a:buNone/>
            </a:pPr>
            <a:endParaRPr lang="es-ES" sz="20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 fontAlgn="base">
              <a:lnSpc>
                <a:spcPts val="1330"/>
              </a:lnSpc>
              <a:spcAft>
                <a:spcPts val="0"/>
              </a:spcAft>
              <a:buNone/>
            </a:pPr>
            <a:r>
              <a:rPr lang="es-ES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Establecer un plan de desarrollo individual , anual y </a:t>
            </a:r>
          </a:p>
          <a:p>
            <a:pPr marL="0" indent="0" fontAlgn="base">
              <a:lnSpc>
                <a:spcPts val="1330"/>
              </a:lnSpc>
              <a:spcAft>
                <a:spcPts val="0"/>
              </a:spcAft>
              <a:buNone/>
            </a:pPr>
            <a:r>
              <a:rPr lang="es-ES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quinquenal del docente.</a:t>
            </a:r>
          </a:p>
          <a:p>
            <a:pPr marL="0" indent="0" fontAlgn="base">
              <a:lnSpc>
                <a:spcPts val="1330"/>
              </a:lnSpc>
              <a:spcAft>
                <a:spcPts val="0"/>
              </a:spcAft>
              <a:buNone/>
            </a:pPr>
            <a:endParaRPr lang="es-ES" sz="20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 fontAlgn="base">
              <a:lnSpc>
                <a:spcPts val="1330"/>
              </a:lnSpc>
              <a:spcAft>
                <a:spcPts val="0"/>
              </a:spcAft>
              <a:buNone/>
            </a:pPr>
            <a:r>
              <a:rPr lang="es-ES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Proporcionar superación permanente y continuada de corte </a:t>
            </a:r>
          </a:p>
          <a:p>
            <a:pPr marL="0" indent="0" fontAlgn="base">
              <a:lnSpc>
                <a:spcPts val="1330"/>
              </a:lnSpc>
              <a:spcAft>
                <a:spcPts val="0"/>
              </a:spcAft>
              <a:buNone/>
            </a:pPr>
            <a:r>
              <a:rPr lang="es-ES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pedagógico.</a:t>
            </a:r>
          </a:p>
          <a:p>
            <a:pPr marL="0" indent="0" fontAlgn="base">
              <a:lnSpc>
                <a:spcPts val="1330"/>
              </a:lnSpc>
              <a:spcAft>
                <a:spcPts val="0"/>
              </a:spcAft>
              <a:buNone/>
            </a:pPr>
            <a:endParaRPr lang="es-ES" sz="2000" dirty="0">
              <a:solidFill>
                <a:srgbClr val="000000"/>
              </a:solidFill>
              <a:latin typeface="Times New Roman"/>
              <a:ea typeface="PMingLiU"/>
            </a:endParaRPr>
          </a:p>
          <a:p>
            <a:pPr marL="0" indent="0" fontAlgn="base">
              <a:lnSpc>
                <a:spcPts val="1330"/>
              </a:lnSpc>
              <a:spcAft>
                <a:spcPts val="0"/>
              </a:spcAft>
              <a:buNone/>
            </a:pPr>
            <a:endParaRPr lang="es-MX" sz="2000" dirty="0">
              <a:latin typeface="Times New Roman"/>
              <a:ea typeface="PMingLiU"/>
            </a:endParaRP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98631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2564904"/>
            <a:ext cx="6196405" cy="3603812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>
                <a:latin typeface="+mj-lt"/>
              </a:rPr>
              <a:t>Diseño de cursos, diplomados, talleres, eventos científicos. </a:t>
            </a:r>
          </a:p>
          <a:p>
            <a:pPr marL="0" indent="0">
              <a:buNone/>
            </a:pPr>
            <a:r>
              <a:rPr lang="es-MX" dirty="0" smtClean="0">
                <a:latin typeface="+mj-lt"/>
              </a:rPr>
              <a:t>Diseño de Maestrías </a:t>
            </a:r>
          </a:p>
          <a:p>
            <a:pPr marL="0" indent="0">
              <a:buNone/>
            </a:pPr>
            <a:r>
              <a:rPr lang="es-MX" dirty="0" smtClean="0">
                <a:latin typeface="+mj-lt"/>
              </a:rPr>
              <a:t>Programas de Formación Doctoral.</a:t>
            </a:r>
          </a:p>
          <a:p>
            <a:pPr marL="0" indent="0">
              <a:buNone/>
            </a:pPr>
            <a:r>
              <a:rPr lang="es-MX" dirty="0" smtClean="0">
                <a:latin typeface="+mj-lt"/>
              </a:rPr>
              <a:t> 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1115616" y="836712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 smtClean="0">
                <a:latin typeface="+mj-lt"/>
              </a:rPr>
              <a:t>Como mantener una buena superación, actualización del claustro.  </a:t>
            </a:r>
            <a:endParaRPr lang="es-MX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305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Cuenta hoy con:</a:t>
            </a:r>
          </a:p>
          <a:p>
            <a:pPr marL="0" indent="0">
              <a:buNone/>
            </a:pPr>
            <a:r>
              <a:rPr lang="es-MX" dirty="0" smtClean="0"/>
              <a:t>Cinco programas de Maestrías.</a:t>
            </a:r>
          </a:p>
          <a:p>
            <a:pPr marL="0" indent="0">
              <a:buNone/>
            </a:pPr>
            <a:r>
              <a:rPr lang="es-MX" dirty="0" smtClean="0"/>
              <a:t>Un Programa de Formación Doctoral Tutelar  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2051720" y="993268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+mj-lt"/>
              </a:rPr>
              <a:t>Facultad de Tecnología de la Salud</a:t>
            </a:r>
            <a:endParaRPr lang="es-MX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634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1412776"/>
            <a:ext cx="6624736" cy="360381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es-MX" b="1" dirty="0">
                <a:latin typeface="Arial"/>
                <a:ea typeface="Times New Roman"/>
              </a:rPr>
              <a:t>Programa de Doctorado Tutelar Institucional</a:t>
            </a:r>
            <a:endParaRPr lang="es-MX" sz="2000" b="1" dirty="0">
              <a:latin typeface="Arial"/>
              <a:ea typeface="Times New Roman"/>
            </a:endParaRP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3074" name="Imagen 2" descr="iconodoctorado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76872"/>
            <a:ext cx="1749425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3134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75466072"/>
              </p:ext>
            </p:extLst>
          </p:nvPr>
        </p:nvGraphicFramePr>
        <p:xfrm>
          <a:off x="786107" y="1412776"/>
          <a:ext cx="7560841" cy="4629108"/>
        </p:xfrm>
        <a:graphic>
          <a:graphicData uri="http://schemas.openxmlformats.org/drawingml/2006/table">
            <a:tbl>
              <a:tblPr firstRow="1" firstCol="1" bandRow="1"/>
              <a:tblGrid>
                <a:gridCol w="318227"/>
                <a:gridCol w="1523450"/>
                <a:gridCol w="739780"/>
                <a:gridCol w="628372"/>
                <a:gridCol w="432048"/>
                <a:gridCol w="166663"/>
                <a:gridCol w="216903"/>
                <a:gridCol w="216395"/>
                <a:gridCol w="216395"/>
                <a:gridCol w="221996"/>
                <a:gridCol w="226578"/>
                <a:gridCol w="226578"/>
                <a:gridCol w="224032"/>
                <a:gridCol w="90954"/>
                <a:gridCol w="280040"/>
                <a:gridCol w="280040"/>
                <a:gridCol w="280040"/>
                <a:gridCol w="120223"/>
                <a:gridCol w="194763"/>
                <a:gridCol w="280040"/>
                <a:gridCol w="280040"/>
                <a:gridCol w="215376"/>
                <a:gridCol w="109901"/>
                <a:gridCol w="72007"/>
              </a:tblGrid>
              <a:tr h="29783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Nro</a:t>
                      </a:r>
                      <a:endParaRPr lang="es-MX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Nombre y Apellidos</a:t>
                      </a:r>
                      <a:endParaRPr lang="es-MX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Centro de trabajo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Temas Pres.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Aprob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Cursos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00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Eventos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00FFFF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Publicaciones de impacto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91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00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00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00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00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00FFFF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highlight>
                            <a:srgbClr val="00FFFF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MX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00FFFF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00FFFF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97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Ms. C </a:t>
                      </a:r>
                      <a:r>
                        <a:rPr lang="es-ES" sz="12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Adalys</a:t>
                      </a:r>
                      <a:r>
                        <a:rPr lang="es-ES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12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Fleitas</a:t>
                      </a:r>
                      <a:r>
                        <a:rPr lang="es-ES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12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Avila</a:t>
                      </a:r>
                      <a:r>
                        <a:rPr lang="es-ES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s-MX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FATESA</a:t>
                      </a:r>
                      <a:endParaRPr lang="es-MX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2013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kumimoji="0" lang="es-E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kumimoji="0" lang="es-MX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kumimoji="0" lang="es-E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kumimoji="0" lang="es-MX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00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00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00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00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00FFFF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00FFFF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00FFFF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00FFFF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48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Ms. c Ignacio Torres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FATESA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2013</a:t>
                      </a:r>
                      <a:endParaRPr lang="es-MX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00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00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00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00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00FFFF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00FFFF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00FFFF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00FFFF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97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Ms. c Adalberto Díaz Corbea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FATESA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2013</a:t>
                      </a:r>
                      <a:endParaRPr lang="es-MX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00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00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00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00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00FFFF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00FFFF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00FFFF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00FFFF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97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Lic. Isis del Carmen Molina Martínez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FATESA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5/2014</a:t>
                      </a:r>
                      <a:endParaRPr lang="es-MX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MX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MX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MX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MX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highlight>
                            <a:srgbClr val="00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MX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00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00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00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00FFFF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00FFFF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00FFFF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00FFFF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228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Lic. Susana Solis Solis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FATESA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kumimoji="0" lang="es-E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Times New Roman"/>
                          <a:cs typeface="Times New Roman"/>
                        </a:rPr>
                        <a:t>5/2014</a:t>
                      </a:r>
                      <a:endParaRPr lang="es-MX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97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Lic. Antonio H. Rodríguez</a:t>
                      </a:r>
                      <a:endParaRPr lang="es-MX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FATESA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kumimoji="0" lang="es-E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Times New Roman"/>
                          <a:cs typeface="Times New Roman"/>
                        </a:rPr>
                        <a:t>5/201</a:t>
                      </a:r>
                      <a:r>
                        <a:rPr kumimoji="0" lang="es-MX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MX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effectLst/>
                          <a:highlight>
                            <a:srgbClr val="00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kumimoji="0" lang="es-E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FF00"/>
                          </a:highlight>
                          <a:uLnTx/>
                          <a:uFillTx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kumimoji="0" lang="es-MX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effectLst/>
                          <a:highlight>
                            <a:srgbClr val="00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kumimoji="0" lang="es-E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FF00"/>
                          </a:highlight>
                          <a:uLnTx/>
                          <a:uFillTx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kumimoji="0" lang="es-MX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effectLst/>
                          <a:highlight>
                            <a:srgbClr val="00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kumimoji="0" lang="es-E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FF00"/>
                          </a:highlight>
                          <a:uLnTx/>
                          <a:uFillTx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kumimoji="0" lang="es-MX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00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FFFF"/>
                          </a:highlight>
                          <a:uLnTx/>
                          <a:uFillTx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kumimoji="0" lang="es-MX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highlight>
                            <a:srgbClr val="00FFFF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effectLst/>
                          <a:highlight>
                            <a:srgbClr val="00FFFF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kumimoji="0" lang="es-MX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FFFF"/>
                          </a:highlight>
                          <a:uLnTx/>
                          <a:uFillTx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kumimoji="0" lang="es-MX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00FFFF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00FFFF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97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Lic. Blanca Ananías Estrada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FATESA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5/2016</a:t>
                      </a:r>
                      <a:endParaRPr lang="es-MX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highlight>
                            <a:srgbClr val="00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00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00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00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00FFFF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00FFFF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00FFFF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00FFFF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97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Lic Roxana Milagros Oviedo Salazar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FATESA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kumimoji="0" lang="es-E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Times New Roman"/>
                          <a:cs typeface="Times New Roman"/>
                        </a:rPr>
                        <a:t>5/201</a:t>
                      </a:r>
                      <a:r>
                        <a:rPr kumimoji="0" lang="es-MX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kumimoji="0" lang="es-MX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highlight>
                            <a:srgbClr val="00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00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00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00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00FFFF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00FFFF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00FFFF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00FFFF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97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Lic. Ana Milagros Ponce Rojas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FATESA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kumimoji="0" lang="es-E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Times New Roman"/>
                          <a:cs typeface="Times New Roman"/>
                        </a:rPr>
                        <a:t>5/201</a:t>
                      </a:r>
                      <a:r>
                        <a:rPr kumimoji="0" lang="es-MX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kumimoji="0" lang="es-MX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00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highlight>
                            <a:srgbClr val="00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00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00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00FFFF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00FFFF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00FFFF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00FFFF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97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Ms. c Maribel Sánchez López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FATESA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5/2016</a:t>
                      </a:r>
                      <a:endParaRPr lang="es-MX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00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00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00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00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00FFFF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00FFFF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highlight>
                            <a:srgbClr val="00FFFF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highlight>
                            <a:srgbClr val="00FFFF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22" marR="43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55576" y="794586"/>
            <a:ext cx="774035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Planificación de aspectos de cumplimiento en la formación del doctorado tutelar institucional FATESA. 2013- 2018</a:t>
            </a:r>
            <a:endParaRPr kumimoji="0" lang="es-MX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467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lazamart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Subtítulo"/>
          <p:cNvSpPr>
            <a:spLocks noGrp="1"/>
          </p:cNvSpPr>
          <p:nvPr>
            <p:ph type="subTitle" idx="4294967295"/>
          </p:nvPr>
        </p:nvSpPr>
        <p:spPr bwMode="black">
          <a:xfrm>
            <a:off x="395288" y="404813"/>
            <a:ext cx="5761037" cy="4032250"/>
          </a:xfrm>
          <a:solidFill>
            <a:schemeClr val="tx2">
              <a:alpha val="0"/>
            </a:schemeClr>
          </a:solidFill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ct val="50000"/>
              </a:spcBef>
              <a:buFontTx/>
              <a:buNone/>
              <a:defRPr/>
            </a:pPr>
            <a:r>
              <a:rPr lang="es-ES" sz="4000" dirty="0">
                <a:solidFill>
                  <a:srgbClr val="FF0000"/>
                </a:solidFill>
              </a:rPr>
              <a:t>“</a:t>
            </a:r>
            <a:r>
              <a:rPr lang="es-US" sz="4000" dirty="0">
                <a:solidFill>
                  <a:srgbClr val="FF0000"/>
                </a:solidFill>
              </a:rPr>
              <a:t>La inteligencia no es más que medio hombre, y no lo mejor de él, ¿qué escuelas son estas donde solo se educa la inteligencia? Lo que estamos haciendo son abogados y médicos…; pero ¿dónde están los hombres?”</a:t>
            </a:r>
            <a:endParaRPr lang="es-E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eaLnBrk="1" fontAlgn="auto" hangingPunct="1">
              <a:spcBef>
                <a:spcPct val="50000"/>
              </a:spcBef>
              <a:buFontTx/>
              <a:buNone/>
              <a:defRPr/>
            </a:pPr>
            <a:r>
              <a:rPr lang="es-ES" sz="4000" b="1" i="1" dirty="0" smtClean="0">
                <a:solidFill>
                  <a:srgbClr val="00013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José Martí</a:t>
            </a:r>
            <a:endParaRPr lang="es-ES" sz="4400" b="1" i="1" dirty="0" smtClean="0">
              <a:solidFill>
                <a:srgbClr val="00013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eaLnBrk="1" fontAlgn="auto" hangingPunct="1">
              <a:buFontTx/>
              <a:buNone/>
              <a:defRPr/>
            </a:pPr>
            <a:endParaRPr lang="en-US" b="1" dirty="0" smtClean="0">
              <a:solidFill>
                <a:srgbClr val="000134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519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5" grpI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609600" y="1143000"/>
            <a:ext cx="2895600" cy="1143000"/>
          </a:xfrm>
          <a:prstGeom prst="ellipse">
            <a:avLst/>
          </a:prstGeom>
          <a:gradFill rotWithShape="1">
            <a:gsLst>
              <a:gs pos="0">
                <a:srgbClr val="766B4B"/>
              </a:gs>
              <a:gs pos="50000">
                <a:srgbClr val="FFE7A3"/>
              </a:gs>
              <a:gs pos="100000">
                <a:srgbClr val="766B4B"/>
              </a:gs>
            </a:gsLst>
            <a:lin ang="5400000" scaled="1"/>
          </a:gradFill>
          <a:ln w="76200" algn="ctr">
            <a:solidFill>
              <a:srgbClr val="CA95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522900"/>
                </a:solidFill>
                <a:effectLst/>
                <a:uLnTx/>
                <a:uFillTx/>
              </a:rPr>
              <a:t>DOCENCIA</a:t>
            </a:r>
            <a:endParaRPr kumimoji="0" lang="es-ES_tradnl" sz="2400" b="1" i="0" u="none" strike="noStrike" kern="0" cap="none" spc="0" normalizeH="0" baseline="0" noProof="0" dirty="0" smtClean="0">
              <a:ln>
                <a:noFill/>
              </a:ln>
              <a:solidFill>
                <a:srgbClr val="522900"/>
              </a:solidFill>
              <a:effectLst/>
              <a:uLnTx/>
              <a:uFillTx/>
            </a:endParaRPr>
          </a:p>
        </p:txBody>
      </p:sp>
      <p:cxnSp>
        <p:nvCxnSpPr>
          <p:cNvPr id="5" name="AutoShape 6"/>
          <p:cNvCxnSpPr>
            <a:cxnSpLocks noChangeShapeType="1"/>
          </p:cNvCxnSpPr>
          <p:nvPr/>
        </p:nvCxnSpPr>
        <p:spPr bwMode="auto">
          <a:xfrm rot="5400000" flipV="1">
            <a:off x="4571206" y="-1408906"/>
            <a:ext cx="1588" cy="5029200"/>
          </a:xfrm>
          <a:prstGeom prst="curvedConnector3">
            <a:avLst>
              <a:gd name="adj1" fmla="val -30604030"/>
            </a:avLst>
          </a:prstGeom>
          <a:noFill/>
          <a:ln w="76200">
            <a:solidFill>
              <a:srgbClr val="CA9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5638800" y="1143000"/>
            <a:ext cx="2895600" cy="1143000"/>
          </a:xfrm>
          <a:prstGeom prst="ellipse">
            <a:avLst/>
          </a:prstGeom>
          <a:gradFill rotWithShape="1">
            <a:gsLst>
              <a:gs pos="0">
                <a:srgbClr val="766B4B"/>
              </a:gs>
              <a:gs pos="50000">
                <a:srgbClr val="FFE7A3"/>
              </a:gs>
              <a:gs pos="100000">
                <a:srgbClr val="766B4B"/>
              </a:gs>
            </a:gsLst>
            <a:lin ang="5400000" scaled="1"/>
          </a:gradFill>
          <a:ln w="76200" algn="ctr">
            <a:solidFill>
              <a:srgbClr val="CA95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522900"/>
                </a:solidFill>
                <a:effectLst/>
                <a:uLnTx/>
                <a:uFillTx/>
              </a:rPr>
              <a:t>SERVICIO</a:t>
            </a:r>
            <a:endParaRPr kumimoji="0" lang="es-ES_tradnl" sz="2400" b="1" i="0" u="none" strike="noStrike" kern="0" cap="none" spc="0" normalizeH="0" baseline="0" noProof="0" dirty="0" smtClean="0">
              <a:ln>
                <a:noFill/>
              </a:ln>
              <a:solidFill>
                <a:srgbClr val="522900"/>
              </a:solidFill>
              <a:effectLst/>
              <a:uLnTx/>
              <a:uFillTx/>
            </a:endParaRPr>
          </a:p>
        </p:txBody>
      </p:sp>
      <p:cxnSp>
        <p:nvCxnSpPr>
          <p:cNvPr id="7" name="AutoShape 8"/>
          <p:cNvCxnSpPr>
            <a:cxnSpLocks noChangeShapeType="1"/>
            <a:stCxn id="9" idx="2"/>
          </p:cNvCxnSpPr>
          <p:nvPr/>
        </p:nvCxnSpPr>
        <p:spPr bwMode="auto">
          <a:xfrm rot="10800000">
            <a:off x="1033464" y="2157414"/>
            <a:ext cx="1862136" cy="3477938"/>
          </a:xfrm>
          <a:prstGeom prst="curvedConnector2">
            <a:avLst/>
          </a:prstGeom>
          <a:noFill/>
          <a:ln w="76200">
            <a:solidFill>
              <a:srgbClr val="CA9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2895600" y="5105400"/>
            <a:ext cx="3352800" cy="1059904"/>
          </a:xfrm>
          <a:prstGeom prst="ellipse">
            <a:avLst/>
          </a:prstGeom>
          <a:gradFill rotWithShape="1">
            <a:gsLst>
              <a:gs pos="0">
                <a:srgbClr val="766B4B"/>
              </a:gs>
              <a:gs pos="50000">
                <a:srgbClr val="FFE7A3"/>
              </a:gs>
              <a:gs pos="100000">
                <a:srgbClr val="766B4B"/>
              </a:gs>
            </a:gsLst>
            <a:lin ang="5400000" scaled="1"/>
          </a:gradFill>
          <a:ln w="76200" algn="ctr">
            <a:solidFill>
              <a:srgbClr val="CA95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522900"/>
                </a:solidFill>
                <a:effectLst/>
                <a:uLnTx/>
                <a:uFillTx/>
              </a:rPr>
              <a:t>INVESTIGACIÓN</a:t>
            </a:r>
            <a:endParaRPr kumimoji="0" lang="es-ES_tradnl" sz="2400" b="1" i="0" u="none" strike="noStrike" kern="0" cap="none" spc="0" normalizeH="0" baseline="0" noProof="0" dirty="0" smtClean="0">
              <a:ln>
                <a:noFill/>
              </a:ln>
              <a:solidFill>
                <a:srgbClr val="522900"/>
              </a:solidFill>
              <a:effectLst/>
              <a:uLnTx/>
              <a:uFillTx/>
            </a:endParaRPr>
          </a:p>
        </p:txBody>
      </p:sp>
      <p:cxnSp>
        <p:nvCxnSpPr>
          <p:cNvPr id="10" name="AutoShape 7"/>
          <p:cNvCxnSpPr>
            <a:cxnSpLocks noChangeShapeType="1"/>
            <a:endCxn id="9" idx="6"/>
          </p:cNvCxnSpPr>
          <p:nvPr/>
        </p:nvCxnSpPr>
        <p:spPr bwMode="auto">
          <a:xfrm rot="5400000">
            <a:off x="5440500" y="2965313"/>
            <a:ext cx="3477939" cy="1862138"/>
          </a:xfrm>
          <a:prstGeom prst="curvedConnector2">
            <a:avLst/>
          </a:prstGeom>
          <a:noFill/>
          <a:ln w="76200">
            <a:solidFill>
              <a:srgbClr val="CA9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971800" y="3048000"/>
            <a:ext cx="3200400" cy="1219200"/>
          </a:xfrm>
          <a:prstGeom prst="rect">
            <a:avLst/>
          </a:prstGeom>
          <a:solidFill>
            <a:srgbClr val="FFE7A3"/>
          </a:solidFill>
          <a:ln w="76200" algn="ctr">
            <a:solidFill>
              <a:srgbClr val="B28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522900"/>
                </a:solidFill>
                <a:effectLst/>
                <a:uLnTx/>
                <a:uFillTx/>
              </a:rPr>
              <a:t>MODELO 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522900"/>
                </a:solidFill>
                <a:effectLst/>
                <a:uLnTx/>
                <a:uFillTx/>
              </a:rPr>
              <a:t>EDUCATIVO</a:t>
            </a:r>
            <a:endParaRPr kumimoji="0" lang="es-ES_tradnl" sz="2400" b="1" i="0" u="none" strike="noStrike" kern="0" cap="none" spc="0" normalizeH="0" baseline="0" noProof="0" dirty="0" smtClean="0">
              <a:ln>
                <a:noFill/>
              </a:ln>
              <a:solidFill>
                <a:srgbClr val="522900"/>
              </a:solidFill>
              <a:effectLst/>
              <a:uLnTx/>
              <a:uFillTx/>
            </a:endParaRPr>
          </a:p>
        </p:txBody>
      </p:sp>
      <p:cxnSp>
        <p:nvCxnSpPr>
          <p:cNvPr id="12" name="AutoShape 9"/>
          <p:cNvCxnSpPr>
            <a:cxnSpLocks noChangeShapeType="1"/>
          </p:cNvCxnSpPr>
          <p:nvPr/>
        </p:nvCxnSpPr>
        <p:spPr bwMode="auto">
          <a:xfrm>
            <a:off x="3081338" y="2157413"/>
            <a:ext cx="1490662" cy="852487"/>
          </a:xfrm>
          <a:prstGeom prst="straightConnector1">
            <a:avLst/>
          </a:prstGeom>
          <a:noFill/>
          <a:ln w="76200">
            <a:solidFill>
              <a:srgbClr val="CA95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" name="AutoShape 11"/>
          <p:cNvCxnSpPr>
            <a:cxnSpLocks noChangeShapeType="1"/>
          </p:cNvCxnSpPr>
          <p:nvPr/>
        </p:nvCxnSpPr>
        <p:spPr bwMode="auto">
          <a:xfrm flipH="1">
            <a:off x="4572000" y="2157413"/>
            <a:ext cx="1490663" cy="852487"/>
          </a:xfrm>
          <a:prstGeom prst="straightConnector1">
            <a:avLst/>
          </a:prstGeom>
          <a:noFill/>
          <a:ln w="76200">
            <a:solidFill>
              <a:srgbClr val="CA95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" name="AutoShape 10"/>
          <p:cNvCxnSpPr>
            <a:cxnSpLocks noChangeShapeType="1"/>
          </p:cNvCxnSpPr>
          <p:nvPr/>
        </p:nvCxnSpPr>
        <p:spPr bwMode="auto">
          <a:xfrm flipV="1">
            <a:off x="4572000" y="4305300"/>
            <a:ext cx="0" cy="762000"/>
          </a:xfrm>
          <a:prstGeom prst="straightConnector1">
            <a:avLst/>
          </a:prstGeom>
          <a:noFill/>
          <a:ln w="76200">
            <a:solidFill>
              <a:srgbClr val="CA95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8" name="17 CuadroTexto"/>
          <p:cNvSpPr txBox="1"/>
          <p:nvPr/>
        </p:nvSpPr>
        <p:spPr>
          <a:xfrm>
            <a:off x="1964532" y="184813"/>
            <a:ext cx="561094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Modelo de Formación de las Tecnologías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97081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Formación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2119257"/>
            <a:ext cx="7200800" cy="3603812"/>
          </a:xfrm>
        </p:spPr>
        <p:txBody>
          <a:bodyPr>
            <a:normAutofit fontScale="70000" lnSpcReduction="20000"/>
          </a:bodyPr>
          <a:lstStyle/>
          <a:p>
            <a:pPr lvl="0" algn="just" fontAlgn="base">
              <a:spcAft>
                <a:spcPct val="0"/>
              </a:spcAft>
              <a:buClr>
                <a:srgbClr val="F0A22E"/>
              </a:buClr>
              <a:buSzPct val="70000"/>
              <a:buFont typeface="Wingdings" pitchFamily="2" charset="2"/>
              <a:buChar char="Ø"/>
            </a:pPr>
            <a:r>
              <a:rPr lang="es-ES" sz="3400" dirty="0">
                <a:solidFill>
                  <a:srgbClr val="4E3B30"/>
                </a:solidFill>
              </a:rPr>
              <a:t>Disciplina integradora en cada </a:t>
            </a:r>
            <a:r>
              <a:rPr lang="es-ES" sz="3400" dirty="0" smtClean="0">
                <a:solidFill>
                  <a:srgbClr val="4E3B30"/>
                </a:solidFill>
              </a:rPr>
              <a:t>Carrera o Especialidad Técnica.</a:t>
            </a:r>
            <a:endParaRPr lang="es-ES" sz="3400" dirty="0">
              <a:solidFill>
                <a:srgbClr val="4E3B30"/>
              </a:solidFill>
            </a:endParaRPr>
          </a:p>
          <a:p>
            <a:pPr lvl="0" algn="just" fontAlgn="base">
              <a:spcAft>
                <a:spcPct val="0"/>
              </a:spcAft>
              <a:buClr>
                <a:srgbClr val="F0A22E"/>
              </a:buClr>
              <a:buSzPct val="70000"/>
              <a:buFont typeface="Wingdings" pitchFamily="2" charset="2"/>
              <a:buChar char="Ø"/>
            </a:pPr>
            <a:r>
              <a:rPr lang="es-ES" sz="3400" dirty="0">
                <a:solidFill>
                  <a:srgbClr val="4E3B30"/>
                </a:solidFill>
              </a:rPr>
              <a:t>Formación básica en el escenario de </a:t>
            </a:r>
            <a:r>
              <a:rPr lang="es-ES" sz="3400" dirty="0" smtClean="0">
                <a:solidFill>
                  <a:srgbClr val="4E3B30"/>
                </a:solidFill>
              </a:rPr>
              <a:t>trabajo.</a:t>
            </a:r>
            <a:endParaRPr lang="es-ES" sz="3400" dirty="0">
              <a:solidFill>
                <a:srgbClr val="4E3B30"/>
              </a:solidFill>
            </a:endParaRPr>
          </a:p>
          <a:p>
            <a:pPr lvl="0" algn="just" fontAlgn="base">
              <a:spcAft>
                <a:spcPct val="0"/>
              </a:spcAft>
              <a:buClr>
                <a:srgbClr val="F0A22E"/>
              </a:buClr>
              <a:buSzPct val="70000"/>
              <a:buFont typeface="Wingdings" pitchFamily="2" charset="2"/>
              <a:buChar char="Ø"/>
            </a:pPr>
            <a:r>
              <a:rPr lang="es-ES" sz="3400" dirty="0">
                <a:solidFill>
                  <a:srgbClr val="4E3B30"/>
                </a:solidFill>
              </a:rPr>
              <a:t>Aprender haciendo en forma </a:t>
            </a:r>
            <a:r>
              <a:rPr lang="es-ES" sz="3400" dirty="0" smtClean="0">
                <a:solidFill>
                  <a:srgbClr val="4E3B30"/>
                </a:solidFill>
              </a:rPr>
              <a:t>tutorial.</a:t>
            </a:r>
            <a:endParaRPr lang="es-ES" sz="3400" dirty="0">
              <a:solidFill>
                <a:srgbClr val="4E3B30"/>
              </a:solidFill>
            </a:endParaRPr>
          </a:p>
          <a:p>
            <a:pPr lvl="0" algn="just" fontAlgn="base">
              <a:spcAft>
                <a:spcPct val="0"/>
              </a:spcAft>
              <a:buClr>
                <a:srgbClr val="F0A22E"/>
              </a:buClr>
              <a:buSzPct val="70000"/>
              <a:buFont typeface="Wingdings" pitchFamily="2" charset="2"/>
              <a:buChar char="Ø"/>
            </a:pPr>
            <a:r>
              <a:rPr lang="es-ES" sz="3400" dirty="0">
                <a:solidFill>
                  <a:srgbClr val="4E3B30"/>
                </a:solidFill>
              </a:rPr>
              <a:t>Partir del concepto de la esencialidad y de la integración del </a:t>
            </a:r>
            <a:r>
              <a:rPr lang="es-ES" sz="3400" dirty="0" smtClean="0">
                <a:solidFill>
                  <a:srgbClr val="4E3B30"/>
                </a:solidFill>
              </a:rPr>
              <a:t>conocimiento.</a:t>
            </a:r>
            <a:endParaRPr lang="es-ES" sz="3400" dirty="0">
              <a:solidFill>
                <a:srgbClr val="4E3B30"/>
              </a:solidFill>
            </a:endParaRPr>
          </a:p>
          <a:p>
            <a:pPr lvl="0" algn="just" fontAlgn="base">
              <a:spcAft>
                <a:spcPct val="0"/>
              </a:spcAft>
              <a:buClr>
                <a:srgbClr val="F0A22E"/>
              </a:buClr>
              <a:buSzPct val="70000"/>
              <a:buFont typeface="Wingdings" pitchFamily="2" charset="2"/>
              <a:buChar char="Ø"/>
            </a:pPr>
            <a:r>
              <a:rPr lang="es-ES" sz="3400" dirty="0">
                <a:solidFill>
                  <a:srgbClr val="4E3B30"/>
                </a:solidFill>
              </a:rPr>
              <a:t>Desarrollo del trabajo </a:t>
            </a:r>
            <a:r>
              <a:rPr lang="es-ES" sz="3400" dirty="0" smtClean="0">
                <a:solidFill>
                  <a:srgbClr val="4E3B30"/>
                </a:solidFill>
              </a:rPr>
              <a:t>independiente.</a:t>
            </a:r>
            <a:endParaRPr lang="es-ES" sz="3400" dirty="0">
              <a:solidFill>
                <a:srgbClr val="4E3B30"/>
              </a:solidFill>
            </a:endParaRPr>
          </a:p>
          <a:p>
            <a:pPr lvl="0" algn="just" fontAlgn="base">
              <a:spcAft>
                <a:spcPct val="0"/>
              </a:spcAft>
              <a:buClr>
                <a:srgbClr val="F0A22E"/>
              </a:buClr>
              <a:buSzPct val="70000"/>
              <a:buFont typeface="Wingdings" pitchFamily="2" charset="2"/>
              <a:buChar char="Ø"/>
            </a:pPr>
            <a:r>
              <a:rPr lang="es-ES" sz="3400" dirty="0">
                <a:solidFill>
                  <a:srgbClr val="4E3B30"/>
                </a:solidFill>
              </a:rPr>
              <a:t>Pertinencia del currículo según el </a:t>
            </a:r>
            <a:r>
              <a:rPr lang="es-ES" sz="3400" dirty="0" smtClean="0">
                <a:solidFill>
                  <a:srgbClr val="4E3B30"/>
                </a:solidFill>
              </a:rPr>
              <a:t>lugar.</a:t>
            </a:r>
            <a:endParaRPr lang="es-ES" sz="3400" dirty="0">
              <a:solidFill>
                <a:srgbClr val="4E3B30"/>
              </a:solidFill>
            </a:endParaRPr>
          </a:p>
          <a:p>
            <a:pPr lvl="0" algn="just" fontAlgn="base">
              <a:spcAft>
                <a:spcPct val="0"/>
              </a:spcAft>
              <a:buClr>
                <a:srgbClr val="F0A22E"/>
              </a:buClr>
              <a:buSzPct val="70000"/>
              <a:buFont typeface="Wingdings" pitchFamily="2" charset="2"/>
              <a:buChar char="Ø"/>
            </a:pPr>
            <a:r>
              <a:rPr lang="es-ES" sz="3400" dirty="0">
                <a:solidFill>
                  <a:srgbClr val="4E3B30"/>
                </a:solidFill>
              </a:rPr>
              <a:t>Empleo de NTIC (SWE interactivos, conferencias orientadoras en video, desarrollo de la simulación) </a:t>
            </a:r>
          </a:p>
          <a:p>
            <a:pPr>
              <a:buFont typeface="Wingdings" pitchFamily="2" charset="2"/>
              <a:buChar char="Ø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61747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xmlns="" val="2845676658"/>
              </p:ext>
            </p:extLst>
          </p:nvPr>
        </p:nvGraphicFramePr>
        <p:xfrm>
          <a:off x="1524000" y="1397000"/>
          <a:ext cx="6096000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979712" y="836712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Modelo de Continuidad de estudios en pregrado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54409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2420888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s-MX" sz="6700" dirty="0">
                <a:solidFill>
                  <a:prstClr val="black"/>
                </a:solidFill>
              </a:rPr>
              <a:t>?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sz="4000" dirty="0"/>
              <a:t>Cómo </a:t>
            </a:r>
            <a:r>
              <a:rPr lang="es-MX" sz="4000" dirty="0" smtClean="0"/>
              <a:t>preparar formadores</a:t>
            </a:r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xmlns="" val="401204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</p:spPr>
        <p:txBody>
          <a:bodyPr/>
          <a:lstStyle/>
          <a:p>
            <a:r>
              <a:rPr lang="es-MX" sz="2800" dirty="0" smtClean="0"/>
              <a:t>Intensión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844824"/>
            <a:ext cx="6696744" cy="360381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s-ES_tradnl" sz="1800" b="1" kern="0" dirty="0" smtClean="0">
                <a:latin typeface="Constantia" pitchFamily="18" charset="0"/>
                <a:ea typeface="Times New Roman"/>
                <a:cs typeface="Tahoma"/>
              </a:rPr>
              <a:t>MINISTERIO </a:t>
            </a:r>
            <a:r>
              <a:rPr lang="es-ES_tradnl" sz="1800" b="1" kern="0" dirty="0">
                <a:latin typeface="Constantia" pitchFamily="18" charset="0"/>
                <a:ea typeface="Times New Roman"/>
                <a:cs typeface="Tahoma"/>
              </a:rPr>
              <a:t>DE SALUD PÚBLICA</a:t>
            </a:r>
            <a:endParaRPr lang="es-MX" sz="1800" b="1" kern="0" dirty="0">
              <a:latin typeface="Constantia" pitchFamily="18" charset="0"/>
              <a:ea typeface="Times New Roman"/>
            </a:endParaRPr>
          </a:p>
          <a:p>
            <a:pPr marL="0" indent="0" algn="ctr">
              <a:spcBef>
                <a:spcPts val="1200"/>
              </a:spcBef>
              <a:spcAft>
                <a:spcPts val="300"/>
              </a:spcAft>
              <a:buNone/>
            </a:pPr>
            <a:r>
              <a:rPr lang="es-ES" sz="1800" b="1" dirty="0" smtClean="0">
                <a:latin typeface="Constantia" pitchFamily="18" charset="0"/>
                <a:ea typeface="Times New Roman"/>
              </a:rPr>
              <a:t>INDICACIÓN </a:t>
            </a:r>
            <a:r>
              <a:rPr lang="es-ES" sz="1800" b="1" dirty="0">
                <a:latin typeface="Constantia" pitchFamily="18" charset="0"/>
                <a:ea typeface="Times New Roman"/>
              </a:rPr>
              <a:t>No _37_  /2011</a:t>
            </a:r>
            <a:endParaRPr lang="es-MX" sz="1800" b="1" dirty="0">
              <a:latin typeface="Constantia" pitchFamily="18" charset="0"/>
              <a:ea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sz="2000" b="1" dirty="0" smtClean="0">
                <a:latin typeface="+mj-lt"/>
                <a:ea typeface="Calibri"/>
                <a:cs typeface="Times New Roman"/>
              </a:rPr>
              <a:t>- SOBRE </a:t>
            </a:r>
            <a:r>
              <a:rPr lang="es-ES" sz="2000" b="1" dirty="0">
                <a:latin typeface="+mj-lt"/>
                <a:ea typeface="Calibri"/>
                <a:cs typeface="Times New Roman"/>
              </a:rPr>
              <a:t>EL MOVIMIENTO DE ALUMNOS AYUDANTES “FRANK PAÍS GARCÍA</a:t>
            </a:r>
            <a:r>
              <a:rPr lang="es-ES" sz="2000" b="1" dirty="0" smtClean="0">
                <a:latin typeface="+mj-lt"/>
                <a:ea typeface="Calibri"/>
                <a:cs typeface="Times New Roman"/>
              </a:rPr>
              <a:t>.”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sz="2000" b="1" dirty="0" smtClean="0">
                <a:latin typeface="Verdana"/>
                <a:ea typeface="Calibri"/>
                <a:cs typeface="Times New Roman"/>
              </a:rPr>
              <a:t>Objetivos fundamentales: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s-ES" sz="2000" b="1" dirty="0">
                <a:latin typeface="Verdana"/>
                <a:ea typeface="Calibri"/>
                <a:cs typeface="Times New Roman"/>
              </a:rPr>
              <a:t>Apoyar el desarrollo del proceso docente educativo.</a:t>
            </a:r>
            <a:endParaRPr lang="es-MX" sz="2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s-ES" sz="2000" b="1" dirty="0">
                <a:latin typeface="Verdana"/>
                <a:ea typeface="Calibri"/>
                <a:cs typeface="Times New Roman"/>
              </a:rPr>
              <a:t>Dirigir la orientación profesional hacia determinadas especialidades, fundamentalmente las que se encuentran en déficit.</a:t>
            </a:r>
            <a:endParaRPr lang="es-MX" sz="2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s-ES" sz="2000" b="1" dirty="0">
                <a:latin typeface="Verdana"/>
                <a:ea typeface="Calibri"/>
                <a:cs typeface="Times New Roman"/>
              </a:rPr>
              <a:t>Adquirir de forma acelerada, habilidades como docente, investigador o propias de una especialidad. </a:t>
            </a:r>
            <a:endParaRPr lang="es-MX" sz="20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sz="2000" b="1" dirty="0" smtClean="0">
                <a:latin typeface="Verdana"/>
                <a:ea typeface="Calibri"/>
                <a:cs typeface="Times New Roman"/>
              </a:rPr>
              <a:t> </a:t>
            </a:r>
            <a:endParaRPr lang="es-MX" sz="2000" dirty="0">
              <a:latin typeface="+mj-lt"/>
              <a:ea typeface="Calibri"/>
              <a:cs typeface="Times New Roman"/>
            </a:endParaRP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04030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1700808"/>
            <a:ext cx="6480720" cy="3603812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sz="5500" b="1" dirty="0">
                <a:latin typeface="+mj-lt"/>
                <a:ea typeface="Calibri"/>
                <a:cs typeface="Arial"/>
              </a:rPr>
              <a:t>El Plan de desarrollo del Alumno Ayudante, aumenta en complejidad con los años de tránsito por el movimiento, Este deberá incluir</a:t>
            </a:r>
            <a:r>
              <a:rPr lang="es-ES" sz="5500" b="1" dirty="0" smtClean="0">
                <a:latin typeface="+mj-lt"/>
                <a:ea typeface="Calibri"/>
                <a:cs typeface="Arial"/>
              </a:rPr>
              <a:t>: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es-MX" sz="5500" dirty="0">
              <a:latin typeface="+mj-lt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s-ES" sz="5500" b="1" dirty="0">
                <a:latin typeface="+mj-lt"/>
                <a:ea typeface="Calibri"/>
                <a:cs typeface="Times New Roman"/>
              </a:rPr>
              <a:t>Sistema de preparación política e ideológica.</a:t>
            </a:r>
            <a:endParaRPr lang="es-MX" sz="5500" dirty="0">
              <a:latin typeface="+mj-lt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s-ES" sz="5500" b="1" dirty="0">
                <a:latin typeface="+mj-lt"/>
                <a:ea typeface="Calibri"/>
                <a:cs typeface="Arial"/>
              </a:rPr>
              <a:t>Preparación Científico Técnica: Debe incluir las habilidades que debe alcanzar, según el año de ayudantía.</a:t>
            </a:r>
            <a:endParaRPr lang="es-MX" sz="5500" dirty="0">
              <a:latin typeface="+mj-lt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s-ES" sz="5500" b="1" dirty="0">
                <a:latin typeface="+mj-lt"/>
                <a:ea typeface="Calibri"/>
                <a:cs typeface="Arial"/>
              </a:rPr>
              <a:t>Preparación Pedagógica: Cursos de pedagogía con diferentes niveles de complejidad</a:t>
            </a:r>
            <a:endParaRPr lang="es-MX" sz="5500" dirty="0">
              <a:latin typeface="+mj-lt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s-ES" sz="5500" b="1" dirty="0">
                <a:latin typeface="+mj-lt"/>
                <a:ea typeface="Calibri"/>
                <a:cs typeface="Arial"/>
              </a:rPr>
              <a:t>Metodología de la Investigación Científica (que le permita realizar investigaciones   con calidad en la ayudantía que desarrolla y presentarla en las Jornadas Científicas Estudiantiles).</a:t>
            </a:r>
            <a:endParaRPr lang="es-MX" sz="5500" dirty="0">
              <a:latin typeface="+mj-lt"/>
              <a:ea typeface="Calibri"/>
              <a:cs typeface="Times New Roman"/>
            </a:endParaRP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64790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556792"/>
            <a:ext cx="7200800" cy="4166277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b="1" dirty="0">
                <a:latin typeface="Verdana"/>
                <a:ea typeface="Calibri"/>
                <a:cs typeface="Times New Roman"/>
              </a:rPr>
              <a:t>Los Alumnos Ayudantes tienen que tener un expediente confeccionado por el Tutor, que abarque entre otros los siguientes aspectos:</a:t>
            </a:r>
            <a:endParaRPr lang="es-MX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s-ES" b="1" dirty="0">
                <a:latin typeface="Verdana"/>
                <a:ea typeface="Calibri"/>
                <a:cs typeface="Times New Roman"/>
              </a:rPr>
              <a:t>Plan de Trabajo Anual (uno por cada año en el Movimiento, que tendrá correspondencia con el curso académico del alumno)</a:t>
            </a:r>
            <a:endParaRPr lang="es-MX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s-ES" b="1" dirty="0">
                <a:latin typeface="Verdana"/>
                <a:ea typeface="Calibri"/>
                <a:cs typeface="Times New Roman"/>
              </a:rPr>
              <a:t>Evaluación anual, donde se tengan en cuenta los aspectos mencionados en el Indico Sexto, que define su permanencia o no en el movimiento. </a:t>
            </a:r>
            <a:endParaRPr lang="es-MX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s-ES" b="1" dirty="0">
                <a:latin typeface="Verdana"/>
                <a:ea typeface="Calibri"/>
                <a:cs typeface="Times New Roman"/>
              </a:rPr>
              <a:t>Ejercicio teórico práctico que debe incluir las competencias y habilidades técnicas, científicas y pedagógicas adquiridas en su tránsito por el movimiento, que se deberá realizar en el segundo semestre del penúltimo año. </a:t>
            </a:r>
            <a:endParaRPr lang="es-MX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18068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484784"/>
            <a:ext cx="7488832" cy="36038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b="1" dirty="0">
                <a:latin typeface="Verdana"/>
                <a:cs typeface="Times New Roman"/>
              </a:rPr>
              <a:t>“</a:t>
            </a:r>
            <a:r>
              <a:rPr lang="es-ES" b="1" i="1" dirty="0">
                <a:latin typeface="Verdana"/>
                <a:cs typeface="Times New Roman"/>
              </a:rPr>
              <a:t>Creo que más que nunca, más que en ninguna otra época, por ser esta la más difícil, la más dura, se requiere de un trabajo especial con la juventud y en la formación de nuestros jóvenes, porque no puede ser que los que vengan después de esta generación dejen de ser mejores”.</a:t>
            </a:r>
            <a:endParaRPr lang="es-MX" dirty="0">
              <a:latin typeface="Arial Unicode MS"/>
            </a:endParaRPr>
          </a:p>
          <a:p>
            <a:pPr marL="0" indent="0" algn="just">
              <a:spcAft>
                <a:spcPts val="0"/>
              </a:spcAft>
              <a:buNone/>
              <a:tabLst>
                <a:tab pos="342900" algn="l"/>
                <a:tab pos="449580" algn="l"/>
              </a:tabLst>
            </a:pPr>
            <a:r>
              <a:rPr lang="x-none">
                <a:latin typeface="Verdana"/>
                <a:ea typeface="Times New Roman"/>
              </a:rPr>
              <a:t>                                                                                                              </a:t>
            </a:r>
            <a:r>
              <a:rPr lang="x-none" b="1" i="1">
                <a:latin typeface="Verdana"/>
                <a:ea typeface="Times New Roman"/>
              </a:rPr>
              <a:t>FIDEL CASTRO RUZ.</a:t>
            </a:r>
            <a:endParaRPr lang="es-MX" sz="1600" dirty="0">
              <a:latin typeface="Times New Roman"/>
              <a:ea typeface="Times New Roman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58077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ció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111</TotalTime>
  <Words>844</Words>
  <Application>Microsoft Office PowerPoint</Application>
  <PresentationFormat>Apresentação na tela (4:3)</PresentationFormat>
  <Paragraphs>329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17</vt:i4>
      </vt:variant>
    </vt:vector>
  </HeadingPairs>
  <TitlesOfParts>
    <vt:vector size="19" baseType="lpstr">
      <vt:lpstr>Chincheta</vt:lpstr>
      <vt:lpstr>Retrospección</vt:lpstr>
      <vt:lpstr> Universidad de Ciencias Médicas de la Habana Facultad de Tecnología de la Salud</vt:lpstr>
      <vt:lpstr>Slide 2</vt:lpstr>
      <vt:lpstr>Formación</vt:lpstr>
      <vt:lpstr>Slide 4</vt:lpstr>
      <vt:lpstr>? Cómo preparar formadores</vt:lpstr>
      <vt:lpstr>Intensión 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de Ciencias Médicas de la Habana Facultad de Tecnología de la Salud</dc:title>
  <dc:creator>Amanda</dc:creator>
  <cp:lastModifiedBy>Ccde09</cp:lastModifiedBy>
  <cp:revision>12</cp:revision>
  <dcterms:created xsi:type="dcterms:W3CDTF">2017-05-06T02:58:47Z</dcterms:created>
  <dcterms:modified xsi:type="dcterms:W3CDTF">2017-05-19T14:33:45Z</dcterms:modified>
</cp:coreProperties>
</file>