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2" r:id="rId4"/>
    <p:sldId id="273" r:id="rId5"/>
    <p:sldId id="276" r:id="rId6"/>
    <p:sldId id="279" r:id="rId7"/>
    <p:sldId id="280" r:id="rId8"/>
    <p:sldId id="277" r:id="rId9"/>
    <p:sldId id="281" r:id="rId10"/>
    <p:sldId id="282" r:id="rId11"/>
    <p:sldId id="283" r:id="rId12"/>
    <p:sldId id="284" r:id="rId13"/>
    <p:sldId id="285" r:id="rId14"/>
  </p:sldIdLst>
  <p:sldSz cx="9144000" cy="6858000" type="screen4x3"/>
  <p:notesSz cx="6870700" cy="965358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990033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0033"/>
    <a:srgbClr val="CC66FF"/>
    <a:srgbClr val="CC00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1" autoAdjust="0"/>
    <p:restoredTop sz="94660"/>
  </p:normalViewPr>
  <p:slideViewPr>
    <p:cSldViewPr>
      <p:cViewPr>
        <p:scale>
          <a:sx n="80" d="100"/>
          <a:sy n="80" d="100"/>
        </p:scale>
        <p:origin x="-62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3040"/>
        <p:guide pos="216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2550" y="0"/>
            <a:ext cx="2976563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34DA8429-9CF6-4714-A8C6-537BEDC760EE}" type="datetimeFigureOut">
              <a:rPr lang="pt-BR"/>
              <a:pPr>
                <a:defRPr/>
              </a:pPr>
              <a:t>18/10/2016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69400"/>
            <a:ext cx="2976563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2550" y="9169400"/>
            <a:ext cx="2976563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74D6C73D-1136-460D-9FBF-DFA1FE4282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0" rIns="94421" bIns="4721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65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0" rIns="94421" bIns="472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584700"/>
            <a:ext cx="5038725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0" rIns="94421" bIns="472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0988"/>
            <a:ext cx="29765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0" rIns="94421" bIns="4721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170988"/>
            <a:ext cx="29765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0" rIns="94421" bIns="472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8624672-B85B-4990-B83E-E83D192AD3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CA604-C075-4330-8028-92B1E5493E10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7C515-8D20-4097-B4FD-A22B4AEA2A54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3205163" y="-315913"/>
            <a:ext cx="11909426" cy="4724401"/>
            <a:chOff x="-2030" y="192"/>
            <a:chExt cx="7502" cy="2976"/>
          </a:xfrm>
        </p:grpSpPr>
        <p:sp>
          <p:nvSpPr>
            <p:cNvPr id="5" name="Line 1027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  <a:buClr>
                  <a:schemeClr val="hlink"/>
                </a:buClr>
                <a:buFont typeface="Wingdings" pitchFamily="2" charset="2"/>
                <a:buNone/>
                <a:defRPr/>
              </a:pPr>
              <a:endParaRPr lang="pt-BR">
                <a:cs typeface="+mn-cs"/>
              </a:endParaRPr>
            </a:p>
          </p:txBody>
        </p:sp>
        <p:sp>
          <p:nvSpPr>
            <p:cNvPr id="6" name="AutoShape 1028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b="0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7" name="AutoShape 1029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sz="1800" b="0">
                <a:solidFill>
                  <a:schemeClr val="tx1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83974" name="Rectangle 1030"/>
          <p:cNvSpPr>
            <a:spLocks noGrp="1" noChangeArrowheads="1"/>
          </p:cNvSpPr>
          <p:nvPr>
            <p:ph type="ctrTitle"/>
          </p:nvPr>
        </p:nvSpPr>
        <p:spPr bwMode="auto">
          <a:xfrm>
            <a:off x="1443038" y="985838"/>
            <a:ext cx="7239000" cy="1444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8397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B86AC-358B-49CD-8D19-786095636A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23298-D9CB-4B2E-AB91-41758CEA23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737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7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6A2F5-5131-435D-9BBB-488349E5CA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C5D59-0BAB-4C5B-A02A-3F403249D1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C322-1BC4-45F7-9C5E-9F15DBED79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6D7AE-2DE5-4466-8B04-AC8D9A20EA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66EEB-B454-4088-B47E-0C3FF76926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F0EB-4777-4E41-AA4B-166AA750C9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85D6F-EE46-476B-9B72-6E572387A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64AEA-C420-4E04-ACA4-794E55DEC0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5686-B315-4961-AD54-D4D517483F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-3238500" y="533400"/>
            <a:ext cx="4114800" cy="3810000"/>
            <a:chOff x="-2040" y="0"/>
            <a:chExt cx="2592" cy="2400"/>
          </a:xfrm>
        </p:grpSpPr>
        <p:sp>
          <p:nvSpPr>
            <p:cNvPr id="82947" name="AutoShape 3"/>
            <p:cNvSpPr>
              <a:spLocks noChangeArrowheads="1"/>
            </p:cNvSpPr>
            <p:nvPr userDrawn="1"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b="0">
                <a:solidFill>
                  <a:schemeClr val="tx1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82948" name="AutoShape 4"/>
            <p:cNvSpPr>
              <a:spLocks noChangeArrowheads="1"/>
            </p:cNvSpPr>
            <p:nvPr userDrawn="1"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sz="1800" b="0">
                <a:solidFill>
                  <a:schemeClr val="tx1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29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29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EB7222B-7066-417B-B253-A01C686B1E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2959" name="Line 15"/>
          <p:cNvSpPr>
            <a:spLocks noChangeShapeType="1"/>
          </p:cNvSpPr>
          <p:nvPr userDrawn="1"/>
        </p:nvSpPr>
        <p:spPr bwMode="auto">
          <a:xfrm>
            <a:off x="1115616" y="914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pt-B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08625" y="5661025"/>
            <a:ext cx="3241675" cy="977900"/>
          </a:xfrm>
          <a:noFill/>
        </p:spPr>
        <p:txBody>
          <a:bodyPr/>
          <a:lstStyle/>
          <a:p>
            <a:pPr eaLnBrk="1" hangingPunct="1"/>
            <a:r>
              <a:rPr lang="pt-BR" sz="2400" b="1" smtClean="0">
                <a:solidFill>
                  <a:srgbClr val="990033"/>
                </a:solidFill>
                <a:latin typeface="Verdana" pitchFamily="34" charset="0"/>
              </a:rPr>
              <a:t/>
            </a:r>
            <a:br>
              <a:rPr lang="pt-BR" sz="2400" b="1" smtClean="0">
                <a:solidFill>
                  <a:srgbClr val="990033"/>
                </a:solidFill>
                <a:latin typeface="Verdana" pitchFamily="34" charset="0"/>
              </a:rPr>
            </a:br>
            <a:r>
              <a:rPr lang="pt-BR" sz="2400" b="1" smtClean="0">
                <a:solidFill>
                  <a:srgbClr val="990033"/>
                </a:solidFill>
                <a:latin typeface="Verdana" pitchFamily="34" charset="0"/>
              </a:rPr>
              <a:t>Geandro Pinheiro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2276872"/>
            <a:ext cx="7777559" cy="1463675"/>
          </a:xfrm>
        </p:spPr>
        <p:txBody>
          <a:bodyPr/>
          <a:lstStyle/>
          <a:p>
            <a:pPr algn="ctr" eaLnBrk="1" hangingPunct="1"/>
            <a:r>
              <a:rPr lang="pt-BR" sz="4400" dirty="0" smtClean="0"/>
              <a:t>Objetivos de Desenvolvimento Sustentável (ODS): um caminho para o futuro?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87400" y="1341140"/>
            <a:ext cx="77770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pt-BR" sz="2200" dirty="0"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pt-BR" sz="3600" dirty="0" smtClean="0">
                <a:latin typeface="Arial" charset="0"/>
              </a:rPr>
              <a:t>Seminário RETS – RESP – RINSP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pt-BR" sz="2200" dirty="0">
              <a:latin typeface="Arial" charset="0"/>
            </a:endParaRPr>
          </a:p>
        </p:txBody>
      </p:sp>
      <p:sp>
        <p:nvSpPr>
          <p:cNvPr id="4103" name="CaixaDeTexto 7"/>
          <p:cNvSpPr txBox="1">
            <a:spLocks noChangeArrowheads="1"/>
          </p:cNvSpPr>
          <p:nvPr/>
        </p:nvSpPr>
        <p:spPr bwMode="auto">
          <a:xfrm>
            <a:off x="7524329" y="6626225"/>
            <a:ext cx="1727622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pt-BR" sz="1200" dirty="0" smtClean="0"/>
              <a:t>Outubro / 2016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7848872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Um caminho para o futuro?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endParaRPr lang="pt-BR" altLang="pt-BR" sz="8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Porém, o panorama complexo atual, que aglutina crise econômica e financeira, crise climática e uma crise humanitária derivada de migrações forçadas, fragiliza as capacidades políticas de resposta. </a:t>
            </a:r>
          </a:p>
          <a:p>
            <a:pPr>
              <a:buNone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Mas, dialeticamente, reforça a urgência e a importância dessa nova agenda, tornando fundamentais avançar nos arranjos institucionais e os meios de implementação necessários.</a:t>
            </a:r>
          </a:p>
          <a:p>
            <a:pPr marL="0" indent="12700">
              <a:buNone/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7848872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Um caminho para o futuro?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endParaRPr lang="pt-BR" altLang="pt-BR" sz="800" dirty="0" smtClean="0">
              <a:solidFill>
                <a:srgbClr val="990033"/>
              </a:solidFill>
            </a:endParaRPr>
          </a:p>
          <a:p>
            <a:pPr>
              <a:buClr>
                <a:srgbClr val="CC0000"/>
              </a:buClr>
              <a:buSzPct val="100000"/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Algumas críticas apontadas: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 Os ODS não tocam no essencial do processo de acumulação de capital;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1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Temas como regulação financeira, reforma do sistema tributário, luta contra os paraísos fiscais e fluxos de capital ilícitos, entre outros, não foram enfrentados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1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  Não enfrenta a captura dos governos e das instâncias multilaterais pelas corporações, que pelo modelo atual de </a:t>
            </a:r>
            <a:r>
              <a:rPr lang="pt-BR" altLang="pt-BR" sz="2200" dirty="0" smtClean="0">
                <a:solidFill>
                  <a:srgbClr val="990033"/>
                </a:solidFill>
              </a:rPr>
              <a:t>financiamento e </a:t>
            </a:r>
            <a:r>
              <a:rPr lang="pt-BR" altLang="pt-BR" sz="2200" smtClean="0">
                <a:solidFill>
                  <a:srgbClr val="990033"/>
                </a:solidFill>
              </a:rPr>
              <a:t>governança global, </a:t>
            </a:r>
            <a:r>
              <a:rPr lang="pt-BR" altLang="pt-BR" sz="2200" dirty="0" smtClean="0">
                <a:solidFill>
                  <a:srgbClr val="990033"/>
                </a:solidFill>
              </a:rPr>
              <a:t>acabam moldando e infiltrando seus interesses em todos os conteúdos e na própria Agenda;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7848872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Um caminho para o futuro?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endParaRPr lang="pt-BR" altLang="pt-BR" sz="800" dirty="0" smtClean="0">
              <a:solidFill>
                <a:srgbClr val="990033"/>
              </a:solidFill>
            </a:endParaRPr>
          </a:p>
          <a:p>
            <a:pPr>
              <a:buClr>
                <a:srgbClr val="CC0000"/>
              </a:buClr>
              <a:buSzPct val="100000"/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Algumas críticas apontadas: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100" dirty="0" smtClean="0">
                <a:solidFill>
                  <a:srgbClr val="990033"/>
                </a:solidFill>
              </a:rPr>
              <a:t>Não tem mecanismos para interferir e reduzir o complexo militar global e as ações dos grupos armados que promovem genocídios;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10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 </a:t>
            </a:r>
            <a:r>
              <a:rPr lang="pt-BR" altLang="pt-BR" sz="2100" dirty="0" smtClean="0">
                <a:solidFill>
                  <a:srgbClr val="990033"/>
                </a:solidFill>
              </a:rPr>
              <a:t>o enfrentamento da extrema desigualdade mundial ficou na periferia da Agenda 2030 (incluindo as dimensões da desigualdade de gênero, raça, etnia, religião etc.) 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10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 </a:t>
            </a:r>
            <a:r>
              <a:rPr lang="pt-BR" altLang="pt-BR" sz="2100" dirty="0" smtClean="0">
                <a:solidFill>
                  <a:srgbClr val="990033"/>
                </a:solidFill>
              </a:rPr>
              <a:t>A formulação de espaços mais participativos e o papel do Estado na promoção da igualdade passaram ao largo de toda a discussão, mesmo o mundo cada vez mais complexo e com profundo déficit democrático dentro dos países e nas instâncias de governança mundial;</a:t>
            </a: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images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924944"/>
            <a:ext cx="8064896" cy="3611979"/>
          </a:xfrm>
          <a:prstGeom prst="rect">
            <a:avLst/>
          </a:prstGeom>
        </p:spPr>
      </p:pic>
      <p:pic>
        <p:nvPicPr>
          <p:cNvPr id="8" name="Imagem 7" descr="images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0"/>
            <a:ext cx="7776864" cy="3573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7568009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2800" b="1" dirty="0" smtClean="0">
                <a:solidFill>
                  <a:srgbClr val="990033"/>
                </a:solidFill>
              </a:rPr>
              <a:t>	</a:t>
            </a:r>
            <a:endParaRPr lang="pt-BR" sz="2800" dirty="0" smtClean="0">
              <a:solidFill>
                <a:srgbClr val="990033"/>
              </a:solidFill>
            </a:endParaRP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altLang="pt-BR" sz="2600" dirty="0" smtClean="0">
                <a:solidFill>
                  <a:srgbClr val="990033"/>
                </a:solidFill>
              </a:rPr>
              <a:t>Surgem exatamente 15 anos depois do lançamento dos </a:t>
            </a:r>
            <a:r>
              <a:rPr lang="pt-BR" altLang="pt-BR" sz="2600" dirty="0" err="1" smtClean="0">
                <a:solidFill>
                  <a:srgbClr val="990033"/>
                </a:solidFill>
              </a:rPr>
              <a:t>ODMs</a:t>
            </a:r>
            <a:r>
              <a:rPr lang="pt-BR" altLang="pt-BR" sz="2600" dirty="0" smtClean="0">
                <a:solidFill>
                  <a:srgbClr val="990033"/>
                </a:solidFill>
              </a:rPr>
              <a:t> (Objetivos de Desenvolvimento do Milênio), definidos em 2000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600" dirty="0" smtClean="0">
              <a:solidFill>
                <a:srgbClr val="990033"/>
              </a:solidFill>
            </a:endParaRPr>
          </a:p>
          <a:p>
            <a:pPr marL="0" indent="0" algn="just" eaLnBrk="1">
              <a:lnSpc>
                <a:spcPct val="95000"/>
              </a:lnSpc>
              <a:buClr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altLang="pt-BR" sz="2600" dirty="0" smtClean="0">
                <a:solidFill>
                  <a:srgbClr val="990033"/>
                </a:solidFill>
              </a:rPr>
              <a:t>Os ODS são, em alguma medida, a continuação dos </a:t>
            </a:r>
            <a:r>
              <a:rPr lang="pt-BR" altLang="pt-BR" sz="2600" dirty="0" err="1" smtClean="0">
                <a:solidFill>
                  <a:srgbClr val="990033"/>
                </a:solidFill>
              </a:rPr>
              <a:t>ODMs</a:t>
            </a:r>
            <a:r>
              <a:rPr lang="pt-BR" altLang="pt-BR" sz="2600" dirty="0" smtClean="0">
                <a:solidFill>
                  <a:srgbClr val="990033"/>
                </a:solidFill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87624" y="5013176"/>
            <a:ext cx="756800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kumimoji="0" lang="pt-BR" altLang="pt-BR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Lições aprendidas com a experiência dos </a:t>
            </a:r>
            <a:r>
              <a:rPr kumimoji="0" lang="pt-BR" altLang="pt-BR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ODMs</a:t>
            </a: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7568009" cy="64807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2800" b="1" dirty="0" smtClean="0">
                <a:solidFill>
                  <a:srgbClr val="990033"/>
                </a:solidFill>
              </a:rPr>
              <a:t>	</a:t>
            </a:r>
            <a:endParaRPr lang="pt-BR" sz="2800" dirty="0" smtClean="0">
              <a:solidFill>
                <a:srgbClr val="990033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87624" y="5013176"/>
            <a:ext cx="756800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kumimoji="0" lang="pt-BR" altLang="pt-BR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Lições aprendidas com a experiência dos </a:t>
            </a:r>
            <a:r>
              <a:rPr kumimoji="0" lang="pt-BR" altLang="pt-BR" sz="2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ODMs</a:t>
            </a: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03648" y="2204864"/>
            <a:ext cx="742399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kumimoji="0" lang="pt-BR" alt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kumimoji="0" lang="pt-BR" altLang="pt-BR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pt-BR" altLang="pt-BR" sz="2200" b="0" kern="0" noProof="0" dirty="0" smtClean="0">
                <a:latin typeface="+mn-lt"/>
                <a:cs typeface="+mn-cs"/>
              </a:rPr>
              <a:t>O</a:t>
            </a:r>
            <a:r>
              <a:rPr lang="pt-BR" altLang="pt-BR" sz="2200" b="0" kern="0" dirty="0" smtClean="0">
                <a:latin typeface="+mn-lt"/>
                <a:cs typeface="+mn-cs"/>
              </a:rPr>
              <a:t>s </a:t>
            </a:r>
            <a:r>
              <a:rPr lang="pt-BR" altLang="pt-BR" sz="2200" b="0" kern="0" dirty="0" err="1" smtClean="0">
                <a:latin typeface="+mn-lt"/>
                <a:cs typeface="+mn-cs"/>
              </a:rPr>
              <a:t>ODMs</a:t>
            </a:r>
            <a:r>
              <a:rPr lang="pt-BR" altLang="pt-BR" sz="2200" b="0" kern="0" dirty="0" smtClean="0">
                <a:latin typeface="+mn-lt"/>
                <a:cs typeface="+mn-cs"/>
              </a:rPr>
              <a:t> foram fruto de pouca discussão, baixo envolvimento da sociedade civil</a:t>
            </a: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200" b="0" kern="0" dirty="0" smtClean="0">
              <a:latin typeface="+mn-lt"/>
              <a:cs typeface="+mn-cs"/>
            </a:endParaRP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altLang="pt-BR" sz="2200" b="0" kern="0" dirty="0" smtClean="0">
                <a:latin typeface="+mn-lt"/>
                <a:cs typeface="+mn-cs"/>
              </a:rPr>
              <a:t> Representaram uma redução e simplificação da agenda dos anos 90</a:t>
            </a: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200" b="0" kern="0" dirty="0" smtClean="0">
              <a:latin typeface="+mn-lt"/>
              <a:cs typeface="+mn-cs"/>
            </a:endParaRP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altLang="pt-BR" sz="2200" b="0" kern="0" dirty="0" smtClean="0">
                <a:latin typeface="+mn-lt"/>
                <a:cs typeface="+mn-cs"/>
              </a:rPr>
              <a:t> Colocaram uma “régua” muito baixa nos objetivos a serem implementados</a:t>
            </a: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200" b="0" kern="0" dirty="0" smtClean="0">
              <a:latin typeface="+mn-lt"/>
              <a:cs typeface="+mn-cs"/>
            </a:endParaRP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altLang="pt-BR" sz="2200" b="0" kern="0" dirty="0" smtClean="0">
                <a:latin typeface="+mn-lt"/>
                <a:cs typeface="+mn-cs"/>
              </a:rPr>
              <a:t> Governança e modelo de financiamento pouco efetivos</a:t>
            </a:r>
          </a:p>
          <a:p>
            <a:pPr lvl="0" algn="just" hangingPunct="0">
              <a:lnSpc>
                <a:spcPct val="95000"/>
              </a:lnSpc>
              <a:spcBef>
                <a:spcPct val="20000"/>
              </a:spcBef>
              <a:buSzPct val="100000"/>
              <a:buFont typeface="Wingdings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b="0" kern="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3146 L 0.00729 -0.545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 definição da Agenda 2030 para o Desenvolvimento Sustentável e seus (ODS) foi considerado o processo mais participativo e inclusivo jamais ocorrido no âmbito da ONU.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Início na Conferência para o Desenvolvimento Sustentável de 2012 (a Rio + 20)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Consultas temáticas Globais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Painel de Alto Nível de Pessoas Eminentes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Rede de Soluções para o Desenvolvimento Sustentável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Grupo de Trabalho intergovernamental – (OWG), definido na Rio+20 e aprovado na Assembleia Geral das Nações Unidas de 2012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 Cúpula do Desenvolvimento Sustentável, realizada no contexto da 70ª Assembleia Geral das Nações Unidas (setembro/2015) aprova o produto desse complexo trabalho, que se transforma então em documento político global e em programa de trabalho comum para o desenvolvimento sustentável até 2030.</a:t>
            </a:r>
          </a:p>
          <a:p>
            <a:pPr marL="0" indent="12700">
              <a:buNone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 Agenda 2030 contém a Declaração dos Estados Membros signatários, </a:t>
            </a:r>
            <a:r>
              <a:rPr lang="pt-BR" altLang="pt-BR" sz="2800" u="sng" dirty="0" smtClean="0">
                <a:solidFill>
                  <a:srgbClr val="990033"/>
                </a:solidFill>
              </a:rPr>
              <a:t>17 ODS</a:t>
            </a:r>
            <a:r>
              <a:rPr lang="pt-BR" altLang="pt-BR" sz="2800" dirty="0" smtClean="0">
                <a:solidFill>
                  <a:srgbClr val="990033"/>
                </a:solidFill>
              </a:rPr>
              <a:t>, </a:t>
            </a:r>
            <a:r>
              <a:rPr lang="pt-BR" altLang="pt-BR" sz="2800" u="sng" dirty="0" smtClean="0">
                <a:solidFill>
                  <a:srgbClr val="990033"/>
                </a:solidFill>
              </a:rPr>
              <a:t>169 metas</a:t>
            </a:r>
            <a:r>
              <a:rPr lang="pt-BR" altLang="pt-BR" sz="2800" dirty="0" smtClean="0">
                <a:solidFill>
                  <a:srgbClr val="990033"/>
                </a:solidFill>
              </a:rPr>
              <a:t> </a:t>
            </a:r>
            <a:r>
              <a:rPr lang="pt-BR" altLang="pt-BR" sz="2200" dirty="0" smtClean="0">
                <a:solidFill>
                  <a:srgbClr val="990033"/>
                </a:solidFill>
              </a:rPr>
              <a:t>e um conjunto expressivo de </a:t>
            </a:r>
            <a:r>
              <a:rPr lang="pt-BR" altLang="pt-BR" sz="2200" dirty="0" smtClean="0">
                <a:solidFill>
                  <a:srgbClr val="990033"/>
                </a:solidFill>
              </a:rPr>
              <a:t>indicadores</a:t>
            </a:r>
            <a:endParaRPr lang="pt-BR" altLang="pt-BR" sz="2200" dirty="0" smtClean="0">
              <a:solidFill>
                <a:srgbClr val="990033"/>
              </a:solidFill>
            </a:endParaRP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De acordo com os objetivos e metas, são previstas ações mundiais nas áreas de erradicação da pobreza, segurança alimentar, agricultura, saúde, educação, igualdade de gênero, redução das desigualdades, energia, água e saneamento, padrões sustentáveis de produção e de consumo, mudança do clima, cidades sustentáveis, proteção e uso sustentável dos oceanos e dos ecossistemas terrestres, crescimento econômico inclusivo, infraestrutura, industrialização, entre outros. </a:t>
            </a:r>
          </a:p>
          <a:p>
            <a:pPr marL="0" indent="12700">
              <a:buNone/>
            </a:pPr>
            <a:endParaRPr lang="pt-BR" altLang="pt-BR" sz="22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Os temas podem ser divididos em quatro dimensões principais: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Social: relacionada às necessidades humanas;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Ambiental: trata da preservação e conservação do meio ambiente; 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Econômica: aborda o uso e o esgotamento dos recursos naturais;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dirty="0" smtClean="0">
                <a:solidFill>
                  <a:srgbClr val="990033"/>
                </a:solidFill>
              </a:rPr>
              <a:t>Institucional: diz respeito às capacidades de para colocar em prática os ODS.</a:t>
            </a:r>
          </a:p>
          <a:p>
            <a:pPr lvl="0">
              <a:buClr>
                <a:srgbClr val="CC0000"/>
              </a:buClr>
              <a:buSzPct val="100000"/>
              <a:buFont typeface="Wingdings" pitchFamily="2" charset="2"/>
              <a:buChar char="Ø"/>
            </a:pPr>
            <a:endParaRPr lang="pt-BR" altLang="pt-BR" sz="1600" dirty="0" smtClean="0">
              <a:solidFill>
                <a:srgbClr val="990033"/>
              </a:solidFill>
            </a:endParaRPr>
          </a:p>
          <a:p>
            <a:pPr marL="0" lvl="0" indent="12700">
              <a:buClr>
                <a:srgbClr val="CC0000"/>
              </a:buClr>
              <a:buSzPct val="100000"/>
              <a:buNone/>
            </a:pPr>
            <a:r>
              <a:rPr lang="pt-BR" altLang="pt-BR" sz="2200" b="1" u="sng" dirty="0" smtClean="0">
                <a:solidFill>
                  <a:srgbClr val="990033"/>
                </a:solidFill>
              </a:rPr>
              <a:t>DESAFIO</a:t>
            </a:r>
            <a:r>
              <a:rPr lang="pt-BR" altLang="pt-BR" sz="2200" b="1" dirty="0" smtClean="0">
                <a:solidFill>
                  <a:srgbClr val="990033"/>
                </a:solidFill>
              </a:rPr>
              <a:t>:</a:t>
            </a:r>
            <a:r>
              <a:rPr lang="pt-BR" altLang="pt-BR" sz="2200" b="1" u="sng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Alcançar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uma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verdadeira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integração</a:t>
            </a:r>
            <a:r>
              <a:rPr lang="en-US" altLang="pt-BR" sz="2200" dirty="0" smtClean="0">
                <a:solidFill>
                  <a:srgbClr val="990033"/>
                </a:solidFill>
              </a:rPr>
              <a:t> das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ações</a:t>
            </a:r>
            <a:r>
              <a:rPr lang="en-US" altLang="pt-BR" sz="2200" dirty="0" smtClean="0">
                <a:solidFill>
                  <a:srgbClr val="990033"/>
                </a:solidFill>
              </a:rPr>
              <a:t> e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dimensões</a:t>
            </a:r>
            <a:r>
              <a:rPr lang="en-US" altLang="pt-BR" sz="2200" dirty="0" smtClean="0">
                <a:solidFill>
                  <a:srgbClr val="990033"/>
                </a:solidFill>
              </a:rPr>
              <a:t> do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desenvolvimento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sustentável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vai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além</a:t>
            </a:r>
            <a:r>
              <a:rPr lang="en-US" altLang="pt-BR" sz="2200" dirty="0" smtClean="0">
                <a:solidFill>
                  <a:srgbClr val="990033"/>
                </a:solidFill>
              </a:rPr>
              <a:t> de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simplesmente</a:t>
            </a:r>
            <a:r>
              <a:rPr lang="en-US" altLang="pt-BR" sz="2200" dirty="0" smtClean="0">
                <a:solidFill>
                  <a:srgbClr val="990033"/>
                </a:solidFill>
              </a:rPr>
              <a:t> "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agregar</a:t>
            </a:r>
            <a:r>
              <a:rPr lang="en-US" altLang="pt-BR" sz="2200" dirty="0" smtClean="0">
                <a:solidFill>
                  <a:srgbClr val="990033"/>
                </a:solidFill>
              </a:rPr>
              <a:t>"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políticas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formuladas</a:t>
            </a:r>
            <a:r>
              <a:rPr lang="en-US" altLang="pt-BR" sz="2200" dirty="0" smtClean="0">
                <a:solidFill>
                  <a:srgbClr val="990033"/>
                </a:solidFill>
              </a:rPr>
              <a:t> de forma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independente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nos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diferentes</a:t>
            </a:r>
            <a:r>
              <a:rPr lang="en-US" altLang="pt-BR" sz="2200" dirty="0" smtClean="0">
                <a:solidFill>
                  <a:srgbClr val="990033"/>
                </a:solidFill>
              </a:rPr>
              <a:t> </a:t>
            </a:r>
            <a:r>
              <a:rPr lang="en-US" altLang="pt-BR" sz="2200" dirty="0" err="1" smtClean="0">
                <a:solidFill>
                  <a:srgbClr val="990033"/>
                </a:solidFill>
              </a:rPr>
              <a:t>domínios</a:t>
            </a: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dirty="0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dirty="0" smtClean="0">
                <a:solidFill>
                  <a:srgbClr val="990033"/>
                </a:solidFill>
              </a:rPr>
              <a:t>Contextualização</a:t>
            </a:r>
            <a:r>
              <a:rPr lang="pt-BR" sz="3200" b="1" dirty="0" smtClean="0">
                <a:solidFill>
                  <a:srgbClr val="990033"/>
                </a:solidFill>
              </a:rPr>
              <a:t>:</a:t>
            </a:r>
            <a:r>
              <a:rPr lang="pt-BR" sz="2800" b="1" dirty="0" smtClean="0">
                <a:solidFill>
                  <a:srgbClr val="990033"/>
                </a:solidFill>
              </a:rPr>
              <a:t>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dirty="0" smtClean="0">
                <a:solidFill>
                  <a:srgbClr val="990033"/>
                </a:solidFill>
              </a:rPr>
              <a:t>	</a:t>
            </a:r>
            <a:endParaRPr lang="pt-BR" sz="8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Ainda que os ODS, suas metas e indicadores estejam definidos, os países poderão decidir, segundo as prioridades e interesses soberanos, que objetivos, metas e indicadores tomarão em conta para contribuir a este compromisso universal. </a:t>
            </a:r>
          </a:p>
          <a:p>
            <a:pPr marL="0" indent="12700">
              <a:buNone/>
            </a:pPr>
            <a:endParaRPr lang="pt-BR" altLang="pt-BR" sz="2200" dirty="0" smtClean="0">
              <a:solidFill>
                <a:srgbClr val="990033"/>
              </a:solidFill>
            </a:endParaRPr>
          </a:p>
          <a:p>
            <a:pPr marL="0" indent="12700">
              <a:buNone/>
            </a:pPr>
            <a:r>
              <a:rPr lang="pt-BR" altLang="pt-BR" sz="2200" dirty="0" smtClean="0">
                <a:solidFill>
                  <a:srgbClr val="990033"/>
                </a:solidFill>
              </a:rPr>
              <a:t>Também ao nível regional, dadas as peculiaridades e interesses das regiões a que se integram, os países poderão determinar alguns compromissos e iniciativas comuns quanto ao acompanhamento dos ODS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632" y="-27384"/>
            <a:ext cx="8191872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altLang="pt-BR" sz="2800" b="1" smtClean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Os Objetivos do Desenvolvimento Sustentável (ODS) </a:t>
            </a:r>
            <a:r>
              <a:rPr lang="pt-BR" sz="280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pt-BR" sz="2800" smtClean="0">
                <a:solidFill>
                  <a:schemeClr val="tx1"/>
                </a:solidFill>
                <a:latin typeface="Verdana" pitchFamily="34" charset="0"/>
              </a:rPr>
            </a:br>
            <a:endParaRPr lang="pt-BR" sz="28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7"/>
            <a:ext cx="8028384" cy="388843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r>
              <a:rPr lang="pt-BR" altLang="pt-BR" sz="3200" b="1" smtClean="0">
                <a:solidFill>
                  <a:srgbClr val="990033"/>
                </a:solidFill>
              </a:rPr>
              <a:t>Um caminho para o futuro? </a:t>
            </a:r>
          </a:p>
          <a:p>
            <a:pPr marL="0" indent="0" algn="just" eaLnBrk="1">
              <a:lnSpc>
                <a:spcPct val="95000"/>
              </a:lnSpc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</a:pPr>
            <a:r>
              <a:rPr lang="pt-BR" sz="800" b="1" smtClean="0">
                <a:solidFill>
                  <a:srgbClr val="990033"/>
                </a:solidFill>
              </a:rPr>
              <a:t>	</a:t>
            </a:r>
            <a:endParaRPr lang="pt-BR" sz="800" smtClean="0">
              <a:solidFill>
                <a:srgbClr val="990033"/>
              </a:solidFill>
            </a:endParaRPr>
          </a:p>
          <a:p>
            <a:endParaRPr lang="pt-BR" altLang="pt-BR" sz="80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pt-BR" altLang="pt-BR" sz="2200" smtClean="0">
                <a:solidFill>
                  <a:srgbClr val="990033"/>
                </a:solidFill>
              </a:rPr>
              <a:t>Enorme foi o desafio de construir por meio de consenso uma agenda dessa magnitude no âmbito das Nações Unidas. </a:t>
            </a:r>
          </a:p>
          <a:p>
            <a:pPr>
              <a:buNone/>
            </a:pPr>
            <a:endParaRPr lang="pt-BR" altLang="pt-BR" sz="2200" smtClean="0">
              <a:solidFill>
                <a:srgbClr val="990033"/>
              </a:solidFill>
            </a:endParaRPr>
          </a:p>
          <a:p>
            <a:pPr>
              <a:buNone/>
            </a:pPr>
            <a:r>
              <a:rPr lang="pt-BR" altLang="pt-BR" sz="2200" smtClean="0">
                <a:solidFill>
                  <a:srgbClr val="990033"/>
                </a:solidFill>
              </a:rPr>
              <a:t>Com isso, as negociações que levaram países ricos e em desenvolvimento a concordarem sobre uma agenda que resume os desafios civilizatórios das próximas décadas fazem crescer expectativas quanto a sua real consecução.</a:t>
            </a:r>
          </a:p>
          <a:p>
            <a:endParaRPr lang="pt-BR" altLang="pt-BR" sz="2200" smtClean="0">
              <a:solidFill>
                <a:srgbClr val="990033"/>
              </a:solidFill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smtClean="0">
                <a:solidFill>
                  <a:srgbClr val="990033"/>
                </a:solidFill>
              </a:rPr>
              <a:t>Uns falam em futuro brilhante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altLang="pt-BR" sz="2200" smtClean="0">
                <a:solidFill>
                  <a:srgbClr val="990033"/>
                </a:solidFill>
              </a:rPr>
              <a:t>Outros falam em metas irreais</a:t>
            </a:r>
          </a:p>
          <a:p>
            <a:pPr marL="0" indent="12700">
              <a:buNone/>
            </a:pPr>
            <a:endParaRPr lang="pt-BR" altLang="pt-BR" sz="26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3">
      <a:dk1>
        <a:srgbClr val="000000"/>
      </a:dk1>
      <a:lt1>
        <a:srgbClr val="FFFFFF"/>
      </a:lt1>
      <a:dk2>
        <a:srgbClr val="0000CC"/>
      </a:dk2>
      <a:lt2>
        <a:srgbClr val="434343"/>
      </a:lt2>
      <a:accent1>
        <a:srgbClr val="99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B900"/>
      </a:accent6>
      <a:hlink>
        <a:srgbClr val="FF0000"/>
      </a:hlink>
      <a:folHlink>
        <a:srgbClr val="80808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1961</TotalTime>
  <Words>221</Words>
  <Application>Microsoft Office PowerPoint</Application>
  <PresentationFormat>Apresentação na tela (4:3)</PresentationFormat>
  <Paragraphs>115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Eclipse</vt:lpstr>
      <vt:lpstr> Geandro Pinheiro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Os Objetivos do Desenvolvimento Sustentável (ODS) 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de avaliação socioeconômica de projetos de saúde – caso HEMOBRÁS</dc:title>
  <dc:creator>Sheila Hansen</dc:creator>
  <cp:lastModifiedBy>Sinf</cp:lastModifiedBy>
  <cp:revision>124</cp:revision>
  <dcterms:created xsi:type="dcterms:W3CDTF">2009-05-19T14:02:54Z</dcterms:created>
  <dcterms:modified xsi:type="dcterms:W3CDTF">2016-10-18T11:17:14Z</dcterms:modified>
</cp:coreProperties>
</file>