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8" r:id="rId2"/>
    <p:sldId id="360" r:id="rId3"/>
    <p:sldId id="359" r:id="rId4"/>
    <p:sldId id="333" r:id="rId5"/>
    <p:sldId id="361" r:id="rId6"/>
    <p:sldId id="343" r:id="rId7"/>
    <p:sldId id="347" r:id="rId8"/>
    <p:sldId id="355" r:id="rId9"/>
    <p:sldId id="364" r:id="rId10"/>
    <p:sldId id="352" r:id="rId11"/>
    <p:sldId id="366" r:id="rId12"/>
    <p:sldId id="367" r:id="rId13"/>
    <p:sldId id="345" r:id="rId14"/>
  </p:sldIdLst>
  <p:sldSz cx="12192000" cy="6858000"/>
  <p:notesSz cx="6797675" cy="99282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 Raul del Pozo Cruz" initials="CRdPC" lastIdx="4" clrIdx="0">
    <p:extLst>
      <p:ext uri="{19B8F6BF-5375-455C-9EA6-DF929625EA0E}">
        <p15:presenceInfo xmlns:p15="http://schemas.microsoft.com/office/powerpoint/2012/main" xmlns="" userId="S-1-5-21-2571013725-987567694-1933753502-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1E7FB"/>
    <a:srgbClr val="FFFF00"/>
    <a:srgbClr val="DAE3F3"/>
    <a:srgbClr val="CC0066"/>
    <a:srgbClr val="FFFF66"/>
    <a:srgbClr val="FFFF99"/>
    <a:srgbClr val="F3825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3712" autoAdjust="0"/>
  </p:normalViewPr>
  <p:slideViewPr>
    <p:cSldViewPr snapToGrid="0">
      <p:cViewPr varScale="1">
        <p:scale>
          <a:sx n="118" d="100"/>
          <a:sy n="118" d="100"/>
        </p:scale>
        <p:origin x="-3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76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26EFB-D684-4CFB-88E8-2B4E7F4E85EC}" type="datetimeFigureOut">
              <a:rPr lang="es-ES_tradnl" smtClean="0"/>
              <a:pPr/>
              <a:t>19/05/2017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12760-FB1C-4BBF-B675-50C50EFFBBC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437325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B9AB25-7E62-4583-9F1B-F2AED3E3975A}" type="slidenum">
              <a:rPr lang="es-ES"/>
              <a:pPr eaLnBrk="1" hangingPunct="1"/>
              <a:t>1</a:t>
            </a:fld>
            <a:endParaRPr lang="es-ES"/>
          </a:p>
        </p:txBody>
      </p:sp>
      <p:sp>
        <p:nvSpPr>
          <p:cNvPr id="2457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80" name="2 Marcador de notas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dirty="0" smtClean="0">
              <a:latin typeface="Arial" panose="020B0604020202020204" pitchFamily="34" charset="0"/>
            </a:endParaRPr>
          </a:p>
        </p:txBody>
      </p:sp>
      <p:sp>
        <p:nvSpPr>
          <p:cNvPr id="14340" name="3 Marcador de número de diapositiva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4C07772-56E0-4ECB-835B-30A76971627C}" type="slidenum">
              <a:rPr lang="es-VE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es-VE" sz="1200">
              <a:latin typeface="Calibri" panose="020F0502020204030204" pitchFamily="34" charset="0"/>
            </a:endParaRPr>
          </a:p>
        </p:txBody>
      </p:sp>
      <p:sp>
        <p:nvSpPr>
          <p:cNvPr id="14341" name="4 Marcador de pie de página"/>
          <p:cNvSpPr txBox="1">
            <a:spLocks noGrp="1"/>
          </p:cNvSpPr>
          <p:nvPr/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es-VE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2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12760-FB1C-4BBF-B675-50C50EFFBBCF}" type="slidenum">
              <a:rPr lang="es-ES_tradnl" smtClean="0"/>
              <a:pPr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644312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12760-FB1C-4BBF-B675-50C50EFFBBCF}" type="slidenum">
              <a:rPr lang="es-ES_tradnl" smtClean="0"/>
              <a:pPr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41019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  <p:sp>
        <p:nvSpPr>
          <p:cNvPr id="6148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F31129-88AF-4D42-92A7-CBF3486EA6E9}" type="slidenum">
              <a:rPr lang="es-ES" smtClean="0">
                <a:latin typeface="Calibri" panose="020F0502020204030204" pitchFamily="34" charset="0"/>
              </a:rPr>
              <a:pPr/>
              <a:t>2</a:t>
            </a:fld>
            <a:endParaRPr lang="es-E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9106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66DF253-AFBE-49DE-9793-1FA1ECC10E2B}" type="slidenum">
              <a:rPr lang="es-ES"/>
              <a:pPr algn="r" eaLnBrk="1" hangingPunct="1">
                <a:spcBef>
                  <a:spcPct val="0"/>
                </a:spcBef>
              </a:pPr>
              <a:t>3</a:t>
            </a:fld>
            <a:endParaRPr lang="es-ES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732F282F-E1A9-473E-A1BD-6BC24B9B0FD0}" type="slidenum">
              <a:rPr lang="es-ES_tradnl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3</a:t>
            </a:fld>
            <a:endParaRPr lang="es-ES_tradnl">
              <a:latin typeface="Times New Roman" panose="02020603050405020304" pitchFamily="18" charset="0"/>
            </a:endParaRPr>
          </a:p>
        </p:txBody>
      </p:sp>
      <p:sp>
        <p:nvSpPr>
          <p:cNvPr id="5632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224A6B5-8046-44EC-B280-7DC7812550F3}" type="slidenum">
              <a:rPr lang="es-ES" u="sng"/>
              <a:pPr algn="r" eaLnBrk="1" hangingPunct="1">
                <a:spcBef>
                  <a:spcPct val="0"/>
                </a:spcBef>
              </a:pPr>
              <a:t>3</a:t>
            </a:fld>
            <a:endParaRPr lang="es-ES" u="sng"/>
          </a:p>
        </p:txBody>
      </p:sp>
      <p:sp>
        <p:nvSpPr>
          <p:cNvPr id="5632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D51551B-ABBD-4B55-911B-9ACE8CF3E519}" type="slidenum">
              <a:rPr lang="es-ES" u="sng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s-ES" u="sng">
              <a:latin typeface="Times New Roman" panose="02020603050405020304" pitchFamily="18" charset="0"/>
            </a:endParaRPr>
          </a:p>
        </p:txBody>
      </p:sp>
      <p:sp>
        <p:nvSpPr>
          <p:cNvPr id="563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563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267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/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883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ES" smtClean="0"/>
              <a:t>Las universidades médicas son parte integrante del SNS, y por ello contemplan además de las funciones establecidas mundialmente, la de estar comprometidas con la identificación y solución de los problemas de salud del territorio donde se encuentran enclavadas. Están desconcentradas y desarrollan sus procesos sustantivos no sólo en sus instalaciones, sino que utilizan los escenarios que le ofrecen las diferentes instituciones y unidades acreditadas docentemente del SNS, con énfasis en las de la atención primaria de salud.</a:t>
            </a:r>
          </a:p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63BB24-44AB-42C5-9401-3785DCD42D16}" type="slidenum">
              <a:rPr lang="es-ES" smtClean="0"/>
              <a:pPr>
                <a:spcBef>
                  <a:spcPct val="0"/>
                </a:spcBef>
              </a:pPr>
              <a:t>4</a:t>
            </a:fld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xmlns="" val="2138729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12760-FB1C-4BBF-B675-50C50EFFBBCF}" type="slidenum">
              <a:rPr lang="es-ES_tradnl" smtClean="0"/>
              <a:pPr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764998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12760-FB1C-4BBF-B675-50C50EFFBBCF}" type="slidenum">
              <a:rPr lang="es-ES_tradnl" smtClean="0"/>
              <a:pPr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410750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12760-FB1C-4BBF-B675-50C50EFFBBCF}" type="slidenum">
              <a:rPr lang="es-ES_tradnl" smtClean="0"/>
              <a:pPr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852063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8BCE4A-9555-4DC2-8A6E-D28C009F38C0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7863"/>
            <a:ext cx="6015038" cy="338455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08648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12760-FB1C-4BBF-B675-50C50EFFBBCF}" type="slidenum">
              <a:rPr lang="es-ES_tradnl" smtClean="0"/>
              <a:pPr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2823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7C8B1B-5940-43E2-905E-F0A8C79ABE8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EBAA3-A295-4066-B444-84FD82AB645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31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F0E00A-5B6A-4691-9FEC-7C32B72379C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CE9D3-E4EC-4AE6-BFC5-1E96C29E3B5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60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CCC9A4-D18E-4400-800F-EE9FEEC7EC6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D1148-EF6E-4CCB-A222-AB30B5F5D934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546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C31E1-68AE-44C3-AA53-2F586C595CD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EF771-8CFE-47BC-BF78-329D219F7C2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309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2C17E4-4C3D-47D8-B2E5-0BD58CD18D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7556F-3A20-4A0C-A157-E75A478644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57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E16526-044F-4D87-944C-6CF98E0D5F2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7D56A-1ABD-4162-9579-746D19080C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82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F55DB5-516E-43D3-A97E-4AE2E99E857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615D9-4DF4-481E-BB28-7ED7E1F16D5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08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9517D-9442-40C5-99BF-ECCF619CC0B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F25B9-BF4E-4354-B5DF-174CB3575AD1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369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0CF349-CF32-4E59-B011-CA217AF2C2D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F3ECE-99D5-4D99-8C66-D181BF96BFF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9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70BCCB-498F-477D-9C34-027C4BC9A10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704AD-32C3-4EA4-9ECC-087480A225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97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D77EE-4D73-4B1B-BDE8-06E957FDA3B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295D3-A638-41BF-B5F6-255F660E64D4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433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F5662C-8E1E-4532-B3C9-4A43B2DB14E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E9BF33-9955-4E02-8B58-B37EAACAEB3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821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1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4" indent="-3429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9" indent="-285753" algn="l" defTabSz="914411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los@ensap.sld.c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Título"/>
          <p:cNvSpPr>
            <a:spLocks noGrp="1"/>
          </p:cNvSpPr>
          <p:nvPr>
            <p:ph type="ctrTitle" idx="4294967295"/>
          </p:nvPr>
        </p:nvSpPr>
        <p:spPr>
          <a:xfrm>
            <a:off x="1635062" y="2498592"/>
            <a:ext cx="9308806" cy="96783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VE" sz="39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Escuela Nacional </a:t>
            </a:r>
            <a:r>
              <a:rPr lang="es-VE" sz="39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 </a:t>
            </a:r>
            <a:r>
              <a:rPr lang="es-VE" sz="39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Salud </a:t>
            </a:r>
            <a:r>
              <a:rPr lang="es-VE" sz="39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Pública de CUBA</a:t>
            </a:r>
            <a:endParaRPr lang="es-VE" sz="39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663748" y="3767423"/>
            <a:ext cx="92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Formación en Salud Pública en el </a:t>
            </a:r>
            <a:r>
              <a:rPr lang="es-E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Pregrado</a:t>
            </a:r>
            <a:endParaRPr lang="es-E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05116" y="5716550"/>
            <a:ext cx="24629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Dr. Carlos Raúl del </a:t>
            </a:r>
            <a:r>
              <a:rPr lang="es-ES_tradnl" sz="1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Pozo Cruz</a:t>
            </a:r>
          </a:p>
          <a:p>
            <a:r>
              <a:rPr lang="es-ES_tradnl" sz="1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Subdirector ENSAP CUBA</a:t>
            </a:r>
          </a:p>
          <a:p>
            <a:r>
              <a:rPr lang="es-ES_tradnl" sz="1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  <a:hlinkClick r:id="rId3"/>
              </a:rPr>
              <a:t>carlos@ensap.sld.cu</a:t>
            </a:r>
            <a:endParaRPr lang="es-ES_tradnl" sz="14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545339" y="5132594"/>
            <a:ext cx="1516938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801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mayo  2017 </a:t>
            </a:r>
            <a:endParaRPr lang="es-ES" sz="1801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53033" y="340014"/>
            <a:ext cx="6628475" cy="1474767"/>
          </a:xfrm>
          <a:prstGeom prst="rect">
            <a:avLst/>
          </a:prstGeom>
        </p:spPr>
      </p:pic>
      <p:pic>
        <p:nvPicPr>
          <p:cNvPr id="14" name="Imagen 13" descr="C:\Users\carlos.ENSAP\Desktop\logo nuevo ensap transparente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93667" y="593458"/>
            <a:ext cx="1143515" cy="9651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 descr="logo Univ Ciencias Médicas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2060" y="593458"/>
            <a:ext cx="1295984" cy="112708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xmlns="" val="132278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trella de 7 puntas 16"/>
          <p:cNvSpPr/>
          <p:nvPr/>
        </p:nvSpPr>
        <p:spPr>
          <a:xfrm>
            <a:off x="2803994" y="3104470"/>
            <a:ext cx="7338712" cy="1845374"/>
          </a:xfrm>
          <a:prstGeom prst="star7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84470" y="437145"/>
            <a:ext cx="11128443" cy="95391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4" indent="-342904" algn="l" defTabSz="91441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9" indent="-285753" algn="l" defTabSz="91441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15" indent="-228604" algn="l" defTabSz="91441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21" indent="-228604" algn="l" defTabSz="91441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27" indent="-228604" algn="l" defTabSz="91441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32" indent="-228604" algn="l" defTabSz="91441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38" indent="-228604" algn="l" defTabSz="91441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44" indent="-228604" algn="l" defTabSz="91441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49" indent="-228604" algn="l" defTabSz="91441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Las Estrategias Curriculares </a:t>
            </a:r>
          </a:p>
          <a:p>
            <a:pPr marL="0" indent="0" algn="just">
              <a:buNone/>
            </a:pPr>
            <a:r>
              <a:rPr lang="es-ES" sz="1800" dirty="0" smtClean="0">
                <a:latin typeface="Comic Sans MS" panose="030F0702030302020204" pitchFamily="66" charset="0"/>
              </a:rPr>
              <a:t>Abordajes pedagógicos para lograr </a:t>
            </a:r>
            <a:r>
              <a:rPr lang="es-ES" sz="1800" b="1" dirty="0" smtClean="0">
                <a:latin typeface="Comic Sans MS" panose="030F0702030302020204" pitchFamily="66" charset="0"/>
              </a:rPr>
              <a:t>competencias y modos de actuación profesional  </a:t>
            </a:r>
            <a:r>
              <a:rPr lang="es-ES" sz="1800" dirty="0" smtClean="0">
                <a:latin typeface="Comic Sans MS" panose="030F0702030302020204" pitchFamily="66" charset="0"/>
              </a:rPr>
              <a:t>claves en la </a:t>
            </a:r>
            <a:r>
              <a:rPr lang="es-ES" sz="1800" b="1" dirty="0" smtClean="0">
                <a:latin typeface="Comic Sans MS" panose="030F0702030302020204" pitchFamily="66" charset="0"/>
              </a:rPr>
              <a:t>formación integral </a:t>
            </a:r>
            <a:r>
              <a:rPr lang="es-ES" sz="1800" b="1" dirty="0" err="1">
                <a:latin typeface="Comic Sans MS" panose="030F0702030302020204" pitchFamily="66" charset="0"/>
              </a:rPr>
              <a:t>multi</a:t>
            </a:r>
            <a:r>
              <a:rPr lang="es-ES" sz="1800" b="1" dirty="0">
                <a:latin typeface="Comic Sans MS" panose="030F0702030302020204" pitchFamily="66" charset="0"/>
              </a:rPr>
              <a:t>, inter y </a:t>
            </a:r>
            <a:r>
              <a:rPr lang="es-ES" sz="1800" b="1" dirty="0" err="1" smtClean="0">
                <a:latin typeface="Comic Sans MS" panose="030F0702030302020204" pitchFamily="66" charset="0"/>
              </a:rPr>
              <a:t>transndisciplinaria</a:t>
            </a:r>
            <a:r>
              <a:rPr lang="es-ES" sz="1800" dirty="0" smtClean="0">
                <a:latin typeface="Comic Sans MS" panose="030F0702030302020204" pitchFamily="66" charset="0"/>
              </a:rPr>
              <a:t> , que no son posible alcanzar  con profundidad desde una disciplina, ni siquiera con planes de estudio parcialmente integrados y requieren la </a:t>
            </a:r>
            <a:r>
              <a:rPr lang="es-ES" sz="1800" b="1" dirty="0" smtClean="0">
                <a:latin typeface="Comic Sans MS" panose="030F0702030302020204" pitchFamily="66" charset="0"/>
              </a:rPr>
              <a:t>participación de más de una de las unidades curriculares de la carrera.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803994" y="3789874"/>
            <a:ext cx="7237380" cy="5941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ESTRATEGIAS CURRICULARES</a:t>
            </a:r>
            <a:endParaRPr lang="es-ES" sz="3200" dirty="0">
              <a:solidFill>
                <a:srgbClr val="FF000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9036994" y="2645355"/>
            <a:ext cx="178989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AC090"/>
              </a:buClr>
              <a:buSzPct val="80000"/>
              <a:defRPr/>
            </a:pPr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charset="0"/>
                <a:sym typeface="Symbol" pitchFamily="18" charset="2"/>
              </a:rPr>
              <a:t>Idioma  Inglés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charset="0"/>
              <a:sym typeface="Symbol" pitchFamily="18" charset="2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728203" y="2642361"/>
            <a:ext cx="1319719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charset="0"/>
                <a:sym typeface="Symbol" pitchFamily="18" charset="2"/>
              </a:rPr>
              <a:t>Educativa</a:t>
            </a:r>
            <a:endPara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96110" y="4303513"/>
            <a:ext cx="1994172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Medicina  </a:t>
            </a:r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Natural  </a:t>
            </a:r>
          </a:p>
          <a:p>
            <a:pPr algn="ctr"/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y Tradicional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214584" y="5378789"/>
            <a:ext cx="2295728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Salud Pública y </a:t>
            </a:r>
            <a:r>
              <a:rPr lang="es-ES_tradn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Salud Ambiental</a:t>
            </a:r>
            <a:endParaRPr lang="es-E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326547" y="5517288"/>
            <a:ext cx="2817779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Pedagógica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0456418" y="3873572"/>
            <a:ext cx="1608307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Actuación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  <a:sym typeface="Symbol" pitchFamily="18" charset="2"/>
              </a:rPr>
              <a:t>Médico Legal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809920" y="2217148"/>
            <a:ext cx="3925517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charset="0"/>
                <a:sym typeface="Symbol" pitchFamily="18" charset="2"/>
              </a:rPr>
              <a:t>Investigación e </a:t>
            </a:r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charset="0"/>
                <a:sym typeface="Symbol" pitchFamily="18" charset="2"/>
              </a:rPr>
              <a:t>Informática Médica</a:t>
            </a:r>
            <a:endPara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69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7877" y="2017713"/>
            <a:ext cx="10363200" cy="4114800"/>
          </a:xfrm>
        </p:spPr>
        <p:txBody>
          <a:bodyPr>
            <a:normAutofit/>
          </a:bodyPr>
          <a:lstStyle/>
          <a:p>
            <a:pPr lvl="0"/>
            <a:r>
              <a:rPr lang="es-ES_tradnl" sz="2800" dirty="0" smtClean="0"/>
              <a:t>Utilizar de forma pertinente las TIC en función de sus tareas profesionales.</a:t>
            </a:r>
            <a:endParaRPr lang="es-ES" sz="2800" dirty="0" smtClean="0"/>
          </a:p>
          <a:p>
            <a:pPr lvl="0"/>
            <a:r>
              <a:rPr lang="es-ES_tradnl" sz="2800" dirty="0" smtClean="0"/>
              <a:t>Comunicarse en idioma Inglés. </a:t>
            </a:r>
            <a:endParaRPr lang="es-ES" sz="2800" dirty="0" smtClean="0"/>
          </a:p>
          <a:p>
            <a:pPr lvl="0"/>
            <a:r>
              <a:rPr lang="es-ES_tradnl" sz="2800" dirty="0" smtClean="0"/>
              <a:t>Proyectar el pensamiento económico en su desempeño profesional. </a:t>
            </a:r>
            <a:endParaRPr lang="es-ES" sz="2800" dirty="0" smtClean="0"/>
          </a:p>
          <a:p>
            <a:pPr lvl="0"/>
            <a:r>
              <a:rPr lang="es-ES_tradnl" sz="2800" dirty="0" smtClean="0"/>
              <a:t>Aplicación de los enfoques modernos de dirección. </a:t>
            </a:r>
          </a:p>
          <a:p>
            <a:pPr lvl="0"/>
            <a:r>
              <a:rPr lang="es-ES_tradnl" sz="2800" dirty="0"/>
              <a:t>Utilizar adecuadamente la información científico-técnica en la solución de sus problemas </a:t>
            </a:r>
            <a:r>
              <a:rPr lang="es-ES_tradnl" sz="2800" dirty="0" smtClean="0"/>
              <a:t>profesionales</a:t>
            </a:r>
          </a:p>
          <a:p>
            <a:r>
              <a:rPr lang="es-ES_tradnl" sz="2800" dirty="0"/>
              <a:t>Conducir procesos de formación (formación pedagógica).</a:t>
            </a:r>
            <a:endParaRPr lang="es-ES" sz="2800" dirty="0"/>
          </a:p>
          <a:p>
            <a:pPr lvl="0"/>
            <a:endParaRPr lang="es-ES" sz="2800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465495" y="371838"/>
            <a:ext cx="7267963" cy="5941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ESTRATEGIAS CURRICULARES. PROPÓSITOS</a:t>
            </a:r>
            <a:endParaRPr lang="es-ES" sz="2800" dirty="0">
              <a:solidFill>
                <a:schemeClr val="tx2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33425" y="1228725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</a:t>
            </a:r>
            <a:r>
              <a:rPr lang="es-E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os</a:t>
            </a:r>
            <a:r>
              <a:rPr lang="es-ES" sz="2400" dirty="0" smtClean="0">
                <a:latin typeface="Comic Sans MS" panose="030F0702030302020204" pitchFamily="66" charset="0"/>
              </a:rPr>
              <a:t> </a:t>
            </a:r>
            <a:r>
              <a:rPr lang="es-E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egresados </a:t>
            </a:r>
            <a:r>
              <a:rPr lang="es-E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sean capaces de:</a:t>
            </a:r>
          </a:p>
        </p:txBody>
      </p:sp>
    </p:spTree>
    <p:extLst>
      <p:ext uri="{BB962C8B-B14F-4D97-AF65-F5344CB8AC3E}">
        <p14:creationId xmlns:p14="http://schemas.microsoft.com/office/powerpoint/2010/main" xmlns="" val="289416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4353" y="193208"/>
            <a:ext cx="4351865" cy="530694"/>
          </a:xfrm>
        </p:spPr>
        <p:txBody>
          <a:bodyPr>
            <a:normAutofit/>
          </a:bodyPr>
          <a:lstStyle/>
          <a:p>
            <a:pPr algn="ctr"/>
            <a:r>
              <a:rPr lang="es-E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egresados sean capaces de:</a:t>
            </a:r>
            <a:endParaRPr lang="es-ES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9162" y="978905"/>
            <a:ext cx="11034794" cy="3810071"/>
          </a:xfrm>
        </p:spPr>
        <p:txBody>
          <a:bodyPr>
            <a:normAutofit/>
          </a:bodyPr>
          <a:lstStyle/>
          <a:p>
            <a:pPr lvl="0" algn="just"/>
            <a:r>
              <a:rPr lang="es-ES_tradnl" sz="2400" dirty="0" smtClean="0"/>
              <a:t>Garantizar una adecuada actuación medico legal en las diversas situaciones que se presenten en el curso de su actividad profesional.</a:t>
            </a:r>
            <a:endParaRPr lang="es-ES" sz="2400" dirty="0" smtClean="0"/>
          </a:p>
          <a:p>
            <a:pPr lvl="0" algn="just"/>
            <a:r>
              <a:rPr lang="es-ES_tradnl" sz="2400" dirty="0" smtClean="0"/>
              <a:t>Utilizar de manera oportuna y suficiente la medicina natural y tradicional (MNT) en correspondencia con la prioridad que se le atribuye en el sistema de salud.</a:t>
            </a:r>
            <a:endParaRPr lang="es-ES" sz="2400" dirty="0" smtClean="0"/>
          </a:p>
          <a:p>
            <a:pPr algn="just"/>
            <a:r>
              <a:rPr lang="es-ES" sz="2400" dirty="0"/>
              <a:t>Aplicar el enfoque epidemiológico a los problemas de salud, fundamentalmente en acciones de prevención,  promoción de salud, prevención, recuperación  y la rehabilitación con vistas a solucionar problemas de </a:t>
            </a:r>
            <a:r>
              <a:rPr lang="es-ES" sz="2400" dirty="0" smtClean="0"/>
              <a:t>salud.</a:t>
            </a:r>
          </a:p>
          <a:p>
            <a:pPr lvl="0" algn="just"/>
            <a:r>
              <a:rPr lang="es-ES_tradnl" sz="2400" dirty="0"/>
              <a:t>Proyectar el pensamiento salubrista con enfoque ambientalista en su desempeño profesional</a:t>
            </a:r>
            <a:r>
              <a:rPr lang="es-ES_tradnl" sz="2400" dirty="0" smtClean="0"/>
              <a:t>.</a:t>
            </a:r>
            <a:endParaRPr lang="es-ES" sz="2800" dirty="0"/>
          </a:p>
          <a:p>
            <a:pPr algn="just"/>
            <a:endParaRPr lang="es-ES" sz="2800" dirty="0"/>
          </a:p>
          <a:p>
            <a:pPr>
              <a:buNone/>
            </a:pP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263911" y="5239217"/>
            <a:ext cx="11190045" cy="1200329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IMPRESCINDIBLE 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 </a:t>
            </a:r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PROFESIONALIZACIÓN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DE LOS FORMADORES EN </a:t>
            </a:r>
          </a:p>
          <a:p>
            <a:pPr algn="ctr"/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SALUD PÚBLICA</a:t>
            </a:r>
          </a:p>
        </p:txBody>
      </p:sp>
    </p:spTree>
    <p:extLst>
      <p:ext uri="{BB962C8B-B14F-4D97-AF65-F5344CB8AC3E}">
        <p14:creationId xmlns:p14="http://schemas.microsoft.com/office/powerpoint/2010/main" xmlns="" val="204461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194003" y="2523725"/>
            <a:ext cx="10204682" cy="187743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s-ES_tradnl" sz="8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Muchas </a:t>
            </a:r>
            <a:r>
              <a:rPr lang="es-ES_tradnl" sz="8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Gracias</a:t>
            </a:r>
          </a:p>
          <a:p>
            <a:pPr lvl="0" algn="ctr"/>
            <a:endParaRPr lang="es-E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804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 Rectángulo"/>
          <p:cNvSpPr/>
          <p:nvPr/>
        </p:nvSpPr>
        <p:spPr>
          <a:xfrm>
            <a:off x="759417" y="1301082"/>
            <a:ext cx="10727733" cy="50783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Inicio de estudios de Medicina en Cuba (1726). Surgimiento Universidad 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2400" dirty="0"/>
              <a:t> </a:t>
            </a:r>
            <a:r>
              <a:rPr lang="es-ES" sz="2400" dirty="0" smtClean="0"/>
              <a:t>    de La Habana (1728).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sz="2400" dirty="0"/>
              <a:t>I</a:t>
            </a:r>
            <a:r>
              <a:rPr lang="es-ES" sz="2400" dirty="0" smtClean="0"/>
              <a:t>nicio </a:t>
            </a:r>
            <a:r>
              <a:rPr lang="es-ES" sz="2400" dirty="0"/>
              <a:t>de la enseñanza de la higiene, la epidemiología y la administración </a:t>
            </a:r>
            <a:r>
              <a:rPr lang="es-ES" sz="2400" dirty="0" smtClean="0"/>
              <a:t>  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2400" dirty="0"/>
              <a:t> </a:t>
            </a:r>
            <a:r>
              <a:rPr lang="es-ES" sz="2400" dirty="0" smtClean="0"/>
              <a:t>    de </a:t>
            </a:r>
            <a:r>
              <a:rPr lang="es-ES" sz="2400" dirty="0"/>
              <a:t>salud en el pregrado </a:t>
            </a:r>
            <a:r>
              <a:rPr lang="es-ES" sz="2400" dirty="0" smtClean="0"/>
              <a:t>(1842).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Surgimiento de la  “Escuela Nacional de  Salud Pública” (1927).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Reforma Universitaria. Inicio de la formación masiva de profesionales y técnicos de la salud (1962).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Creación del Ministerio de Educación Superior. Responsabilizado el MINSAP </a:t>
            </a:r>
          </a:p>
          <a:p>
            <a:pPr algn="just">
              <a:lnSpc>
                <a:spcPct val="150000"/>
              </a:lnSpc>
              <a:defRPr/>
            </a:pPr>
            <a:r>
              <a:rPr lang="es-ES" sz="2400" dirty="0"/>
              <a:t> </a:t>
            </a:r>
            <a:r>
              <a:rPr lang="es-ES" sz="2400" dirty="0" smtClean="0"/>
              <a:t>    con la formación de su propio capital humano específico (1976</a:t>
            </a:r>
            <a:r>
              <a:rPr lang="es-ES" sz="2400" dirty="0"/>
              <a:t>). </a:t>
            </a:r>
            <a:endParaRPr lang="es-ES" sz="24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977845" y="535327"/>
            <a:ext cx="10509305" cy="5855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 ANTECEDENTES DE LA FORMACIÓN DE MÉDICOS EN CUBA</a:t>
            </a:r>
            <a:endParaRPr lang="es-E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62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758770" y="2963771"/>
            <a:ext cx="8665533" cy="335476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90500" indent="-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s-MX" sz="2000" b="1" dirty="0">
                <a:solidFill>
                  <a:schemeClr val="tx2"/>
                </a:solidFill>
                <a:latin typeface="Arial" panose="020B0604020202020204" pitchFamily="34" charset="0"/>
              </a:rPr>
              <a:t>13 UNIVERSIDADES DE CIENCIAS </a:t>
            </a:r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MÉDICAS:</a:t>
            </a:r>
            <a:endParaRPr lang="es-MX" sz="20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s-MX" sz="1600" dirty="0" smtClean="0">
                <a:solidFill>
                  <a:schemeClr val="tx2"/>
                </a:solidFill>
                <a:latin typeface="Arial" panose="020B0604020202020204" pitchFamily="34" charset="0"/>
              </a:rPr>
              <a:t>25 </a:t>
            </a:r>
            <a:r>
              <a:rPr lang="es-MX" sz="1600" dirty="0">
                <a:solidFill>
                  <a:schemeClr val="tx2"/>
                </a:solidFill>
                <a:latin typeface="Arial" panose="020B0604020202020204" pitchFamily="34" charset="0"/>
              </a:rPr>
              <a:t>FACULTADES DE CIENCIAS MÉDICAS</a:t>
            </a:r>
          </a:p>
          <a:p>
            <a:pPr>
              <a:spcBef>
                <a:spcPct val="50000"/>
              </a:spcBef>
            </a:pPr>
            <a:r>
              <a:rPr lang="es-MX" sz="1600" dirty="0">
                <a:solidFill>
                  <a:schemeClr val="tx2"/>
                </a:solidFill>
                <a:latin typeface="Arial" panose="020B0604020202020204" pitchFamily="34" charset="0"/>
              </a:rPr>
              <a:t>4 FACULTADES DE ESTOMATOLOGÍA</a:t>
            </a:r>
          </a:p>
          <a:p>
            <a:pPr>
              <a:spcBef>
                <a:spcPct val="50000"/>
              </a:spcBef>
            </a:pPr>
            <a:r>
              <a:rPr lang="es-MX" sz="1600" dirty="0" smtClean="0">
                <a:solidFill>
                  <a:schemeClr val="tx2"/>
                </a:solidFill>
                <a:latin typeface="Arial" panose="020B0604020202020204" pitchFamily="34" charset="0"/>
              </a:rPr>
              <a:t>1 FACULTAD </a:t>
            </a:r>
            <a:r>
              <a:rPr lang="es-MX" sz="1600" dirty="0">
                <a:solidFill>
                  <a:schemeClr val="tx2"/>
                </a:solidFill>
                <a:latin typeface="Arial" panose="020B0604020202020204" pitchFamily="34" charset="0"/>
              </a:rPr>
              <a:t>DE ENFERMERÍA</a:t>
            </a:r>
          </a:p>
          <a:p>
            <a:pPr>
              <a:spcBef>
                <a:spcPct val="50000"/>
              </a:spcBef>
            </a:pPr>
            <a:r>
              <a:rPr lang="es-MX" sz="1600" dirty="0">
                <a:solidFill>
                  <a:schemeClr val="tx2"/>
                </a:solidFill>
                <a:latin typeface="Arial" panose="020B0604020202020204" pitchFamily="34" charset="0"/>
              </a:rPr>
              <a:t>1</a:t>
            </a:r>
            <a:r>
              <a:rPr lang="es-MX" sz="1600" dirty="0" smtClean="0">
                <a:solidFill>
                  <a:schemeClr val="tx2"/>
                </a:solidFill>
                <a:latin typeface="Arial" panose="020B0604020202020204" pitchFamily="34" charset="0"/>
              </a:rPr>
              <a:t> FACULTAD </a:t>
            </a:r>
            <a:r>
              <a:rPr lang="es-MX" sz="1600" dirty="0">
                <a:solidFill>
                  <a:schemeClr val="tx2"/>
                </a:solidFill>
                <a:latin typeface="Arial" panose="020B0604020202020204" pitchFamily="34" charset="0"/>
              </a:rPr>
              <a:t>DE </a:t>
            </a:r>
            <a:r>
              <a:rPr lang="es-MX" sz="1600" dirty="0" smtClean="0">
                <a:solidFill>
                  <a:schemeClr val="tx2"/>
                </a:solidFill>
                <a:latin typeface="Arial" panose="020B0604020202020204" pitchFamily="34" charset="0"/>
              </a:rPr>
              <a:t>TECNOLOGÍA</a:t>
            </a:r>
          </a:p>
          <a:p>
            <a:pPr>
              <a:spcBef>
                <a:spcPct val="50000"/>
              </a:spcBef>
            </a:pPr>
            <a:r>
              <a:rPr lang="es-MX" sz="1600" dirty="0" smtClean="0">
                <a:solidFill>
                  <a:schemeClr val="tx2"/>
                </a:solidFill>
                <a:latin typeface="Arial" panose="020B0604020202020204" pitchFamily="34" charset="0"/>
              </a:rPr>
              <a:t>3 FACULTADES DE TECNOLOGÍA-ENFERMERÍA</a:t>
            </a:r>
          </a:p>
          <a:p>
            <a:pPr>
              <a:spcBef>
                <a:spcPct val="50000"/>
              </a:spcBef>
            </a:pPr>
            <a:r>
              <a:rPr lang="es-MX" sz="1600" dirty="0" smtClean="0">
                <a:solidFill>
                  <a:schemeClr val="tx2"/>
                </a:solidFill>
                <a:latin typeface="Arial" panose="020B0604020202020204" pitchFamily="34" charset="0"/>
              </a:rPr>
              <a:t>1 FACULTAD PREPARATORIA </a:t>
            </a:r>
          </a:p>
          <a:p>
            <a:pPr>
              <a:spcBef>
                <a:spcPct val="50000"/>
              </a:spcBef>
            </a:pPr>
            <a:r>
              <a:rPr lang="es-MX" sz="1600" dirty="0" smtClean="0">
                <a:solidFill>
                  <a:schemeClr val="tx2"/>
                </a:solidFill>
                <a:latin typeface="Arial" panose="020B0604020202020204" pitchFamily="34" charset="0"/>
              </a:rPr>
              <a:t>15 </a:t>
            </a:r>
            <a:r>
              <a:rPr lang="es-MX" sz="1600" dirty="0">
                <a:solidFill>
                  <a:schemeClr val="tx2"/>
                </a:solidFill>
                <a:latin typeface="Arial" panose="020B0604020202020204" pitchFamily="34" charset="0"/>
              </a:rPr>
              <a:t>FILIALES DE CIENCIAS </a:t>
            </a:r>
            <a:r>
              <a:rPr lang="es-MX" sz="1600" dirty="0" smtClean="0">
                <a:solidFill>
                  <a:schemeClr val="tx2"/>
                </a:solidFill>
                <a:latin typeface="Arial" panose="020B0604020202020204" pitchFamily="34" charset="0"/>
              </a:rPr>
              <a:t>MÉDICAS</a:t>
            </a:r>
            <a:endParaRPr lang="es-MX" sz="16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s-MX" sz="1600" b="1" dirty="0">
                <a:solidFill>
                  <a:schemeClr val="tx2"/>
                </a:solidFill>
                <a:latin typeface="Arial" panose="020B0604020202020204" pitchFamily="34" charset="0"/>
              </a:rPr>
              <a:t>1 ESCUELA LATINOAMERICANA DE </a:t>
            </a:r>
            <a:r>
              <a:rPr lang="es-MX" sz="1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MEDICINA</a:t>
            </a:r>
            <a:endParaRPr lang="es-MX" sz="16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55300" name="Picture 4" descr="alumnosbor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15400" y="725488"/>
            <a:ext cx="3276600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758770" y="773452"/>
            <a:ext cx="7874499" cy="5855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DE UNIVERSIDADES DE CIENCIAS MÉDICAS</a:t>
            </a:r>
            <a:endParaRPr lang="es-ES" sz="2800" dirty="0">
              <a:solidFill>
                <a:schemeClr val="tx2"/>
              </a:solidFill>
            </a:endParaRPr>
          </a:p>
        </p:txBody>
      </p:sp>
      <p:pic>
        <p:nvPicPr>
          <p:cNvPr id="5" name="Picture 7" descr="F:\REVISAR URGENTE\PASTOR\SNS FORMACIÓN RH\GRADUADOS ESPECIALIDAD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6674" y="3248025"/>
            <a:ext cx="3190875" cy="235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5574" y="1513764"/>
            <a:ext cx="6511100" cy="1450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86781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1" name="7 Grupo"/>
          <p:cNvGrpSpPr>
            <a:grpSpLocks/>
          </p:cNvGrpSpPr>
          <p:nvPr/>
        </p:nvGrpSpPr>
        <p:grpSpPr bwMode="auto">
          <a:xfrm>
            <a:off x="1626317" y="3402466"/>
            <a:ext cx="7743901" cy="677108"/>
            <a:chOff x="428595" y="1446555"/>
            <a:chExt cx="7743946" cy="676456"/>
          </a:xfrm>
          <a:solidFill>
            <a:schemeClr val="accent3">
              <a:lumMod val="75000"/>
            </a:schemeClr>
          </a:solidFill>
        </p:grpSpPr>
        <p:sp>
          <p:nvSpPr>
            <p:cNvPr id="3" name="2 Rectángulo"/>
            <p:cNvSpPr/>
            <p:nvPr/>
          </p:nvSpPr>
          <p:spPr>
            <a:xfrm>
              <a:off x="428595" y="1453474"/>
              <a:ext cx="3429014" cy="462047"/>
            </a:xfrm>
            <a:prstGeom prst="rect">
              <a:avLst/>
            </a:prstGeom>
            <a:grpFill/>
            <a:scene3d>
              <a:camera prst="perspectiveHeroicExtremeRightFacing"/>
              <a:lightRig rig="threePt" dir="t"/>
            </a:scene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ES" sz="2400" b="1" dirty="0">
                  <a:cs typeface="Arial" pitchFamily="34" charset="0"/>
                </a:rPr>
                <a:t>DESCONCENTRADAS</a:t>
              </a:r>
              <a:endParaRPr lang="es-ES" sz="2400" dirty="0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3779902" y="1446555"/>
              <a:ext cx="4392639" cy="676456"/>
            </a:xfrm>
            <a:prstGeom prst="rect">
              <a:avLst/>
            </a:prstGeom>
            <a:grpFill/>
            <a:scene3d>
              <a:camera prst="perspectiveAbove"/>
              <a:lightRig rig="threePt" dir="t"/>
            </a:scene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ES" b="1" dirty="0"/>
                <a:t>ESCENARIOS - DIFERENTES INSTITUCIONES </a:t>
              </a:r>
              <a:r>
                <a:rPr lang="es-ES" b="1" dirty="0" smtClean="0"/>
                <a:t> </a:t>
              </a:r>
              <a:r>
                <a:rPr lang="es-E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ACREDITADAS</a:t>
              </a:r>
            </a:p>
          </p:txBody>
        </p:sp>
      </p:grpSp>
      <p:grpSp>
        <p:nvGrpSpPr>
          <p:cNvPr id="22532" name="11 Grupo"/>
          <p:cNvGrpSpPr>
            <a:grpSpLocks/>
          </p:cNvGrpSpPr>
          <p:nvPr/>
        </p:nvGrpSpPr>
        <p:grpSpPr bwMode="auto">
          <a:xfrm>
            <a:off x="884239" y="1079501"/>
            <a:ext cx="7927975" cy="1571625"/>
            <a:chOff x="500034" y="1000108"/>
            <a:chExt cx="7929618" cy="157163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8" name="Picture 22" descr="F:\REVISAR URGENTE\PASTOR\SNS FORMACIÓN RH\UNIV CIENCIAS MÉDICAS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14889" y="1000108"/>
              <a:ext cx="2072116" cy="1571636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pic>
          <p:nvPicPr>
            <p:cNvPr id="10247" name="Picture 7" descr="F:\REVISAR URGENTE\PASTOR\SNS FORMACIÓN RH\UNIV CIENCIAS MÉDICAS HABANA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0034" y="1000108"/>
              <a:ext cx="1786307" cy="1571636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pic>
          <p:nvPicPr>
            <p:cNvPr id="10248" name="Picture 8" descr="F:\REVISAR URGENTE\PASTOR\SNS FORMACIÓN RH\FACULTAD DE CIENCIAS MEDICAS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287006" y="1000108"/>
              <a:ext cx="2246779" cy="1571636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pic>
          <p:nvPicPr>
            <p:cNvPr id="10249" name="Picture 9" descr="F:\REVISAR URGENTE\PASTOR\SNS FORMACIÓN RH\FACULTAD VILLA CLARA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500439" y="1000108"/>
              <a:ext cx="1929213" cy="1571636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</p:grpSp>
      <p:grpSp>
        <p:nvGrpSpPr>
          <p:cNvPr id="22533" name="14 Grupo"/>
          <p:cNvGrpSpPr>
            <a:grpSpLocks/>
          </p:cNvGrpSpPr>
          <p:nvPr/>
        </p:nvGrpSpPr>
        <p:grpSpPr bwMode="auto">
          <a:xfrm>
            <a:off x="3986212" y="4573352"/>
            <a:ext cx="6429375" cy="1428750"/>
            <a:chOff x="2143108" y="4071942"/>
            <a:chExt cx="6429420" cy="1428760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pic>
          <p:nvPicPr>
            <p:cNvPr id="10250" name="Picture 10" descr="F:\REVISAR URGENTE\PASTOR\SNS FORMACIÓN RH\ESTUDIANTES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143108" y="4071942"/>
              <a:ext cx="2143140" cy="1428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</p:pic>
        <p:pic>
          <p:nvPicPr>
            <p:cNvPr id="22535" name="Picture 11" descr="F:\REVISAR URGENTE\PASTOR\SNS FORMACIÓN RH\ESTUDIANTES COMUNIDAD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0826" y="4071942"/>
              <a:ext cx="2071702" cy="1428760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2" name="Picture 12" descr="F:\REVISAR URGENTE\PASTOR\SNS FORMACIÓN RH\POLICLINICO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429124" y="4071942"/>
              <a:ext cx="2143140" cy="1428760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  <a:reflection blurRad="12700" stA="30000" endPos="30000" dist="5000" dir="5400000" sy="-100000" algn="bl" rotWithShape="0"/>
            </a:effectLst>
            <a:sp3d prstMaterial="matte">
              <a:bevelT w="127000" h="63500"/>
            </a:sp3d>
          </p:spPr>
        </p:pic>
      </p:grpSp>
      <p:sp>
        <p:nvSpPr>
          <p:cNvPr id="16" name="Título 1"/>
          <p:cNvSpPr txBox="1">
            <a:spLocks/>
          </p:cNvSpPr>
          <p:nvPr/>
        </p:nvSpPr>
        <p:spPr>
          <a:xfrm>
            <a:off x="3722671" y="166356"/>
            <a:ext cx="4634062" cy="5941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ESCENARIOS DOCENTES</a:t>
            </a:r>
            <a:endParaRPr lang="es-ES" sz="2800" dirty="0">
              <a:solidFill>
                <a:schemeClr val="tx2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10675" y="463450"/>
            <a:ext cx="2409825" cy="265501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0130" y="4239977"/>
            <a:ext cx="218122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94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698" y="1691614"/>
            <a:ext cx="9868931" cy="4244215"/>
          </a:xfrm>
          <a:ln w="38100">
            <a:solidFill>
              <a:schemeClr val="tx2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b="1" u="sng" dirty="0" smtClean="0">
                <a:cs typeface="Arial" charset="0"/>
              </a:rPr>
              <a:t>Del 1959-2015 </a:t>
            </a:r>
          </a:p>
          <a:p>
            <a:pPr marL="0" indent="0">
              <a:buNone/>
            </a:pPr>
            <a:r>
              <a:rPr lang="es-ES_tradnl" b="1" dirty="0" smtClean="0">
                <a:solidFill>
                  <a:srgbClr val="0033CC"/>
                </a:solidFill>
                <a:cs typeface="Arial" charset="0"/>
              </a:rPr>
              <a:t>Graduados </a:t>
            </a:r>
            <a:r>
              <a:rPr lang="es-ES_tradnl" dirty="0" smtClean="0">
                <a:cs typeface="Arial" charset="0"/>
              </a:rPr>
              <a:t>151 </a:t>
            </a:r>
            <a:r>
              <a:rPr lang="es-ES_tradnl" dirty="0">
                <a:cs typeface="Arial" charset="0"/>
              </a:rPr>
              <a:t>783 </a:t>
            </a:r>
            <a:r>
              <a:rPr lang="es-ES_tradnl" dirty="0" smtClean="0">
                <a:cs typeface="Arial" charset="0"/>
              </a:rPr>
              <a:t>médicos, de ellos </a:t>
            </a:r>
            <a:r>
              <a:rPr lang="es-ES" dirty="0" smtClean="0">
                <a:cs typeface="Arial" charset="0"/>
              </a:rPr>
              <a:t>39 </a:t>
            </a:r>
            <a:r>
              <a:rPr lang="es-ES" dirty="0">
                <a:cs typeface="Arial" charset="0"/>
              </a:rPr>
              <a:t>000 </a:t>
            </a:r>
            <a:endParaRPr lang="es-ES" dirty="0" smtClean="0">
              <a:cs typeface="Arial" charset="0"/>
            </a:endParaRPr>
          </a:p>
          <a:p>
            <a:pPr marL="0" indent="0">
              <a:buNone/>
            </a:pPr>
            <a:r>
              <a:rPr lang="es-ES" dirty="0" smtClean="0">
                <a:cs typeface="Arial" charset="0"/>
              </a:rPr>
              <a:t>médicos extranjeros de </a:t>
            </a:r>
            <a:r>
              <a:rPr lang="es-ES" dirty="0">
                <a:cs typeface="Arial" charset="0"/>
              </a:rPr>
              <a:t>121 países, </a:t>
            </a:r>
            <a:r>
              <a:rPr lang="es-ES" b="1" dirty="0">
                <a:cs typeface="Arial" charset="0"/>
              </a:rPr>
              <a:t>ELAM</a:t>
            </a:r>
            <a:r>
              <a:rPr lang="es-ES" dirty="0">
                <a:cs typeface="Arial" charset="0"/>
              </a:rPr>
              <a:t> 24 400 </a:t>
            </a:r>
          </a:p>
          <a:p>
            <a:pPr marL="0" indent="0">
              <a:buNone/>
            </a:pPr>
            <a:endParaRPr lang="es-ES" dirty="0">
              <a:cs typeface="Arial" charset="0"/>
            </a:endParaRPr>
          </a:p>
          <a:p>
            <a:pPr marL="0" indent="0">
              <a:buNone/>
            </a:pPr>
            <a:r>
              <a:rPr lang="es-ES" b="1" u="sng" dirty="0" smtClean="0"/>
              <a:t>CURSO 2016-17</a:t>
            </a:r>
          </a:p>
          <a:p>
            <a:r>
              <a:rPr lang="es-ES" dirty="0" smtClean="0"/>
              <a:t>35 171 </a:t>
            </a:r>
            <a:r>
              <a:rPr lang="es-ES" dirty="0" smtClean="0">
                <a:solidFill>
                  <a:srgbClr val="0033CC"/>
                </a:solidFill>
              </a:rPr>
              <a:t>docentes</a:t>
            </a:r>
          </a:p>
          <a:p>
            <a:r>
              <a:rPr lang="es-ES_tradnl" dirty="0"/>
              <a:t>60 093 </a:t>
            </a:r>
            <a:r>
              <a:rPr lang="es-ES_tradnl" dirty="0" smtClean="0">
                <a:solidFill>
                  <a:srgbClr val="0000FF"/>
                </a:solidFill>
                <a:cs typeface="Arial" charset="0"/>
              </a:rPr>
              <a:t>estudiantes de </a:t>
            </a:r>
            <a:r>
              <a:rPr lang="es-ES_tradnl" dirty="0">
                <a:solidFill>
                  <a:srgbClr val="0000FF"/>
                </a:solidFill>
                <a:cs typeface="Arial" charset="0"/>
              </a:rPr>
              <a:t>medicina</a:t>
            </a:r>
          </a:p>
          <a:p>
            <a:r>
              <a:rPr lang="es-ES_tradnl" dirty="0"/>
              <a:t>9 282 </a:t>
            </a:r>
            <a:r>
              <a:rPr lang="es-ES_tradnl" dirty="0">
                <a:solidFill>
                  <a:srgbClr val="0033CC"/>
                </a:solidFill>
              </a:rPr>
              <a:t>e</a:t>
            </a:r>
            <a:r>
              <a:rPr lang="es-ES_tradnl" dirty="0" smtClean="0">
                <a:solidFill>
                  <a:srgbClr val="0033CC"/>
                </a:solidFill>
              </a:rPr>
              <a:t>xtranjeros</a:t>
            </a:r>
            <a:r>
              <a:rPr lang="es-ES_tradnl" dirty="0" smtClean="0"/>
              <a:t>  </a:t>
            </a:r>
            <a:r>
              <a:rPr lang="es-ES_tradnl" dirty="0">
                <a:solidFill>
                  <a:srgbClr val="0000FF"/>
                </a:solidFill>
                <a:cs typeface="Arial" charset="0"/>
              </a:rPr>
              <a:t>de 122 nacionalidades</a:t>
            </a:r>
            <a:endParaRPr lang="es-ES" dirty="0">
              <a:solidFill>
                <a:srgbClr val="0000FF"/>
              </a:solidFill>
              <a:cs typeface="Arial" charset="0"/>
            </a:endParaRPr>
          </a:p>
          <a:p>
            <a:endParaRPr lang="es-ES" dirty="0">
              <a:solidFill>
                <a:srgbClr val="0000FF"/>
              </a:solidFill>
              <a:cs typeface="Arial" charset="0"/>
            </a:endParaRPr>
          </a:p>
          <a:p>
            <a:endParaRPr lang="es-ES_tradnl" b="1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513376" y="518349"/>
            <a:ext cx="5241197" cy="5855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PROFESORES Y ESTUDIANTES</a:t>
            </a:r>
            <a:endParaRPr lang="es-ES" sz="2800" dirty="0">
              <a:solidFill>
                <a:schemeClr val="tx2"/>
              </a:solidFill>
            </a:endParaRPr>
          </a:p>
        </p:txBody>
      </p:sp>
      <p:pic>
        <p:nvPicPr>
          <p:cNvPr id="7" name="Picture 6" descr="F:\REVISAR URGENTE\PASTOR\IMAGENES\ELAM BAND  PAIS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8611" y="4028559"/>
            <a:ext cx="3172340" cy="202157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" name="Picture 1" descr="F:\REVISAR URGENTE\PASTOR\SNS FORMACIÓN RH\imageELAM EDI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69085" y="437634"/>
            <a:ext cx="3494175" cy="2794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545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64920" y="1098826"/>
            <a:ext cx="10008295" cy="462434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prstDash val="solid"/>
          </a:ln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7800" lvl="0" algn="ctr">
              <a:spcAft>
                <a:spcPts val="600"/>
              </a:spcAft>
              <a:buClr>
                <a:srgbClr val="A50021"/>
              </a:buClr>
              <a:defRPr/>
            </a:pPr>
            <a:r>
              <a:rPr lang="es-E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 científica, tecnológica y humanista, dirigida a preservar, desarrollar y promover la cultura de la humanidad. </a:t>
            </a:r>
          </a:p>
          <a:p>
            <a:pPr marL="450850" lvl="0" indent="-273050" algn="just"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§"/>
              <a:defRPr/>
            </a:pPr>
            <a:r>
              <a:rPr lang="es-ES" sz="2000" b="1" dirty="0" smtClean="0"/>
              <a:t>Modelo </a:t>
            </a:r>
            <a:r>
              <a:rPr lang="es-ES" sz="2000" b="1" dirty="0"/>
              <a:t>pedagógico de </a:t>
            </a:r>
            <a:r>
              <a:rPr lang="es-ES" sz="2000" b="1" dirty="0">
                <a:solidFill>
                  <a:srgbClr val="C00000"/>
                </a:solidFill>
              </a:rPr>
              <a:t>&lt;</a:t>
            </a:r>
            <a:r>
              <a:rPr lang="es-ES" sz="2000" b="1" i="1" dirty="0"/>
              <a:t>Perfil amplio</a:t>
            </a:r>
            <a:r>
              <a:rPr lang="es-ES" sz="2000" b="1" dirty="0">
                <a:solidFill>
                  <a:srgbClr val="C00000"/>
                </a:solidFill>
              </a:rPr>
              <a:t>&gt;</a:t>
            </a:r>
          </a:p>
          <a:p>
            <a:pPr marL="450850" indent="-273050" algn="just"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§"/>
              <a:defRPr/>
            </a:pPr>
            <a:r>
              <a:rPr lang="es-ES" sz="2000" b="1" dirty="0"/>
              <a:t> Unidad Instrucción</a:t>
            </a:r>
            <a:r>
              <a:rPr lang="es-ES" sz="2000" b="1" dirty="0">
                <a:solidFill>
                  <a:srgbClr val="C00000"/>
                </a:solidFill>
              </a:rPr>
              <a:t>/</a:t>
            </a:r>
            <a:r>
              <a:rPr lang="es-ES" sz="2000" b="1" dirty="0"/>
              <a:t>Educación</a:t>
            </a:r>
          </a:p>
          <a:p>
            <a:pPr marL="450850" indent="-273050" algn="just"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§"/>
              <a:defRPr/>
            </a:pPr>
            <a:r>
              <a:rPr lang="es-ES" sz="2000" b="1" dirty="0"/>
              <a:t> Vínculo Estudio</a:t>
            </a:r>
            <a:r>
              <a:rPr lang="es-ES" sz="2000" b="1" dirty="0">
                <a:solidFill>
                  <a:srgbClr val="C00000"/>
                </a:solidFill>
              </a:rPr>
              <a:t>/</a:t>
            </a:r>
            <a:r>
              <a:rPr lang="es-ES" sz="2000" b="1" dirty="0"/>
              <a:t>Trabajo</a:t>
            </a:r>
          </a:p>
          <a:p>
            <a:pPr marL="450850" indent="-273050" algn="just"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§"/>
              <a:defRPr/>
            </a:pPr>
            <a:r>
              <a:rPr lang="es-ES" sz="2000" b="1" dirty="0"/>
              <a:t> Prioridad </a:t>
            </a:r>
            <a:r>
              <a:rPr lang="es-ES" sz="2000" b="1" dirty="0" smtClean="0"/>
              <a:t>esencialidades de los contenidos: Invariantes. Profesor como facilitador. Independencia cognoscitiva</a:t>
            </a:r>
            <a:endParaRPr lang="es-ES" sz="2000" b="1" dirty="0"/>
          </a:p>
          <a:p>
            <a:pPr marL="450850" indent="-273050" algn="just"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§"/>
              <a:defRPr/>
            </a:pPr>
            <a:r>
              <a:rPr lang="es-ES" sz="2000" b="1" dirty="0" smtClean="0"/>
              <a:t>Relevancia </a:t>
            </a:r>
            <a:r>
              <a:rPr lang="es-ES" sz="2000" b="1" dirty="0"/>
              <a:t>del trabajo metodológico</a:t>
            </a:r>
          </a:p>
          <a:p>
            <a:pPr marL="450850" indent="-273050" algn="just"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§"/>
              <a:defRPr/>
            </a:pPr>
            <a:r>
              <a:rPr lang="es-ES" sz="2000" b="1" dirty="0"/>
              <a:t> Enfoque en sistema: </a:t>
            </a:r>
          </a:p>
          <a:p>
            <a:pPr marL="450850" indent="-273050" algn="just">
              <a:buClr>
                <a:srgbClr val="A50021"/>
              </a:buClr>
              <a:defRPr/>
            </a:pPr>
            <a:r>
              <a:rPr lang="es-ES" sz="2000" b="1" dirty="0"/>
              <a:t>	 Integración vertical: Disciplinas académicas</a:t>
            </a:r>
          </a:p>
          <a:p>
            <a:pPr marL="450850" indent="-273050" algn="just">
              <a:spcAft>
                <a:spcPts val="600"/>
              </a:spcAft>
              <a:buClr>
                <a:srgbClr val="A50021"/>
              </a:buClr>
              <a:defRPr/>
            </a:pPr>
            <a:r>
              <a:rPr lang="es-ES" sz="2000" b="1" dirty="0"/>
              <a:t>	 Integración horizontal: Años académicos</a:t>
            </a:r>
          </a:p>
          <a:p>
            <a:pPr marL="450850" indent="-273050" algn="just">
              <a:spcAft>
                <a:spcPts val="600"/>
              </a:spcAft>
              <a:buClr>
                <a:srgbClr val="A50021"/>
              </a:buClr>
              <a:defRPr/>
            </a:pPr>
            <a:endParaRPr lang="es-ES" sz="1050" b="1" dirty="0">
              <a:latin typeface="Eras Demi ITC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05554" y="150313"/>
            <a:ext cx="8640735" cy="5941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CARACTERIZACIÓN DEL PLAN  DE ESTUDIO ACTUAL DE MEDICINA.</a:t>
            </a:r>
            <a:endParaRPr lang="es-ES" sz="2800" dirty="0">
              <a:solidFill>
                <a:schemeClr val="tx2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290634" y="5906787"/>
            <a:ext cx="7570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TRANSFORMACIÓN, PERTINENCIA Y PERFECCIONAMIENTO</a:t>
            </a:r>
            <a:endParaRPr lang="es-E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106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3602" y="1496044"/>
            <a:ext cx="9315958" cy="4124206"/>
          </a:xfrm>
          <a:prstGeom prst="rect">
            <a:avLst/>
          </a:prstGeom>
          <a:solidFill>
            <a:schemeClr val="bg1"/>
          </a:solidFill>
          <a:ln w="38100">
            <a:solidFill>
              <a:srgbClr val="003399"/>
            </a:solidFill>
            <a:prstDash val="solid"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631825" indent="-450850" algn="just">
              <a:buClr>
                <a:srgbClr val="C0000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3200" b="1" dirty="0" smtClean="0">
                <a:solidFill>
                  <a:srgbClr val="C00000"/>
                </a:solidFill>
                <a:latin typeface="Eras Demi ITC" pitchFamily="34" charset="0"/>
                <a:sym typeface="Wingdings"/>
              </a:rPr>
              <a:t> </a:t>
            </a:r>
            <a:r>
              <a:rPr lang="es-ES" sz="2000" b="1" dirty="0" smtClean="0">
                <a:latin typeface="Calibri" panose="020F0502020204030204" pitchFamily="34" charset="0"/>
              </a:rPr>
              <a:t>Formación continua </a:t>
            </a:r>
          </a:p>
          <a:p>
            <a:pPr marL="900113" indent="-273050" algn="just">
              <a:buClr>
                <a:srgbClr val="C00000"/>
              </a:buClr>
              <a:buSzPct val="80000"/>
              <a:buFont typeface="Wingdings" pitchFamily="2" charset="2"/>
              <a:buChar char="ü"/>
              <a:defRPr/>
            </a:pPr>
            <a:r>
              <a:rPr lang="es-ES" sz="2000" dirty="0">
                <a:latin typeface="Calibri" panose="020F0502020204030204" pitchFamily="34" charset="0"/>
              </a:rPr>
              <a:t>	Pregrado perfil </a:t>
            </a:r>
            <a:r>
              <a:rPr lang="es-ES" sz="2000" dirty="0" smtClean="0">
                <a:latin typeface="Calibri" panose="020F0502020204030204" pitchFamily="34" charset="0"/>
              </a:rPr>
              <a:t>amplio, mayor articulación del pregrado y el posgrado</a:t>
            </a:r>
            <a:endParaRPr lang="es-ES" sz="2000" dirty="0">
              <a:latin typeface="Calibri" panose="020F0502020204030204" pitchFamily="34" charset="0"/>
            </a:endParaRPr>
          </a:p>
          <a:p>
            <a:pPr marL="900113" indent="-273050" algn="just">
              <a:buClr>
                <a:srgbClr val="C00000"/>
              </a:buClr>
              <a:buSzPct val="80000"/>
              <a:buFont typeface="Wingdings" pitchFamily="2" charset="2"/>
              <a:buChar char="ü"/>
              <a:defRPr/>
            </a:pPr>
            <a:r>
              <a:rPr lang="es-ES" sz="2000" dirty="0">
                <a:latin typeface="Calibri" panose="020F0502020204030204" pitchFamily="34" charset="0"/>
              </a:rPr>
              <a:t>Preparación para el empleo</a:t>
            </a:r>
          </a:p>
          <a:p>
            <a:pPr marL="900113" indent="-273050" algn="just">
              <a:buClr>
                <a:srgbClr val="C00000"/>
              </a:buClr>
              <a:buSzPct val="80000"/>
              <a:buFont typeface="Wingdings" pitchFamily="2" charset="2"/>
              <a:buChar char="ü"/>
              <a:defRPr/>
            </a:pPr>
            <a:r>
              <a:rPr lang="es-ES" sz="2000" dirty="0">
                <a:latin typeface="Calibri" panose="020F0502020204030204" pitchFamily="34" charset="0"/>
              </a:rPr>
              <a:t>Formación postgrado-educación permanente</a:t>
            </a:r>
          </a:p>
          <a:p>
            <a:pPr marL="631825" indent="-450850" algn="just">
              <a:spcAft>
                <a:spcPts val="1200"/>
              </a:spcAft>
              <a:buClr>
                <a:srgbClr val="C0000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2000" b="1" dirty="0">
                <a:solidFill>
                  <a:srgbClr val="C00000"/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s-ES" sz="2000" b="1" dirty="0">
                <a:latin typeface="Calibri" panose="020F0502020204030204" pitchFamily="34" charset="0"/>
              </a:rPr>
              <a:t>Calidad en la </a:t>
            </a:r>
            <a:r>
              <a:rPr lang="es-ES" sz="2000" b="1" dirty="0" smtClean="0">
                <a:latin typeface="Calibri" panose="020F0502020204030204" pitchFamily="34" charset="0"/>
              </a:rPr>
              <a:t>formación. </a:t>
            </a:r>
            <a:r>
              <a:rPr lang="es-ES" sz="2000" b="1" dirty="0">
                <a:latin typeface="Calibri" panose="020F0502020204030204" pitchFamily="34" charset="0"/>
              </a:rPr>
              <a:t>E</a:t>
            </a:r>
            <a:r>
              <a:rPr lang="es-ES" sz="2000" b="1" dirty="0" smtClean="0">
                <a:latin typeface="Calibri" panose="020F0502020204030204" pitchFamily="34" charset="0"/>
              </a:rPr>
              <a:t>xcelencia </a:t>
            </a:r>
            <a:r>
              <a:rPr lang="es-ES" sz="2000" b="1" dirty="0">
                <a:latin typeface="Calibri" panose="020F0502020204030204" pitchFamily="34" charset="0"/>
              </a:rPr>
              <a:t>y </a:t>
            </a:r>
            <a:r>
              <a:rPr lang="es-ES" sz="2000" b="1" dirty="0" smtClean="0">
                <a:latin typeface="Calibri" panose="020F0502020204030204" pitchFamily="34" charset="0"/>
              </a:rPr>
              <a:t>pertinencia:</a:t>
            </a:r>
            <a:r>
              <a:rPr lang="es-ES" sz="2000" b="1" i="1" dirty="0" smtClean="0">
                <a:latin typeface="Calibri" panose="020F0502020204030204" pitchFamily="34" charset="0"/>
              </a:rPr>
              <a:t> </a:t>
            </a:r>
            <a:endParaRPr lang="es-ES" sz="2000" b="1" i="1" dirty="0">
              <a:latin typeface="Calibri" panose="020F0502020204030204" pitchFamily="34" charset="0"/>
            </a:endParaRPr>
          </a:p>
          <a:p>
            <a:pPr marL="900113" indent="-273050" algn="just">
              <a:buClr>
                <a:srgbClr val="C00000"/>
              </a:buClr>
              <a:buSzPct val="80000"/>
              <a:buFont typeface="Wingdings" pitchFamily="2" charset="2"/>
              <a:buChar char="ü"/>
              <a:defRPr/>
            </a:pPr>
            <a:r>
              <a:rPr lang="es-ES" sz="2000" dirty="0">
                <a:latin typeface="Calibri" panose="020F0502020204030204" pitchFamily="34" charset="0"/>
              </a:rPr>
              <a:t>Intrínseca de los procesos</a:t>
            </a:r>
          </a:p>
          <a:p>
            <a:pPr marL="900113" indent="-273050" algn="just">
              <a:buClr>
                <a:srgbClr val="C00000"/>
              </a:buClr>
              <a:buSzPct val="80000"/>
              <a:buFont typeface="Wingdings" pitchFamily="2" charset="2"/>
              <a:buChar char="ü"/>
              <a:defRPr/>
            </a:pPr>
            <a:r>
              <a:rPr lang="es-ES" sz="2000" dirty="0">
                <a:latin typeface="Calibri" panose="020F0502020204030204" pitchFamily="34" charset="0"/>
              </a:rPr>
              <a:t>	En el desarrollo </a:t>
            </a:r>
            <a:r>
              <a:rPr lang="es-ES" sz="2000" dirty="0" smtClean="0">
                <a:latin typeface="Calibri" panose="020F0502020204030204" pitchFamily="34" charset="0"/>
              </a:rPr>
              <a:t>local</a:t>
            </a:r>
          </a:p>
          <a:p>
            <a:pPr marL="631825" indent="-450850" algn="just">
              <a:buClr>
                <a:srgbClr val="C0000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2000" b="1" dirty="0" smtClean="0">
                <a:latin typeface="Calibri" panose="020F0502020204030204" pitchFamily="34" charset="0"/>
              </a:rPr>
              <a:t>Flexibilidad curricular</a:t>
            </a:r>
          </a:p>
          <a:p>
            <a:pPr marL="631825" indent="-450850" algn="just">
              <a:buClr>
                <a:srgbClr val="C0000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2000" b="1" dirty="0" smtClean="0">
                <a:latin typeface="Calibri" panose="020F0502020204030204" pitchFamily="34" charset="0"/>
              </a:rPr>
              <a:t>Mayor racionalidad en el diseño</a:t>
            </a:r>
          </a:p>
          <a:p>
            <a:pPr marL="631825" indent="-450850" algn="just">
              <a:buClr>
                <a:srgbClr val="C0000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Mayor </a:t>
            </a:r>
            <a:r>
              <a:rPr lang="es-E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integración </a:t>
            </a:r>
            <a:r>
              <a:rPr lang="es-ES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entre actividades </a:t>
            </a:r>
            <a:r>
              <a:rPr lang="es-E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académicas, laborales e </a:t>
            </a:r>
            <a:r>
              <a:rPr lang="es-ES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investigativas</a:t>
            </a:r>
          </a:p>
          <a:p>
            <a:pPr marL="631825" indent="-450850" algn="just">
              <a:buClr>
                <a:srgbClr val="C0000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20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Educación en el trabajo</a:t>
            </a:r>
          </a:p>
          <a:p>
            <a:pPr marL="631825" indent="-450850" algn="just">
              <a:buClr>
                <a:srgbClr val="C00000"/>
              </a:buClr>
              <a:buSzPct val="80000"/>
              <a:buFont typeface="Arial" pitchFamily="34" charset="0"/>
              <a:buChar char="•"/>
              <a:defRPr/>
            </a:pPr>
            <a:r>
              <a:rPr lang="es-ES" sz="2000" b="1" dirty="0">
                <a:latin typeface="Calibri" panose="020F0502020204030204" pitchFamily="34" charset="0"/>
              </a:rPr>
              <a:t>F</a:t>
            </a:r>
            <a:r>
              <a:rPr lang="es-ES" sz="2000" b="1" dirty="0" smtClean="0">
                <a:latin typeface="Calibri" panose="020F0502020204030204" pitchFamily="34" charset="0"/>
              </a:rPr>
              <a:t>ortalecimiento </a:t>
            </a:r>
            <a:r>
              <a:rPr lang="es-ES" sz="2000" b="1" dirty="0">
                <a:latin typeface="Calibri" panose="020F0502020204030204" pitchFamily="34" charset="0"/>
              </a:rPr>
              <a:t>de la formación </a:t>
            </a:r>
            <a:r>
              <a:rPr lang="es-ES" sz="2000" b="1" dirty="0" smtClean="0">
                <a:latin typeface="Calibri" panose="020F0502020204030204" pitchFamily="34" charset="0"/>
              </a:rPr>
              <a:t>humanista</a:t>
            </a:r>
          </a:p>
        </p:txBody>
      </p:sp>
      <p:grpSp>
        <p:nvGrpSpPr>
          <p:cNvPr id="9" name="15 Grupo"/>
          <p:cNvGrpSpPr>
            <a:grpSpLocks/>
          </p:cNvGrpSpPr>
          <p:nvPr/>
        </p:nvGrpSpPr>
        <p:grpSpPr bwMode="auto">
          <a:xfrm>
            <a:off x="10079765" y="1503128"/>
            <a:ext cx="1643063" cy="4643438"/>
            <a:chOff x="6215074" y="1142984"/>
            <a:chExt cx="2571768" cy="5357850"/>
          </a:xfrm>
        </p:grpSpPr>
        <p:pic>
          <p:nvPicPr>
            <p:cNvPr id="10" name="11 Imagen" descr="Médicos-cubanos-en-Sierra-Leona-580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5074" y="3000372"/>
              <a:ext cx="2522510" cy="171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12 Imagen" descr="médico-cubano-ébola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5074" y="4705350"/>
              <a:ext cx="2524116" cy="1795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13 Imagen" descr="Médicos Cubanos Ébola.jpe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5074" y="1142984"/>
              <a:ext cx="2571768" cy="190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ítulo 1"/>
          <p:cNvSpPr txBox="1">
            <a:spLocks/>
          </p:cNvSpPr>
          <p:nvPr/>
        </p:nvSpPr>
        <p:spPr>
          <a:xfrm>
            <a:off x="1605554" y="150313"/>
            <a:ext cx="8640735" cy="872753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CARACTERIZACIÓN DEL PLAN  DE ESTUDIO ACTUAL DE MEDICINA.</a:t>
            </a:r>
            <a:endParaRPr lang="es-ES" sz="2800" dirty="0">
              <a:solidFill>
                <a:schemeClr val="tx2"/>
              </a:solidFill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136253" y="6077119"/>
            <a:ext cx="8190656" cy="369332"/>
            <a:chOff x="1136253" y="6146566"/>
            <a:chExt cx="8190656" cy="369332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1136253" y="6146566"/>
              <a:ext cx="8190656" cy="36933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 eaLnBrk="1" hangingPunct="1">
                <a:tabLst>
                  <a:tab pos="114300" algn="l"/>
                </a:tabLst>
                <a:defRPr/>
              </a:pPr>
              <a:r>
                <a:rPr lang="es-E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PLANES DE ESTUDIO             MODELOS DE ATENCIÓN DE LOS SERVICIOS DE SALUD</a:t>
              </a:r>
            </a:p>
          </p:txBody>
        </p:sp>
        <p:cxnSp>
          <p:nvCxnSpPr>
            <p:cNvPr id="15" name="Conector recto de flecha 14"/>
            <p:cNvCxnSpPr/>
            <p:nvPr/>
          </p:nvCxnSpPr>
          <p:spPr>
            <a:xfrm>
              <a:off x="3403600" y="6331232"/>
              <a:ext cx="528638" cy="158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719372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341850" y="1385676"/>
            <a:ext cx="4515633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>
                <a:cs typeface="Times New Roman" panose="02020603050405020304" pitchFamily="18" charset="0"/>
              </a:rPr>
              <a:t>La </a:t>
            </a:r>
            <a:r>
              <a:rPr lang="es-ES_tradnl" sz="2400" b="1" dirty="0">
                <a:cs typeface="Times New Roman" panose="02020603050405020304" pitchFamily="18" charset="0"/>
              </a:rPr>
              <a:t>atención  ambulatoria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392915" y="1415521"/>
            <a:ext cx="4667567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>
                <a:cs typeface="Times New Roman" panose="02020603050405020304" pitchFamily="18" charset="0"/>
              </a:rPr>
              <a:t>Discusión </a:t>
            </a:r>
            <a:r>
              <a:rPr lang="es-ES_tradnl" sz="2400" b="1" dirty="0">
                <a:cs typeface="Times New Roman" panose="02020603050405020304" pitchFamily="18" charset="0"/>
              </a:rPr>
              <a:t>diagnóstica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392915" y="2170506"/>
            <a:ext cx="4667567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>
                <a:cs typeface="Times New Roman" panose="02020603050405020304" pitchFamily="18" charset="0"/>
              </a:rPr>
              <a:t>El </a:t>
            </a:r>
            <a:r>
              <a:rPr lang="es-ES_tradnl" sz="2400" b="1" dirty="0">
                <a:cs typeface="Times New Roman" panose="02020603050405020304" pitchFamily="18" charset="0"/>
              </a:rPr>
              <a:t>pase de visita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6392915" y="2948107"/>
            <a:ext cx="4667567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>
                <a:cs typeface="Times New Roman" panose="02020603050405020304" pitchFamily="18" charset="0"/>
              </a:rPr>
              <a:t>La </a:t>
            </a:r>
            <a:r>
              <a:rPr lang="es-ES_tradnl" sz="2400" b="1" dirty="0">
                <a:cs typeface="Times New Roman" panose="02020603050405020304" pitchFamily="18" charset="0"/>
              </a:rPr>
              <a:t>guardia médica  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6349073" y="3750851"/>
            <a:ext cx="4711409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>
                <a:cs typeface="Times New Roman" panose="02020603050405020304" pitchFamily="18" charset="0"/>
              </a:rPr>
              <a:t>Actividades </a:t>
            </a:r>
            <a:r>
              <a:rPr lang="es-ES_tradnl" sz="2400" b="1" dirty="0">
                <a:cs typeface="Times New Roman" panose="02020603050405020304" pitchFamily="18" charset="0"/>
              </a:rPr>
              <a:t>quirúrgicas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6342909" y="4528452"/>
            <a:ext cx="4711409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>
                <a:cs typeface="Times New Roman" panose="02020603050405020304" pitchFamily="18" charset="0"/>
              </a:rPr>
              <a:t>Actividades </a:t>
            </a:r>
            <a:r>
              <a:rPr lang="es-ES_tradnl" sz="2400" b="1" dirty="0" err="1">
                <a:cs typeface="Times New Roman" panose="02020603050405020304" pitchFamily="18" charset="0"/>
              </a:rPr>
              <a:t>gineco</a:t>
            </a:r>
            <a:r>
              <a:rPr lang="es-ES_tradnl" sz="2400" b="1" dirty="0">
                <a:cs typeface="Times New Roman" panose="02020603050405020304" pitchFamily="18" charset="0"/>
              </a:rPr>
              <a:t>/obstétricas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1341851" y="2170506"/>
            <a:ext cx="4515633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>
                <a:cs typeface="Times New Roman" panose="02020603050405020304" pitchFamily="18" charset="0"/>
              </a:rPr>
              <a:t>Visita de terreno</a:t>
            </a:r>
            <a:endParaRPr lang="es-ES_tradnl" sz="2400" b="1" dirty="0">
              <a:cs typeface="Times New Roman" panose="02020603050405020304" pitchFamily="18" charset="0"/>
            </a:endParaRP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1308970" y="2940317"/>
            <a:ext cx="4515633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/>
              <a:t>Ingreso domiciliario</a:t>
            </a:r>
            <a:endParaRPr lang="es-ES_tradnl" sz="2400" b="1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612615" y="213849"/>
            <a:ext cx="9560601" cy="5941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 FORMAS DE </a:t>
            </a:r>
            <a:r>
              <a:rPr lang="es-E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EN EL TRABAJO</a:t>
            </a:r>
            <a:endParaRPr lang="es-ES" sz="3200" dirty="0">
              <a:solidFill>
                <a:srgbClr val="FF0000"/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308970" y="3725147"/>
            <a:ext cx="4515633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/>
              <a:t>Análisis de la situación de salud</a:t>
            </a:r>
            <a:endParaRPr lang="es-ES_tradnl" sz="2400" b="1" dirty="0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308970" y="4522015"/>
            <a:ext cx="4515633" cy="8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prstShdw prst="shdw17" dist="17961" dir="13500000">
              <a:schemeClr val="tx1"/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buClr>
                <a:schemeClr val="accent1"/>
              </a:buClr>
            </a:pPr>
            <a:r>
              <a:rPr lang="es-ES_tradnl" sz="2400" b="1" dirty="0" smtClean="0"/>
              <a:t>Participación en campaña </a:t>
            </a:r>
            <a:r>
              <a:rPr lang="es-ES_tradnl" sz="2400" b="1" dirty="0" err="1" smtClean="0"/>
              <a:t>antivectorial</a:t>
            </a:r>
            <a:endParaRPr lang="es-ES_tradnl" sz="2400" b="1" dirty="0"/>
          </a:p>
        </p:txBody>
      </p:sp>
      <p:grpSp>
        <p:nvGrpSpPr>
          <p:cNvPr id="14" name="Grupo 13"/>
          <p:cNvGrpSpPr/>
          <p:nvPr/>
        </p:nvGrpSpPr>
        <p:grpSpPr>
          <a:xfrm>
            <a:off x="1341850" y="5535808"/>
            <a:ext cx="6342062" cy="1049337"/>
            <a:chOff x="1703388" y="5392738"/>
            <a:chExt cx="6342062" cy="1049337"/>
          </a:xfrm>
        </p:grpSpPr>
        <p:sp>
          <p:nvSpPr>
            <p:cNvPr id="15" name="CuadroTexto 14"/>
            <p:cNvSpPr txBox="1"/>
            <p:nvPr/>
          </p:nvSpPr>
          <p:spPr>
            <a:xfrm>
              <a:off x="1703388" y="5857875"/>
              <a:ext cx="6342062" cy="584200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txBody>
            <a:bodyPr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s-ES" sz="16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CULTURA QUE AVALA LA EDUCACIÓN EN EL TRABAJO </a:t>
              </a: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s-ES" sz="1600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CONFIANZA EN EL SNS Y SUS PROFESIONALES</a:t>
              </a: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1703389" y="5392738"/>
              <a:ext cx="1872332" cy="400050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POBLACIÓN: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856309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6768553"/>
              </p:ext>
            </p:extLst>
          </p:nvPr>
        </p:nvGraphicFramePr>
        <p:xfrm>
          <a:off x="652089" y="1159643"/>
          <a:ext cx="10972800" cy="440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647"/>
                <a:gridCol w="5085567"/>
                <a:gridCol w="349058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AÑO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DISCIPLINAS 1er SEMESTRE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DISCIPLINAS 2do SEMESTRE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Primer año</a:t>
                      </a:r>
                      <a:endParaRPr lang="es-E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Introducción  a  la  Medicina General Integral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Filosofía y Sociedad  I y</a:t>
                      </a:r>
                      <a:r>
                        <a:rPr lang="es-ES" sz="1600" baseline="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II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Informática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Promoción  de  Salud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Filosofía y Sociedad</a:t>
                      </a:r>
                      <a:r>
                        <a:rPr lang="es-ES" sz="1600" baseline="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II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Estadística Descriptiva y Sanitaria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Segundo año</a:t>
                      </a:r>
                      <a:endParaRPr lang="es-E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Prevención  en  Salud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Metodología de la Investigación e Introducción a la Inferencia Estadística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Medicina Comunitaria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Microbiología  y Parasitología 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Psicología Médica  I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Tercer año</a:t>
                      </a:r>
                      <a:endParaRPr lang="es-E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Propedéutica  Clínica    y Semiología Médica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Psicología médica  II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Medicina Desastre  I   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sz="1600" dirty="0">
                        <a:solidFill>
                          <a:srgbClr val="0033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Cuarto año</a:t>
                      </a:r>
                      <a:endParaRPr lang="es-E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Medicina Desastre  II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rgbClr val="0033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Quinto año</a:t>
                      </a:r>
                      <a:endParaRPr lang="es-E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Medicina  General Integral </a:t>
                      </a:r>
                    </a:p>
                    <a:p>
                      <a:r>
                        <a:rPr lang="es-ES" sz="1600" u="sng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Salud Pública </a:t>
                      </a:r>
                    </a:p>
                    <a:p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Ética Médica</a:t>
                      </a: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Medicina Desastres III </a:t>
                      </a:r>
                      <a:endParaRPr lang="es-ES_tradnl" sz="1600" dirty="0" smtClean="0">
                        <a:solidFill>
                          <a:srgbClr val="0033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rgbClr val="0033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Sexto año </a:t>
                      </a:r>
                      <a:endParaRPr lang="es-E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Medicina  General Integral</a:t>
                      </a:r>
                      <a:endParaRPr lang="es-ES" sz="1600" dirty="0">
                        <a:solidFill>
                          <a:srgbClr val="0033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Curso Medicina Tropical</a:t>
                      </a:r>
                      <a:endParaRPr lang="es-ES" sz="1600" dirty="0">
                        <a:solidFill>
                          <a:srgbClr val="0033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852080" y="187365"/>
            <a:ext cx="10367065" cy="59418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EN SALUD PÚBLICA. PLAN DE ESTUDIO DE MEDICINA</a:t>
            </a:r>
            <a:endParaRPr lang="es-ES" sz="2800" dirty="0">
              <a:solidFill>
                <a:schemeClr val="tx2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743755" y="5995316"/>
            <a:ext cx="3881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Estrategias </a:t>
            </a:r>
            <a:r>
              <a:rPr lang="es-E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Curriculares</a:t>
            </a:r>
            <a:endParaRPr lang="es-ES" sz="2400" dirty="0"/>
          </a:p>
        </p:txBody>
      </p:sp>
      <p:sp>
        <p:nvSpPr>
          <p:cNvPr id="7" name="Flecha a la derecha con muesca 6"/>
          <p:cNvSpPr/>
          <p:nvPr/>
        </p:nvSpPr>
        <p:spPr>
          <a:xfrm>
            <a:off x="6603886" y="6087649"/>
            <a:ext cx="1139869" cy="337480"/>
          </a:xfrm>
          <a:prstGeom prst="notchedRightArrow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554552" y="6087649"/>
            <a:ext cx="5924811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>
                <a:latin typeface="Comic Sans MS" panose="030F0702030302020204" pitchFamily="66" charset="0"/>
              </a:rPr>
              <a:t>Formación integral </a:t>
            </a:r>
            <a:r>
              <a:rPr lang="es-ES" b="1" dirty="0" err="1">
                <a:latin typeface="Comic Sans MS" panose="030F0702030302020204" pitchFamily="66" charset="0"/>
              </a:rPr>
              <a:t>multi</a:t>
            </a:r>
            <a:r>
              <a:rPr lang="es-ES" b="1" dirty="0">
                <a:latin typeface="Comic Sans MS" panose="030F0702030302020204" pitchFamily="66" charset="0"/>
              </a:rPr>
              <a:t>, inter y </a:t>
            </a:r>
            <a:r>
              <a:rPr lang="es-ES" b="1" dirty="0" err="1">
                <a:latin typeface="Comic Sans MS" panose="030F0702030302020204" pitchFamily="66" charset="0"/>
              </a:rPr>
              <a:t>transndisciplinaria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03806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4566</TotalTime>
  <Words>845</Words>
  <Application>Microsoft Office PowerPoint</Application>
  <PresentationFormat>Personalizar</PresentationFormat>
  <Paragraphs>153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1_Tema de Office</vt:lpstr>
      <vt:lpstr>Escuela Nacional de Salud Pública de CUBA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Los egresados sean capaces de: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Fabio</dc:creator>
  <cp:lastModifiedBy>Ccde09</cp:lastModifiedBy>
  <cp:revision>644</cp:revision>
  <cp:lastPrinted>2015-11-30T18:13:36Z</cp:lastPrinted>
  <dcterms:created xsi:type="dcterms:W3CDTF">2015-11-22T04:54:44Z</dcterms:created>
  <dcterms:modified xsi:type="dcterms:W3CDTF">2017-05-19T14:38:01Z</dcterms:modified>
</cp:coreProperties>
</file>