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notesMasterIdLst>
    <p:notesMasterId r:id="rId8"/>
  </p:notesMasterIdLst>
  <p:handoutMasterIdLst>
    <p:handoutMasterId r:id="rId9"/>
  </p:handoutMasterIdLst>
  <p:sldIdLst>
    <p:sldId id="258" r:id="rId2"/>
    <p:sldId id="316" r:id="rId3"/>
    <p:sldId id="323" r:id="rId4"/>
    <p:sldId id="328" r:id="rId5"/>
    <p:sldId id="329" r:id="rId6"/>
    <p:sldId id="315" r:id="rId7"/>
  </p:sldIdLst>
  <p:sldSz cx="9144000" cy="6858000" type="screen4x3"/>
  <p:notesSz cx="6867525" cy="9994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isco Armada" initials="FA" lastIdx="6" clrIdx="0"/>
  <p:cmAuthor id="1" name="felix rigoli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18" autoAdjust="0"/>
  </p:normalViewPr>
  <p:slideViewPr>
    <p:cSldViewPr snapToGrid="0" snapToObjects="1">
      <p:cViewPr>
        <p:scale>
          <a:sx n="68" d="100"/>
          <a:sy n="68" d="100"/>
        </p:scale>
        <p:origin x="-2874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4-24T12:23:26.013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4-24T11:31:17.159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9801ED7-8EE1-4764-941D-24C176AD53C8}" type="datetime1">
              <a:rPr lang="en-US"/>
              <a:pPr>
                <a:defRPr/>
              </a:pPr>
              <a:t>5/19/2017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325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375" y="949325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2BB3029-0A20-4114-8676-2B4C6310988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776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0BE817A-14B9-434D-874D-2A8C6102624D}" type="datetime1">
              <a:rPr lang="pt-BR"/>
              <a:pPr>
                <a:defRPr/>
              </a:pPr>
              <a:t>19/05/2017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350" tIns="48175" rIns="96350" bIns="4817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48213"/>
            <a:ext cx="5492750" cy="4497387"/>
          </a:xfrm>
          <a:prstGeom prst="rect">
            <a:avLst/>
          </a:prstGeom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325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375" y="9493250"/>
            <a:ext cx="2976563" cy="500063"/>
          </a:xfrm>
          <a:prstGeom prst="rect">
            <a:avLst/>
          </a:prstGeom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0B30A70-E805-485F-B17B-A6173B1401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66006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1776491-A802-444A-ADF0-B33BFFBA09DB}" type="slidenum">
              <a:rPr lang="pt-BR" altLang="pt-BR" smtClean="0"/>
              <a:pPr eaLnBrk="1" hangingPunct="1"/>
              <a:t>1</a:t>
            </a:fld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47213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60329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919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24103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/>
          <p:cNvSpPr>
            <a:spLocks noGrp="1"/>
          </p:cNvSpPr>
          <p:nvPr>
            <p:ph type="title"/>
          </p:nvPr>
        </p:nvSpPr>
        <p:spPr>
          <a:xfrm>
            <a:off x="590536" y="1194772"/>
            <a:ext cx="6306653" cy="75159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4583758" y="2214979"/>
            <a:ext cx="3646966" cy="2881426"/>
          </a:xfrm>
          <a:prstGeom prst="rect">
            <a:avLst/>
          </a:prstGeom>
        </p:spPr>
        <p:txBody>
          <a:bodyPr/>
          <a:lstStyle>
            <a:lvl1pPr marL="342900" indent="-342900">
              <a:buClrTx/>
              <a:buFont typeface="Arial" pitchFamily="34" charset="0"/>
              <a:buChar char="•"/>
              <a:defRPr sz="1800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593514" y="2215001"/>
            <a:ext cx="3639311" cy="2881398"/>
          </a:xfrm>
          <a:prstGeom prst="rect">
            <a:avLst/>
          </a:prstGeom>
        </p:spPr>
        <p:txBody>
          <a:bodyPr/>
          <a:lstStyle>
            <a:lvl1pPr marL="273050" indent="-273050">
              <a:buClrTx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ADA62B-6ABB-41BE-8E89-6151CF0438BF}" type="datetime1">
              <a:rPr lang="en-US"/>
              <a:pPr>
                <a:defRPr/>
              </a:pPr>
              <a:t>5/19/2017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F77A23-895C-4438-A9EE-2501277A9E3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6400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5DEC991-45F1-4B98-A401-31626BAC6B6E}" type="datetime1">
              <a:rPr lang="pt-BR" smtClean="0"/>
              <a:pPr>
                <a:defRPr/>
              </a:pPr>
              <a:t>19/05/2017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8B8A24B-0CE7-4B8E-A604-4F99CA7C9AD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06667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6519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90564"/>
            <a:ext cx="8229600" cy="1143000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461846"/>
            <a:ext cx="4038600" cy="41077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461846"/>
            <a:ext cx="4038600" cy="41077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748" y="226050"/>
            <a:ext cx="1806895" cy="36651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2433" y="226049"/>
            <a:ext cx="1675649" cy="33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2593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251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63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7860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4033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E833E-68B4-4B62-8F1A-CBF327684B58}" type="datetimeFigureOut">
              <a:rPr lang="pt-BR" smtClean="0"/>
              <a:pPr/>
              <a:t>19/05/2017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38DC89-C855-4723-8F06-D7738F0EA06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1252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083212"/>
            <a:ext cx="8229600" cy="905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106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796" y="284933"/>
            <a:ext cx="2201594" cy="44658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1151" y="329008"/>
            <a:ext cx="1675649" cy="33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496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  <p:sldLayoutId id="214748452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90661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650" y="731838"/>
            <a:ext cx="7772400" cy="125170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88159" y="3935795"/>
            <a:ext cx="8055841" cy="393853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Instituto Suramericano de Gobierno en Salud – UNASUR</a:t>
            </a:r>
          </a:p>
          <a:p>
            <a:pPr>
              <a:spcBef>
                <a:spcPct val="0"/>
              </a:spcBef>
              <a:defRPr/>
            </a:pPr>
            <a:endParaRPr lang="en-US" sz="3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n-US" sz="3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			            </a:t>
            </a:r>
            <a:r>
              <a:rPr lang="en-US" sz="38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Félix Rígoli</a:t>
            </a:r>
          </a:p>
          <a:p>
            <a:pPr>
              <a:spcBef>
                <a:spcPct val="0"/>
              </a:spcBef>
              <a:defRPr/>
            </a:pPr>
            <a:r>
              <a:rPr lang="en-US" sz="3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Escola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Nacional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Saude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Publica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, 8 de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maio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de 2017</a:t>
            </a:r>
            <a:endParaRPr lang="en-US" sz="16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sz="3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56" y="5905062"/>
            <a:ext cx="2172655" cy="44071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8061" y="6030231"/>
            <a:ext cx="1600797" cy="3155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5650" y="731838"/>
            <a:ext cx="77724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/>
              <a:t>Formação de Formadores em Saúde Pública: Sua importância para os sistemas de saúde</a:t>
            </a:r>
            <a:endParaRPr lang="pt-B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8" y="792428"/>
            <a:ext cx="8229600" cy="905926"/>
          </a:xfrm>
        </p:spPr>
        <p:txBody>
          <a:bodyPr>
            <a:noAutofit/>
          </a:bodyPr>
          <a:lstStyle/>
          <a:p>
            <a:r>
              <a:rPr lang="pt-PT" sz="3600" dirty="0" smtClean="0"/>
              <a:t>UNASUL, uma região com mandato para a universalização do direito a saúde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66007" y="2048150"/>
            <a:ext cx="8877993" cy="54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3200" dirty="0" smtClean="0"/>
              <a:t>Nos nossos países há: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3200" dirty="0" smtClean="0"/>
              <a:t>Um reconhecimento da saúde como direito universal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3200" dirty="0" smtClean="0"/>
              <a:t>Consciência e instrumentos em relação ao Estado como principal garante desse direito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3200" dirty="0" smtClean="0"/>
              <a:t>Nenhum pais que aceite o mercado como principal mecanismo de organização do sistema de saúde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34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8" y="792428"/>
            <a:ext cx="8229600" cy="905926"/>
          </a:xfrm>
        </p:spPr>
        <p:txBody>
          <a:bodyPr>
            <a:normAutofit/>
          </a:bodyPr>
          <a:lstStyle/>
          <a:p>
            <a:r>
              <a:rPr lang="pt-PT" dirty="0" smtClean="0"/>
              <a:t>Porem...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9504" y="1880085"/>
            <a:ext cx="887799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Estes países compõem a região com </a:t>
            </a:r>
            <a:r>
              <a:rPr lang="pt-PT" sz="2800" dirty="0"/>
              <a:t>a</a:t>
            </a:r>
            <a:r>
              <a:rPr lang="pt-PT" sz="2800" dirty="0" smtClean="0"/>
              <a:t>s maiores desigualdades sociais. Por isso existem desafios em comum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/>
              <a:t>A</a:t>
            </a:r>
            <a:r>
              <a:rPr lang="pt-PT" sz="2800" dirty="0" smtClean="0"/>
              <a:t> última década foi um período de consolidação de paz, democracia e crescimento económico, mas nenhuma destas características está assegurada para a próxima década.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Portanto existem desafios em comum, em especial para os sistemas de saúde, num mundo que parece caminhar para o isolamento e a regressão dos indicadores sociais.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6618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8" y="792428"/>
            <a:ext cx="8229600" cy="905926"/>
          </a:xfrm>
        </p:spPr>
        <p:txBody>
          <a:bodyPr>
            <a:noAutofit/>
          </a:bodyPr>
          <a:lstStyle/>
          <a:p>
            <a:r>
              <a:rPr lang="pt-PT" sz="3600" dirty="0" smtClean="0"/>
              <a:t>UNASUL, as politicas de universalização y a formação em saúde publica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9504" y="2066824"/>
            <a:ext cx="887799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Neste fenómeno, não foi pouco importante o papel de muitos sanitaristas formados na região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Proporcionaram ideias e quadros de governo para impulsar transformações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No entanto a formação muitas vezes combina as técnicas gerenciais, as de analise de situação de saúde e os conceitos de Saúde Pública (sublinhando o </a:t>
            </a:r>
            <a:r>
              <a:rPr lang="pt-PT" sz="2800" u="sng" dirty="0" smtClean="0"/>
              <a:t>Público)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800" dirty="0" smtClean="0"/>
              <a:t>Por tanto um desafio crucial é a definição de qual é o papel destas técnicas e destes conceitos no panorama (grave)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0628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8" y="792428"/>
            <a:ext cx="8229600" cy="905926"/>
          </a:xfrm>
        </p:spPr>
        <p:txBody>
          <a:bodyPr>
            <a:noAutofit/>
          </a:bodyPr>
          <a:lstStyle/>
          <a:p>
            <a:r>
              <a:rPr lang="pt-PT" sz="3600" dirty="0" smtClean="0"/>
              <a:t>UNASUL, as politicas de universalização y a formação em saúde publica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9504" y="2066824"/>
            <a:ext cx="887799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O</a:t>
            </a:r>
            <a:r>
              <a:rPr lang="pt-BR" sz="2800" dirty="0" smtClean="0"/>
              <a:t>s sanitaristas são dialeticamente produtos e produtores  do </a:t>
            </a:r>
            <a:r>
              <a:rPr lang="pt-BR" sz="2800" dirty="0"/>
              <a:t>sistema de </a:t>
            </a:r>
            <a:r>
              <a:rPr lang="pt-BR" sz="2800" dirty="0" smtClean="0"/>
              <a:t>saúde.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Mudar a realidade =&gt; mudar a formação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Formar quadros direcionados aos direitos e com capacidade de pensar e implementar mudanças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Contexto: População que compreende seus direitos e se mobiliza para defende-los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Sanitaristas tem a obrigação de participar neste esforço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41762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865" y="783242"/>
            <a:ext cx="6569394" cy="607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12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304</Words>
  <Application>Microsoft Office PowerPoint</Application>
  <PresentationFormat>Apresentação na tela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 </vt:lpstr>
      <vt:lpstr>UNASUL, uma região com mandato para a universalização do direito a saúde</vt:lpstr>
      <vt:lpstr>Porem...</vt:lpstr>
      <vt:lpstr>UNASUL, as politicas de universalização y a formação em saúde publica</vt:lpstr>
      <vt:lpstr>UNASUL, as politicas de universalização y a formação em saúde publica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Felippe Amarante</dc:creator>
  <cp:lastModifiedBy>Ccde09</cp:lastModifiedBy>
  <cp:revision>84</cp:revision>
  <cp:lastPrinted>2013-06-04T15:08:02Z</cp:lastPrinted>
  <dcterms:created xsi:type="dcterms:W3CDTF">2016-02-22T19:17:56Z</dcterms:created>
  <dcterms:modified xsi:type="dcterms:W3CDTF">2017-05-19T14:28:24Z</dcterms:modified>
</cp:coreProperties>
</file>