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05" r:id="rId3"/>
    <p:sldId id="314" r:id="rId4"/>
    <p:sldId id="313" r:id="rId5"/>
    <p:sldId id="306" r:id="rId6"/>
    <p:sldId id="307" r:id="rId7"/>
    <p:sldId id="322" r:id="rId8"/>
    <p:sldId id="328" r:id="rId9"/>
    <p:sldId id="348" r:id="rId10"/>
    <p:sldId id="349" r:id="rId11"/>
    <p:sldId id="350" r:id="rId12"/>
    <p:sldId id="331" r:id="rId13"/>
    <p:sldId id="332" r:id="rId14"/>
    <p:sldId id="267" r:id="rId1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p:restoredTop sz="94704"/>
  </p:normalViewPr>
  <p:slideViewPr>
    <p:cSldViewPr snapToGrid="0">
      <p:cViewPr varScale="1">
        <p:scale>
          <a:sx n="111" d="100"/>
          <a:sy n="111" d="100"/>
        </p:scale>
        <p:origin x="-161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0B90C-9952-2448-9A82-C14978E57F3C}" type="doc">
      <dgm:prSet loTypeId="urn:microsoft.com/office/officeart/2005/8/layout/hProcess9" loCatId="" qsTypeId="urn:microsoft.com/office/officeart/2005/8/quickstyle/simple4" qsCatId="simple" csTypeId="urn:microsoft.com/office/officeart/2005/8/colors/accent1_2" csCatId="accent1" phldr="1"/>
      <dgm:spPr/>
    </dgm:pt>
    <dgm:pt modelId="{D4F29FD3-FB6C-2844-8F80-664C50E5ADAF}">
      <dgm:prSet phldrT="[Text]"/>
      <dgm:spPr/>
      <dgm:t>
        <a:bodyPr/>
        <a:lstStyle/>
        <a:p>
          <a:r>
            <a:rPr lang="en-US" dirty="0" err="1" smtClean="0"/>
            <a:t>Información</a:t>
          </a:r>
          <a:endParaRPr lang="en-US" dirty="0"/>
        </a:p>
      </dgm:t>
    </dgm:pt>
    <dgm:pt modelId="{87E27F2A-03AA-AE40-9F9B-F5E5540BFAB3}" type="parTrans" cxnId="{89B13657-2DEA-EC49-967E-B29DA7FACA3E}">
      <dgm:prSet/>
      <dgm:spPr/>
      <dgm:t>
        <a:bodyPr/>
        <a:lstStyle/>
        <a:p>
          <a:endParaRPr lang="en-US"/>
        </a:p>
      </dgm:t>
    </dgm:pt>
    <dgm:pt modelId="{9E687385-AE2C-F74F-B585-308040FEF8CD}" type="sibTrans" cxnId="{89B13657-2DEA-EC49-967E-B29DA7FACA3E}">
      <dgm:prSet/>
      <dgm:spPr/>
      <dgm:t>
        <a:bodyPr/>
        <a:lstStyle/>
        <a:p>
          <a:endParaRPr lang="en-US"/>
        </a:p>
      </dgm:t>
    </dgm:pt>
    <dgm:pt modelId="{DEAAC157-0B6B-0540-9E3C-EFB17FE8B5F5}">
      <dgm:prSet phldrT="[Text]"/>
      <dgm:spPr/>
      <dgm:t>
        <a:bodyPr/>
        <a:lstStyle/>
        <a:p>
          <a:r>
            <a:rPr lang="en-US" dirty="0" err="1" smtClean="0"/>
            <a:t>Colaboración</a:t>
          </a:r>
          <a:r>
            <a:rPr lang="en-US" dirty="0" smtClean="0"/>
            <a:t> en Red</a:t>
          </a:r>
          <a:endParaRPr lang="en-US" dirty="0"/>
        </a:p>
      </dgm:t>
    </dgm:pt>
    <dgm:pt modelId="{80104433-074A-DE48-8A58-21764C5F400E}" type="parTrans" cxnId="{006FD1B3-1CBF-A145-86F5-4DA71528D501}">
      <dgm:prSet/>
      <dgm:spPr/>
      <dgm:t>
        <a:bodyPr/>
        <a:lstStyle/>
        <a:p>
          <a:endParaRPr lang="en-US"/>
        </a:p>
      </dgm:t>
    </dgm:pt>
    <dgm:pt modelId="{89CB20F2-CF7E-1249-8186-9E73CB3B3303}" type="sibTrans" cxnId="{006FD1B3-1CBF-A145-86F5-4DA71528D501}">
      <dgm:prSet/>
      <dgm:spPr/>
      <dgm:t>
        <a:bodyPr/>
        <a:lstStyle/>
        <a:p>
          <a:endParaRPr lang="en-US"/>
        </a:p>
      </dgm:t>
    </dgm:pt>
    <dgm:pt modelId="{297160AC-5F39-404C-BB31-C65CC4781FC1}">
      <dgm:prSet phldrT="[Text]"/>
      <dgm:spPr/>
      <dgm:t>
        <a:bodyPr/>
        <a:lstStyle/>
        <a:p>
          <a:r>
            <a:rPr lang="en-US" dirty="0" err="1" smtClean="0"/>
            <a:t>Desarrollo</a:t>
          </a:r>
          <a:r>
            <a:rPr lang="en-US" dirty="0" smtClean="0"/>
            <a:t> y </a:t>
          </a:r>
          <a:r>
            <a:rPr lang="en-US" dirty="0" err="1" smtClean="0"/>
            <a:t>Intercambio</a:t>
          </a:r>
          <a:r>
            <a:rPr lang="en-US" dirty="0" smtClean="0"/>
            <a:t> de </a:t>
          </a:r>
          <a:r>
            <a:rPr lang="en-US" dirty="0" err="1" smtClean="0"/>
            <a:t>Recursos</a:t>
          </a:r>
          <a:r>
            <a:rPr lang="en-US" dirty="0" smtClean="0"/>
            <a:t> </a:t>
          </a:r>
          <a:r>
            <a:rPr lang="en-US" dirty="0" err="1" smtClean="0"/>
            <a:t>Educativos</a:t>
          </a:r>
          <a:r>
            <a:rPr lang="en-US" dirty="0" smtClean="0"/>
            <a:t> </a:t>
          </a:r>
          <a:endParaRPr lang="en-US" dirty="0"/>
        </a:p>
      </dgm:t>
    </dgm:pt>
    <dgm:pt modelId="{D5441FAE-4580-E140-AEDD-1BD25D8331C3}" type="parTrans" cxnId="{E5F23EBB-1EE4-C04E-8253-9CEB0F4FC640}">
      <dgm:prSet/>
      <dgm:spPr/>
      <dgm:t>
        <a:bodyPr/>
        <a:lstStyle/>
        <a:p>
          <a:endParaRPr lang="en-US"/>
        </a:p>
      </dgm:t>
    </dgm:pt>
    <dgm:pt modelId="{43F79A8A-78FA-9B45-B095-6B347F2AEA87}" type="sibTrans" cxnId="{E5F23EBB-1EE4-C04E-8253-9CEB0F4FC640}">
      <dgm:prSet/>
      <dgm:spPr/>
      <dgm:t>
        <a:bodyPr/>
        <a:lstStyle/>
        <a:p>
          <a:endParaRPr lang="en-US"/>
        </a:p>
      </dgm:t>
    </dgm:pt>
    <dgm:pt modelId="{AB8EDBA4-9358-2845-A525-40619BD48B08}">
      <dgm:prSet/>
      <dgm:spPr/>
      <dgm:t>
        <a:bodyPr/>
        <a:lstStyle/>
        <a:p>
          <a:r>
            <a:rPr lang="es-ES" dirty="0" smtClean="0">
              <a:solidFill>
                <a:schemeClr val="bg1"/>
              </a:solidFill>
            </a:rPr>
            <a:t>Educación, Formación, Enseñanza, Calificación </a:t>
          </a:r>
          <a:endParaRPr lang="en-US" dirty="0"/>
        </a:p>
      </dgm:t>
    </dgm:pt>
    <dgm:pt modelId="{24B85504-10B7-824B-A2EF-5971DBF416A5}" type="parTrans" cxnId="{9EE5261C-031E-844B-B08C-1A4CAF928480}">
      <dgm:prSet/>
      <dgm:spPr/>
      <dgm:t>
        <a:bodyPr/>
        <a:lstStyle/>
        <a:p>
          <a:endParaRPr lang="en-US"/>
        </a:p>
      </dgm:t>
    </dgm:pt>
    <dgm:pt modelId="{A8143449-BA68-A14B-8C1F-F5D11672CF6E}" type="sibTrans" cxnId="{9EE5261C-031E-844B-B08C-1A4CAF928480}">
      <dgm:prSet/>
      <dgm:spPr/>
      <dgm:t>
        <a:bodyPr/>
        <a:lstStyle/>
        <a:p>
          <a:endParaRPr lang="en-US"/>
        </a:p>
      </dgm:t>
    </dgm:pt>
    <dgm:pt modelId="{949499F9-DCFD-4148-A999-B532CE0A0A60}" type="pres">
      <dgm:prSet presAssocID="{6630B90C-9952-2448-9A82-C14978E57F3C}" presName="CompostProcess" presStyleCnt="0">
        <dgm:presLayoutVars>
          <dgm:dir/>
          <dgm:resizeHandles val="exact"/>
        </dgm:presLayoutVars>
      </dgm:prSet>
      <dgm:spPr/>
    </dgm:pt>
    <dgm:pt modelId="{AB0E81D5-95E9-DF46-9CDD-181C9530D552}" type="pres">
      <dgm:prSet presAssocID="{6630B90C-9952-2448-9A82-C14978E57F3C}" presName="arrow" presStyleLbl="bgShp" presStyleIdx="0" presStyleCnt="1"/>
      <dgm:spPr/>
    </dgm:pt>
    <dgm:pt modelId="{A8DE7F45-1824-F945-B61C-1ACFFCCB0C5D}" type="pres">
      <dgm:prSet presAssocID="{6630B90C-9952-2448-9A82-C14978E57F3C}" presName="linearProcess" presStyleCnt="0"/>
      <dgm:spPr/>
    </dgm:pt>
    <dgm:pt modelId="{4FA2C637-DA02-6642-AD5C-4F60452CE73B}" type="pres">
      <dgm:prSet presAssocID="{D4F29FD3-FB6C-2844-8F80-664C50E5ADAF}" presName="textNode" presStyleLbl="node1" presStyleIdx="0" presStyleCnt="4">
        <dgm:presLayoutVars>
          <dgm:bulletEnabled val="1"/>
        </dgm:presLayoutVars>
      </dgm:prSet>
      <dgm:spPr/>
      <dgm:t>
        <a:bodyPr/>
        <a:lstStyle/>
        <a:p>
          <a:endParaRPr lang="en-US"/>
        </a:p>
      </dgm:t>
    </dgm:pt>
    <dgm:pt modelId="{43B14D21-8794-C841-8411-FC9471A0211A}" type="pres">
      <dgm:prSet presAssocID="{9E687385-AE2C-F74F-B585-308040FEF8CD}" presName="sibTrans" presStyleCnt="0"/>
      <dgm:spPr/>
    </dgm:pt>
    <dgm:pt modelId="{6F1262B7-4351-0548-AC7E-B2C8895157F7}" type="pres">
      <dgm:prSet presAssocID="{DEAAC157-0B6B-0540-9E3C-EFB17FE8B5F5}" presName="textNode" presStyleLbl="node1" presStyleIdx="1" presStyleCnt="4">
        <dgm:presLayoutVars>
          <dgm:bulletEnabled val="1"/>
        </dgm:presLayoutVars>
      </dgm:prSet>
      <dgm:spPr/>
      <dgm:t>
        <a:bodyPr/>
        <a:lstStyle/>
        <a:p>
          <a:endParaRPr lang="en-US"/>
        </a:p>
      </dgm:t>
    </dgm:pt>
    <dgm:pt modelId="{64A70B78-86F1-0641-9226-1E0ACD866D0C}" type="pres">
      <dgm:prSet presAssocID="{89CB20F2-CF7E-1249-8186-9E73CB3B3303}" presName="sibTrans" presStyleCnt="0"/>
      <dgm:spPr/>
    </dgm:pt>
    <dgm:pt modelId="{DF8BA486-AEA2-6B49-8055-D7E68FA159EA}" type="pres">
      <dgm:prSet presAssocID="{297160AC-5F39-404C-BB31-C65CC4781FC1}" presName="textNode" presStyleLbl="node1" presStyleIdx="2" presStyleCnt="4">
        <dgm:presLayoutVars>
          <dgm:bulletEnabled val="1"/>
        </dgm:presLayoutVars>
      </dgm:prSet>
      <dgm:spPr/>
      <dgm:t>
        <a:bodyPr/>
        <a:lstStyle/>
        <a:p>
          <a:endParaRPr lang="en-US"/>
        </a:p>
      </dgm:t>
    </dgm:pt>
    <dgm:pt modelId="{3D139AFF-3101-134C-996A-186B1FF83DAB}" type="pres">
      <dgm:prSet presAssocID="{43F79A8A-78FA-9B45-B095-6B347F2AEA87}" presName="sibTrans" presStyleCnt="0"/>
      <dgm:spPr/>
    </dgm:pt>
    <dgm:pt modelId="{65C9B42F-4339-3741-9D13-EAF551E36119}" type="pres">
      <dgm:prSet presAssocID="{AB8EDBA4-9358-2845-A525-40619BD48B08}" presName="textNode" presStyleLbl="node1" presStyleIdx="3" presStyleCnt="4">
        <dgm:presLayoutVars>
          <dgm:bulletEnabled val="1"/>
        </dgm:presLayoutVars>
      </dgm:prSet>
      <dgm:spPr/>
      <dgm:t>
        <a:bodyPr/>
        <a:lstStyle/>
        <a:p>
          <a:endParaRPr lang="en-US"/>
        </a:p>
      </dgm:t>
    </dgm:pt>
  </dgm:ptLst>
  <dgm:cxnLst>
    <dgm:cxn modelId="{9EE5261C-031E-844B-B08C-1A4CAF928480}" srcId="{6630B90C-9952-2448-9A82-C14978E57F3C}" destId="{AB8EDBA4-9358-2845-A525-40619BD48B08}" srcOrd="3" destOrd="0" parTransId="{24B85504-10B7-824B-A2EF-5971DBF416A5}" sibTransId="{A8143449-BA68-A14B-8C1F-F5D11672CF6E}"/>
    <dgm:cxn modelId="{9486057E-A564-44E0-B834-DC4471D66C23}" type="presOf" srcId="{D4F29FD3-FB6C-2844-8F80-664C50E5ADAF}" destId="{4FA2C637-DA02-6642-AD5C-4F60452CE73B}" srcOrd="0" destOrd="0" presId="urn:microsoft.com/office/officeart/2005/8/layout/hProcess9"/>
    <dgm:cxn modelId="{31E1300B-8DC9-4CA4-A76E-F224AF7F8130}" type="presOf" srcId="{DEAAC157-0B6B-0540-9E3C-EFB17FE8B5F5}" destId="{6F1262B7-4351-0548-AC7E-B2C8895157F7}" srcOrd="0" destOrd="0" presId="urn:microsoft.com/office/officeart/2005/8/layout/hProcess9"/>
    <dgm:cxn modelId="{3440534F-AB72-48C0-9A0D-527B21A4E715}" type="presOf" srcId="{6630B90C-9952-2448-9A82-C14978E57F3C}" destId="{949499F9-DCFD-4148-A999-B532CE0A0A60}" srcOrd="0" destOrd="0" presId="urn:microsoft.com/office/officeart/2005/8/layout/hProcess9"/>
    <dgm:cxn modelId="{DADFF3AD-E2EA-420E-A50E-A77906B339A9}" type="presOf" srcId="{297160AC-5F39-404C-BB31-C65CC4781FC1}" destId="{DF8BA486-AEA2-6B49-8055-D7E68FA159EA}" srcOrd="0" destOrd="0" presId="urn:microsoft.com/office/officeart/2005/8/layout/hProcess9"/>
    <dgm:cxn modelId="{006FD1B3-1CBF-A145-86F5-4DA71528D501}" srcId="{6630B90C-9952-2448-9A82-C14978E57F3C}" destId="{DEAAC157-0B6B-0540-9E3C-EFB17FE8B5F5}" srcOrd="1" destOrd="0" parTransId="{80104433-074A-DE48-8A58-21764C5F400E}" sibTransId="{89CB20F2-CF7E-1249-8186-9E73CB3B3303}"/>
    <dgm:cxn modelId="{E5F23EBB-1EE4-C04E-8253-9CEB0F4FC640}" srcId="{6630B90C-9952-2448-9A82-C14978E57F3C}" destId="{297160AC-5F39-404C-BB31-C65CC4781FC1}" srcOrd="2" destOrd="0" parTransId="{D5441FAE-4580-E140-AEDD-1BD25D8331C3}" sibTransId="{43F79A8A-78FA-9B45-B095-6B347F2AEA87}"/>
    <dgm:cxn modelId="{89B13657-2DEA-EC49-967E-B29DA7FACA3E}" srcId="{6630B90C-9952-2448-9A82-C14978E57F3C}" destId="{D4F29FD3-FB6C-2844-8F80-664C50E5ADAF}" srcOrd="0" destOrd="0" parTransId="{87E27F2A-03AA-AE40-9F9B-F5E5540BFAB3}" sibTransId="{9E687385-AE2C-F74F-B585-308040FEF8CD}"/>
    <dgm:cxn modelId="{FDB1661F-478D-46CA-B875-F771C8BDA935}" type="presOf" srcId="{AB8EDBA4-9358-2845-A525-40619BD48B08}" destId="{65C9B42F-4339-3741-9D13-EAF551E36119}" srcOrd="0" destOrd="0" presId="urn:microsoft.com/office/officeart/2005/8/layout/hProcess9"/>
    <dgm:cxn modelId="{9C783249-20F4-4650-9477-5D370BCF91C1}" type="presParOf" srcId="{949499F9-DCFD-4148-A999-B532CE0A0A60}" destId="{AB0E81D5-95E9-DF46-9CDD-181C9530D552}" srcOrd="0" destOrd="0" presId="urn:microsoft.com/office/officeart/2005/8/layout/hProcess9"/>
    <dgm:cxn modelId="{33337EB6-2230-490D-937F-99A4047FB4D4}" type="presParOf" srcId="{949499F9-DCFD-4148-A999-B532CE0A0A60}" destId="{A8DE7F45-1824-F945-B61C-1ACFFCCB0C5D}" srcOrd="1" destOrd="0" presId="urn:microsoft.com/office/officeart/2005/8/layout/hProcess9"/>
    <dgm:cxn modelId="{2EF43412-A4BC-457B-A3A7-BF82860BD099}" type="presParOf" srcId="{A8DE7F45-1824-F945-B61C-1ACFFCCB0C5D}" destId="{4FA2C637-DA02-6642-AD5C-4F60452CE73B}" srcOrd="0" destOrd="0" presId="urn:microsoft.com/office/officeart/2005/8/layout/hProcess9"/>
    <dgm:cxn modelId="{5C1AB10D-8AD7-4CA6-A4DC-5061E6B4A97E}" type="presParOf" srcId="{A8DE7F45-1824-F945-B61C-1ACFFCCB0C5D}" destId="{43B14D21-8794-C841-8411-FC9471A0211A}" srcOrd="1" destOrd="0" presId="urn:microsoft.com/office/officeart/2005/8/layout/hProcess9"/>
    <dgm:cxn modelId="{E9F9DE27-AB0D-403E-978D-4621212EA2F1}" type="presParOf" srcId="{A8DE7F45-1824-F945-B61C-1ACFFCCB0C5D}" destId="{6F1262B7-4351-0548-AC7E-B2C8895157F7}" srcOrd="2" destOrd="0" presId="urn:microsoft.com/office/officeart/2005/8/layout/hProcess9"/>
    <dgm:cxn modelId="{06606748-E951-4480-8E91-067087804891}" type="presParOf" srcId="{A8DE7F45-1824-F945-B61C-1ACFFCCB0C5D}" destId="{64A70B78-86F1-0641-9226-1E0ACD866D0C}" srcOrd="3" destOrd="0" presId="urn:microsoft.com/office/officeart/2005/8/layout/hProcess9"/>
    <dgm:cxn modelId="{63CEBA16-A047-4E3B-A554-7ED935D5AC8B}" type="presParOf" srcId="{A8DE7F45-1824-F945-B61C-1ACFFCCB0C5D}" destId="{DF8BA486-AEA2-6B49-8055-D7E68FA159EA}" srcOrd="4" destOrd="0" presId="urn:microsoft.com/office/officeart/2005/8/layout/hProcess9"/>
    <dgm:cxn modelId="{04699C50-3040-4218-8905-BEFB702FD32F}" type="presParOf" srcId="{A8DE7F45-1824-F945-B61C-1ACFFCCB0C5D}" destId="{3D139AFF-3101-134C-996A-186B1FF83DAB}" srcOrd="5" destOrd="0" presId="urn:microsoft.com/office/officeart/2005/8/layout/hProcess9"/>
    <dgm:cxn modelId="{C8EA7E40-0642-439F-AF4A-BA7CEBD019EE}" type="presParOf" srcId="{A8DE7F45-1824-F945-B61C-1ACFFCCB0C5D}" destId="{65C9B42F-4339-3741-9D13-EAF551E36119}"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0E81D5-95E9-DF46-9CDD-181C9530D552}">
      <dsp:nvSpPr>
        <dsp:cNvPr id="0" name=""/>
        <dsp:cNvSpPr/>
      </dsp:nvSpPr>
      <dsp:spPr>
        <a:xfrm>
          <a:off x="616762" y="0"/>
          <a:ext cx="6989977"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FA2C637-DA02-6642-AD5C-4F60452CE73B}">
      <dsp:nvSpPr>
        <dsp:cNvPr id="0" name=""/>
        <dsp:cNvSpPr/>
      </dsp:nvSpPr>
      <dsp:spPr>
        <a:xfrm>
          <a:off x="4115" y="1625600"/>
          <a:ext cx="1979583" cy="216746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smtClean="0"/>
            <a:t>Información</a:t>
          </a:r>
          <a:endParaRPr lang="en-US" sz="2300" kern="1200" dirty="0"/>
        </a:p>
      </dsp:txBody>
      <dsp:txXfrm>
        <a:off x="4115" y="1625600"/>
        <a:ext cx="1979583" cy="2167466"/>
      </dsp:txXfrm>
    </dsp:sp>
    <dsp:sp modelId="{6F1262B7-4351-0548-AC7E-B2C8895157F7}">
      <dsp:nvSpPr>
        <dsp:cNvPr id="0" name=""/>
        <dsp:cNvSpPr/>
      </dsp:nvSpPr>
      <dsp:spPr>
        <a:xfrm>
          <a:off x="2082678" y="1625600"/>
          <a:ext cx="1979583" cy="216746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smtClean="0"/>
            <a:t>Colaboración</a:t>
          </a:r>
          <a:r>
            <a:rPr lang="en-US" sz="2300" kern="1200" dirty="0" smtClean="0"/>
            <a:t> en Red</a:t>
          </a:r>
          <a:endParaRPr lang="en-US" sz="2300" kern="1200" dirty="0"/>
        </a:p>
      </dsp:txBody>
      <dsp:txXfrm>
        <a:off x="2082678" y="1625600"/>
        <a:ext cx="1979583" cy="2167466"/>
      </dsp:txXfrm>
    </dsp:sp>
    <dsp:sp modelId="{DF8BA486-AEA2-6B49-8055-D7E68FA159EA}">
      <dsp:nvSpPr>
        <dsp:cNvPr id="0" name=""/>
        <dsp:cNvSpPr/>
      </dsp:nvSpPr>
      <dsp:spPr>
        <a:xfrm>
          <a:off x="4161241" y="1625600"/>
          <a:ext cx="1979583" cy="216746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smtClean="0"/>
            <a:t>Desarrollo</a:t>
          </a:r>
          <a:r>
            <a:rPr lang="en-US" sz="2300" kern="1200" dirty="0" smtClean="0"/>
            <a:t> y </a:t>
          </a:r>
          <a:r>
            <a:rPr lang="en-US" sz="2300" kern="1200" dirty="0" err="1" smtClean="0"/>
            <a:t>Intercambio</a:t>
          </a:r>
          <a:r>
            <a:rPr lang="en-US" sz="2300" kern="1200" dirty="0" smtClean="0"/>
            <a:t> de </a:t>
          </a:r>
          <a:r>
            <a:rPr lang="en-US" sz="2300" kern="1200" dirty="0" err="1" smtClean="0"/>
            <a:t>Recursos</a:t>
          </a:r>
          <a:r>
            <a:rPr lang="en-US" sz="2300" kern="1200" dirty="0" smtClean="0"/>
            <a:t> </a:t>
          </a:r>
          <a:r>
            <a:rPr lang="en-US" sz="2300" kern="1200" dirty="0" err="1" smtClean="0"/>
            <a:t>Educativos</a:t>
          </a:r>
          <a:r>
            <a:rPr lang="en-US" sz="2300" kern="1200" dirty="0" smtClean="0"/>
            <a:t> </a:t>
          </a:r>
          <a:endParaRPr lang="en-US" sz="2300" kern="1200" dirty="0"/>
        </a:p>
      </dsp:txBody>
      <dsp:txXfrm>
        <a:off x="4161241" y="1625600"/>
        <a:ext cx="1979583" cy="2167466"/>
      </dsp:txXfrm>
    </dsp:sp>
    <dsp:sp modelId="{65C9B42F-4339-3741-9D13-EAF551E36119}">
      <dsp:nvSpPr>
        <dsp:cNvPr id="0" name=""/>
        <dsp:cNvSpPr/>
      </dsp:nvSpPr>
      <dsp:spPr>
        <a:xfrm>
          <a:off x="6239803" y="1625600"/>
          <a:ext cx="1979583" cy="216746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solidFill>
                <a:schemeClr val="bg1"/>
              </a:solidFill>
            </a:rPr>
            <a:t>Educación, Formación, Enseñanza, Calificación </a:t>
          </a:r>
          <a:endParaRPr lang="en-US" sz="2300" kern="1200" dirty="0"/>
        </a:p>
      </dsp:txBody>
      <dsp:txXfrm>
        <a:off x="6239803" y="1625600"/>
        <a:ext cx="1979583" cy="21674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C7AAF-3C95-AE47-8822-9D1A5C92685D}" type="datetimeFigureOut">
              <a:rPr lang="pt-BR" smtClean="0"/>
              <a:pPr/>
              <a:t>19/05/2017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Clique para editar os estilos de texto mestres</a:t>
            </a:r>
          </a:p>
          <a:p>
            <a:pPr lvl="1"/>
            <a:r>
              <a:rPr lang="en-US" smtClean="0"/>
              <a:t>Segundo nível</a:t>
            </a:r>
          </a:p>
          <a:p>
            <a:pPr lvl="2"/>
            <a:r>
              <a:rPr lang="en-US" smtClean="0"/>
              <a:t>Terceiro nível</a:t>
            </a:r>
          </a:p>
          <a:p>
            <a:pPr lvl="3"/>
            <a:r>
              <a:rPr lang="en-US" smtClean="0"/>
              <a:t>Quarto nível</a:t>
            </a:r>
          </a:p>
          <a:p>
            <a:pPr lvl="4"/>
            <a:r>
              <a:rPr lang="en-US"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20C99-5824-144E-B594-8B7D5A86EDAF}" type="slidenum">
              <a:rPr lang="pt-BR" smtClean="0"/>
              <a:pPr/>
              <a:t>‹nº›</a:t>
            </a:fld>
            <a:endParaRPr lang="pt-BR"/>
          </a:p>
        </p:txBody>
      </p:sp>
    </p:spTree>
    <p:extLst>
      <p:ext uri="{BB962C8B-B14F-4D97-AF65-F5344CB8AC3E}">
        <p14:creationId xmlns:p14="http://schemas.microsoft.com/office/powerpoint/2010/main" xmlns="" val="707090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fld id="{F0604AEE-D964-45F6-B10D-F0B505397407}" type="datetimeFigureOut">
              <a:rPr lang="pt-BR"/>
              <a:pPr/>
              <a:t>19/05/2017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41CCED4D-1925-49F9-9355-D0772C202F09}" type="slidenum">
              <a:rPr lang="pt-B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fld id="{6205AC9C-BC0E-4C8F-ADBD-742BA114B168}" type="datetimeFigureOut">
              <a:rPr lang="pt-BR"/>
              <a:pPr/>
              <a:t>19/05/2017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AA054586-E1AE-4542-A6DB-506C706EFBA7}" type="slidenum">
              <a:rPr lang="pt-B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fld id="{1B784A47-F6F2-43DF-9BE4-DC63102C168A}" type="datetimeFigureOut">
              <a:rPr lang="pt-BR"/>
              <a:pPr/>
              <a:t>19/05/2017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DBAB797B-2303-4397-99D0-5D320B306885}"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fld id="{69E55F0F-A482-4B83-81BB-A433E940B598}" type="datetimeFigureOut">
              <a:rPr lang="pt-BR"/>
              <a:pPr/>
              <a:t>19/05/2017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7B2713BE-73CA-46D0-9861-F829BD8B7FF5}" type="slidenum">
              <a:rPr lang="pt-B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fld id="{67B9EC4A-828C-43BB-B2C6-1BA5BB231EFF}" type="datetimeFigureOut">
              <a:rPr lang="pt-BR"/>
              <a:pPr/>
              <a:t>19/05/2017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D94E11D4-96B6-4EBB-B9E1-1FDE99FE00AA}" type="slidenum">
              <a:rPr lang="pt-B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fld id="{5C73B0A5-4065-428E-B202-563A7949D3B7}" type="datetimeFigureOut">
              <a:rPr lang="pt-BR"/>
              <a:pPr/>
              <a:t>19/05/2017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A38C11B7-81A0-470A-BD85-FA3ADD8704AA}" type="slidenum">
              <a:rPr lang="pt-B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fld id="{34EFE222-BFB8-4444-979C-5ED705B6E97E}" type="datetimeFigureOut">
              <a:rPr lang="pt-BR"/>
              <a:pPr/>
              <a:t>19/05/2017</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fld id="{5EEF605A-22A6-4E1F-ADD3-CEB2E3B8209D}" type="slidenum">
              <a:rPr lang="pt-B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fld id="{B703F96D-9588-4B89-9191-4B0AACAE7CAE}" type="datetimeFigureOut">
              <a:rPr lang="pt-BR"/>
              <a:pPr/>
              <a:t>19/05/2017</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fld id="{B7F8481E-D91A-4F4E-B119-68E796E3BE0A}" type="slidenum">
              <a:rPr lang="pt-B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fld id="{E7059145-4E4D-480D-8C37-6A9586BF5536}" type="datetimeFigureOut">
              <a:rPr lang="pt-BR"/>
              <a:pPr/>
              <a:t>19/05/2017</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fld id="{AA57CCB0-5159-4C07-A8F2-6596181AC034}" type="slidenum">
              <a:rPr lang="pt-B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fld id="{C3BACE5E-5096-494D-95E4-54AE18C4DC77}" type="datetimeFigureOut">
              <a:rPr lang="pt-BR"/>
              <a:pPr/>
              <a:t>19/05/2017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9A027725-D4BE-483B-9EF6-14330D8CE876}" type="slidenum">
              <a:rPr lang="pt-B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fld id="{3F0FD8F5-022C-4919-AF99-9248C944EC42}" type="datetimeFigureOut">
              <a:rPr lang="pt-BR"/>
              <a:pPr/>
              <a:t>19/05/2017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2DC65E48-C1B0-4BAB-971A-DD99745316CB}" type="slidenum">
              <a:rPr lang="pt-B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628650" y="365126"/>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219BF56-EEC4-4383-A07B-06DFB61A75B1}" type="datetimeFigureOut">
              <a:rPr lang="pt-BR"/>
              <a:pPr/>
              <a:t>19/05/2017</a:t>
            </a:fld>
            <a:endParaRPr lang="pt-BR"/>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pt-BR"/>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C0844D4-A5DB-415D-8245-7E78C52CF04C}" type="slidenum">
              <a:rPr lang="pt-B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4692650"/>
            <a:ext cx="9144000" cy="2165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13315" name="Imagem 5"/>
          <p:cNvPicPr>
            <a:picLocks noChangeAspect="1"/>
          </p:cNvPicPr>
          <p:nvPr/>
        </p:nvPicPr>
        <p:blipFill>
          <a:blip r:embed="rId2" cstate="print"/>
          <a:srcRect/>
          <a:stretch>
            <a:fillRect/>
          </a:stretch>
        </p:blipFill>
        <p:spPr bwMode="auto">
          <a:xfrm>
            <a:off x="657924" y="5214345"/>
            <a:ext cx="1403719" cy="1296891"/>
          </a:xfrm>
          <a:prstGeom prst="rect">
            <a:avLst/>
          </a:prstGeom>
          <a:noFill/>
          <a:ln w="9525">
            <a:noFill/>
            <a:miter lim="800000"/>
            <a:headEnd/>
            <a:tailEnd/>
          </a:ln>
        </p:spPr>
      </p:pic>
      <p:pic>
        <p:nvPicPr>
          <p:cNvPr id="13316" name="Imagem 6"/>
          <p:cNvPicPr>
            <a:picLocks noChangeAspect="1"/>
          </p:cNvPicPr>
          <p:nvPr/>
        </p:nvPicPr>
        <p:blipFill>
          <a:blip r:embed="rId3" cstate="print"/>
          <a:srcRect/>
          <a:stretch>
            <a:fillRect/>
          </a:stretch>
        </p:blipFill>
        <p:spPr bwMode="auto">
          <a:xfrm>
            <a:off x="5343844" y="5272417"/>
            <a:ext cx="3102067" cy="1171456"/>
          </a:xfrm>
          <a:prstGeom prst="rect">
            <a:avLst/>
          </a:prstGeom>
          <a:noFill/>
          <a:ln w="9525">
            <a:noFill/>
            <a:miter lim="800000"/>
            <a:headEnd/>
            <a:tailEnd/>
          </a:ln>
        </p:spPr>
      </p:pic>
      <p:sp>
        <p:nvSpPr>
          <p:cNvPr id="13317" name="CaixaDeTexto 2"/>
          <p:cNvSpPr txBox="1">
            <a:spLocks noChangeArrowheads="1"/>
          </p:cNvSpPr>
          <p:nvPr/>
        </p:nvSpPr>
        <p:spPr bwMode="auto">
          <a:xfrm>
            <a:off x="659759" y="468194"/>
            <a:ext cx="7786868" cy="2308324"/>
          </a:xfrm>
          <a:prstGeom prst="rect">
            <a:avLst/>
          </a:prstGeom>
          <a:noFill/>
          <a:ln w="9525">
            <a:noFill/>
            <a:miter lim="800000"/>
            <a:headEnd/>
            <a:tailEnd/>
          </a:ln>
        </p:spPr>
        <p:txBody>
          <a:bodyPr wrap="square">
            <a:spAutoFit/>
          </a:bodyPr>
          <a:lstStyle/>
          <a:p>
            <a:pPr algn="ctr"/>
            <a:r>
              <a:rPr lang="es-ES" sz="4800" dirty="0" smtClean="0">
                <a:solidFill>
                  <a:schemeClr val="bg1"/>
                </a:solidFill>
              </a:rPr>
              <a:t>Formación de Formadores en Salud P</a:t>
            </a:r>
            <a:r>
              <a:rPr lang="en-US" sz="4800" dirty="0" err="1" smtClean="0">
                <a:solidFill>
                  <a:schemeClr val="bg1"/>
                </a:solidFill>
              </a:rPr>
              <a:t>ública</a:t>
            </a:r>
            <a:r>
              <a:rPr lang="en-US" sz="4800" dirty="0" smtClean="0">
                <a:solidFill>
                  <a:schemeClr val="bg1"/>
                </a:solidFill>
              </a:rPr>
              <a:t>: </a:t>
            </a:r>
            <a:r>
              <a:rPr lang="en-US" sz="4800" dirty="0" err="1" smtClean="0">
                <a:solidFill>
                  <a:schemeClr val="bg1"/>
                </a:solidFill>
              </a:rPr>
              <a:t>una</a:t>
            </a:r>
            <a:r>
              <a:rPr lang="en-US" sz="4800" dirty="0" smtClean="0">
                <a:solidFill>
                  <a:schemeClr val="bg1"/>
                </a:solidFill>
              </a:rPr>
              <a:t> </a:t>
            </a:r>
            <a:r>
              <a:rPr lang="en-US" sz="4800" dirty="0" err="1" smtClean="0">
                <a:solidFill>
                  <a:schemeClr val="bg1"/>
                </a:solidFill>
              </a:rPr>
              <a:t>mirada</a:t>
            </a:r>
            <a:r>
              <a:rPr lang="en-US" sz="4800" dirty="0" smtClean="0">
                <a:solidFill>
                  <a:schemeClr val="bg1"/>
                </a:solidFill>
              </a:rPr>
              <a:t> </a:t>
            </a:r>
            <a:r>
              <a:rPr lang="pt-BR" sz="4800" dirty="0" smtClean="0">
                <a:solidFill>
                  <a:schemeClr val="bg1"/>
                </a:solidFill>
              </a:rPr>
              <a:t>desde </a:t>
            </a:r>
            <a:r>
              <a:rPr lang="pt-BR" sz="4800" dirty="0" err="1" smtClean="0">
                <a:solidFill>
                  <a:schemeClr val="bg1"/>
                </a:solidFill>
              </a:rPr>
              <a:t>la</a:t>
            </a:r>
            <a:r>
              <a:rPr lang="pt-BR" sz="4800" dirty="0" smtClean="0">
                <a:solidFill>
                  <a:schemeClr val="bg1"/>
                </a:solidFill>
              </a:rPr>
              <a:t> ENSP/FIOCRUZ</a:t>
            </a:r>
            <a:endParaRPr lang="en-US" sz="4800" dirty="0" smtClean="0">
              <a:solidFill>
                <a:schemeClr val="bg1"/>
              </a:solidFill>
            </a:endParaRPr>
          </a:p>
        </p:txBody>
      </p:sp>
      <p:sp>
        <p:nvSpPr>
          <p:cNvPr id="13313" name="CaixaDeTexto 3"/>
          <p:cNvSpPr txBox="1">
            <a:spLocks noChangeArrowheads="1"/>
          </p:cNvSpPr>
          <p:nvPr/>
        </p:nvSpPr>
        <p:spPr bwMode="auto">
          <a:xfrm>
            <a:off x="1463422" y="3241559"/>
            <a:ext cx="6111018" cy="1815882"/>
          </a:xfrm>
          <a:prstGeom prst="rect">
            <a:avLst/>
          </a:prstGeom>
          <a:noFill/>
          <a:ln w="9525">
            <a:noFill/>
            <a:miter lim="800000"/>
            <a:headEnd/>
            <a:tailEnd/>
          </a:ln>
        </p:spPr>
        <p:txBody>
          <a:bodyPr wrap="none">
            <a:spAutoFit/>
          </a:bodyPr>
          <a:lstStyle/>
          <a:p>
            <a:pPr algn="ctr"/>
            <a:r>
              <a:rPr lang="es-ES" sz="2000" b="1" i="1" dirty="0" smtClean="0">
                <a:solidFill>
                  <a:schemeClr val="bg1"/>
                </a:solidFill>
              </a:rPr>
              <a:t>Dr. </a:t>
            </a:r>
            <a:r>
              <a:rPr lang="es-ES" sz="2000" b="1" i="1" dirty="0" err="1" smtClean="0">
                <a:solidFill>
                  <a:schemeClr val="bg1"/>
                </a:solidFill>
              </a:rPr>
              <a:t>Frederico</a:t>
            </a:r>
            <a:r>
              <a:rPr lang="es-ES" sz="2000" b="1" i="1" dirty="0" smtClean="0">
                <a:solidFill>
                  <a:schemeClr val="bg1"/>
                </a:solidFill>
              </a:rPr>
              <a:t> </a:t>
            </a:r>
            <a:r>
              <a:rPr lang="es-ES" sz="2000" b="1" i="1" dirty="0" err="1" smtClean="0">
                <a:solidFill>
                  <a:schemeClr val="bg1"/>
                </a:solidFill>
              </a:rPr>
              <a:t>Peres</a:t>
            </a:r>
            <a:endParaRPr lang="es-ES" sz="2000" b="1" i="1" dirty="0">
              <a:solidFill>
                <a:schemeClr val="bg1"/>
              </a:solidFill>
            </a:endParaRPr>
          </a:p>
          <a:p>
            <a:pPr algn="ctr"/>
            <a:endParaRPr lang="es-ES" sz="1200" i="1" dirty="0" smtClean="0">
              <a:solidFill>
                <a:schemeClr val="bg1"/>
              </a:solidFill>
            </a:endParaRPr>
          </a:p>
          <a:p>
            <a:pPr algn="ctr"/>
            <a:r>
              <a:rPr lang="es-ES" sz="2000" i="1" dirty="0" smtClean="0">
                <a:solidFill>
                  <a:schemeClr val="bg1"/>
                </a:solidFill>
              </a:rPr>
              <a:t>Escuela </a:t>
            </a:r>
            <a:r>
              <a:rPr lang="es-ES" sz="2000" i="1" dirty="0">
                <a:solidFill>
                  <a:schemeClr val="bg1"/>
                </a:solidFill>
              </a:rPr>
              <a:t>Nacional de Salud Pública Sergio </a:t>
            </a:r>
            <a:r>
              <a:rPr lang="es-ES" sz="2000" i="1" dirty="0" err="1">
                <a:solidFill>
                  <a:schemeClr val="bg1"/>
                </a:solidFill>
              </a:rPr>
              <a:t>Arouca</a:t>
            </a:r>
            <a:endParaRPr lang="es-ES" sz="2000" i="1" dirty="0">
              <a:solidFill>
                <a:schemeClr val="bg1"/>
              </a:solidFill>
            </a:endParaRPr>
          </a:p>
          <a:p>
            <a:pPr algn="ctr"/>
            <a:r>
              <a:rPr lang="es-ES" sz="2000" i="1" dirty="0">
                <a:solidFill>
                  <a:schemeClr val="bg1"/>
                </a:solidFill>
              </a:rPr>
              <a:t>Fundación Oswaldo Cruz, </a:t>
            </a:r>
            <a:r>
              <a:rPr lang="es-ES" sz="2000" i="1" dirty="0" smtClean="0">
                <a:solidFill>
                  <a:schemeClr val="bg1"/>
                </a:solidFill>
              </a:rPr>
              <a:t>Ministerio </a:t>
            </a:r>
            <a:r>
              <a:rPr lang="es-ES" sz="2000" i="1" dirty="0">
                <a:solidFill>
                  <a:schemeClr val="bg1"/>
                </a:solidFill>
              </a:rPr>
              <a:t>de la Salud de Brasil</a:t>
            </a:r>
          </a:p>
          <a:p>
            <a:pPr algn="ctr"/>
            <a:r>
              <a:rPr lang="de-DE" sz="2000" i="1" dirty="0" smtClean="0"/>
              <a:t> </a:t>
            </a:r>
            <a:endParaRPr lang="pt-BR" sz="2000" dirty="0"/>
          </a:p>
          <a:p>
            <a:pPr algn="ctr"/>
            <a:r>
              <a:rPr lang="es-ES" sz="2000" i="1" dirty="0" smtClean="0"/>
              <a:t>Rio de Janeiro, 9 de mayo de 2017 </a:t>
            </a:r>
            <a:endParaRPr lang="pt-B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809" y="1494589"/>
            <a:ext cx="8675420" cy="5262980"/>
          </a:xfrm>
          <a:prstGeom prst="rect">
            <a:avLst/>
          </a:prstGeom>
        </p:spPr>
        <p:txBody>
          <a:bodyPr wrap="square">
            <a:spAutoFit/>
          </a:bodyPr>
          <a:lstStyle/>
          <a:p>
            <a:r>
              <a:rPr lang="es-ES" sz="2800" dirty="0" smtClean="0">
                <a:solidFill>
                  <a:schemeClr val="accent4"/>
                </a:solidFill>
              </a:rPr>
              <a:t>Objetivo: </a:t>
            </a:r>
            <a:r>
              <a:rPr lang="es-ES" sz="2800" dirty="0">
                <a:solidFill>
                  <a:schemeClr val="bg1"/>
                </a:solidFill>
              </a:rPr>
              <a:t>Implementación de la educación permanente como una </a:t>
            </a:r>
            <a:r>
              <a:rPr lang="es-ES" sz="2800" dirty="0" smtClean="0">
                <a:solidFill>
                  <a:schemeClr val="bg1"/>
                </a:solidFill>
              </a:rPr>
              <a:t>herramienta </a:t>
            </a:r>
            <a:r>
              <a:rPr lang="es-ES" sz="2800" dirty="0">
                <a:solidFill>
                  <a:schemeClr val="bg1"/>
                </a:solidFill>
              </a:rPr>
              <a:t>de gestión de procesos de trabajo. La concepción y la planificación pedagógicas del curso contribuyen a la construcción de escenarios que propician la reflexión continua sobre la práctica, con el objetivo de ampliar las capacidades institucionales y profesionales</a:t>
            </a:r>
            <a:r>
              <a:rPr lang="es-ES" sz="2800" dirty="0" smtClean="0">
                <a:solidFill>
                  <a:schemeClr val="bg1"/>
                </a:solidFill>
              </a:rPr>
              <a:t>.</a:t>
            </a:r>
          </a:p>
          <a:p>
            <a:endParaRPr lang="es-ES" sz="2800" dirty="0" smtClean="0">
              <a:solidFill>
                <a:schemeClr val="bg1"/>
              </a:solidFill>
            </a:endParaRPr>
          </a:p>
          <a:p>
            <a:r>
              <a:rPr lang="es-ES" sz="2800" dirty="0" smtClean="0">
                <a:solidFill>
                  <a:srgbClr val="FFC000"/>
                </a:solidFill>
              </a:rPr>
              <a:t>Formación en servicios: </a:t>
            </a:r>
            <a:r>
              <a:rPr lang="es-ES" sz="2800" dirty="0" smtClean="0">
                <a:solidFill>
                  <a:schemeClr val="bg1"/>
                </a:solidFill>
              </a:rPr>
              <a:t>actúa en la formación de formadores en los servicios, discutiendo estrategias formativas en la perspectiva de la educación permanente en salud, teniendo la experiencia del educando como punto central (y base) de la formación</a:t>
            </a:r>
            <a:endParaRPr lang="es-ES" sz="2800" dirty="0">
              <a:solidFill>
                <a:schemeClr val="bg1"/>
              </a:solidFill>
            </a:endParaRPr>
          </a:p>
        </p:txBody>
      </p:sp>
      <p:pic>
        <p:nvPicPr>
          <p:cNvPr id="4" name="Picture 3" descr="Captura de Tela 2017-05-07 às 06.48.4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2300" y="185287"/>
            <a:ext cx="7899400" cy="1193800"/>
          </a:xfrm>
          <a:prstGeom prst="rect">
            <a:avLst/>
          </a:prstGeom>
        </p:spPr>
      </p:pic>
    </p:spTree>
    <p:extLst>
      <p:ext uri="{BB962C8B-B14F-4D97-AF65-F5344CB8AC3E}">
        <p14:creationId xmlns:p14="http://schemas.microsoft.com/office/powerpoint/2010/main" xmlns="" val="3525600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809" y="1494589"/>
            <a:ext cx="8675420" cy="5201424"/>
          </a:xfrm>
          <a:prstGeom prst="rect">
            <a:avLst/>
          </a:prstGeom>
        </p:spPr>
        <p:txBody>
          <a:bodyPr wrap="square">
            <a:spAutoFit/>
          </a:bodyPr>
          <a:lstStyle/>
          <a:p>
            <a:pPr algn="ctr"/>
            <a:r>
              <a:rPr lang="es-ES" sz="2800" dirty="0" smtClean="0">
                <a:solidFill>
                  <a:schemeClr val="accent4"/>
                </a:solidFill>
              </a:rPr>
              <a:t>Programa de Formación en Salud Pública </a:t>
            </a:r>
          </a:p>
          <a:p>
            <a:pPr algn="ctr"/>
            <a:r>
              <a:rPr lang="es-ES" sz="2800" dirty="0" smtClean="0">
                <a:solidFill>
                  <a:schemeClr val="accent4"/>
                </a:solidFill>
              </a:rPr>
              <a:t>para Área de Frontera Brasil Uruguay</a:t>
            </a:r>
          </a:p>
          <a:p>
            <a:pPr algn="ctr"/>
            <a:endParaRPr lang="es-ES" sz="1200" dirty="0" smtClean="0">
              <a:solidFill>
                <a:schemeClr val="accent4"/>
              </a:solidFill>
            </a:endParaRPr>
          </a:p>
          <a:p>
            <a:r>
              <a:rPr lang="es-ES" sz="2800" dirty="0" smtClean="0">
                <a:solidFill>
                  <a:schemeClr val="accent4"/>
                </a:solidFill>
              </a:rPr>
              <a:t>Objetivo: </a:t>
            </a:r>
            <a:r>
              <a:rPr lang="es-ES" sz="2800" dirty="0" smtClean="0">
                <a:solidFill>
                  <a:schemeClr val="bg1"/>
                </a:solidFill>
              </a:rPr>
              <a:t>A partir del conocimiento de la estructura los sistemas de salud de los dos países, con énfasis en los sistemas de vigilancia, discutir y desarrollar herramientas educativas y de formación para el desarrollo de recursos humanos en salud en la perspectiva de la educación permanente en salud</a:t>
            </a:r>
          </a:p>
          <a:p>
            <a:endParaRPr lang="es-ES" sz="1200" dirty="0" smtClean="0">
              <a:solidFill>
                <a:schemeClr val="bg1"/>
              </a:solidFill>
            </a:endParaRPr>
          </a:p>
          <a:p>
            <a:r>
              <a:rPr lang="es-ES" sz="2800" dirty="0" smtClean="0">
                <a:solidFill>
                  <a:srgbClr val="FFC000"/>
                </a:solidFill>
              </a:rPr>
              <a:t>Cooperación </a:t>
            </a:r>
            <a:r>
              <a:rPr lang="es-ES" sz="2800" dirty="0" err="1" smtClean="0">
                <a:solidFill>
                  <a:srgbClr val="FFC000"/>
                </a:solidFill>
              </a:rPr>
              <a:t>estructurante</a:t>
            </a:r>
            <a:r>
              <a:rPr lang="es-ES" sz="2800" dirty="0" smtClean="0">
                <a:solidFill>
                  <a:srgbClr val="FFC000"/>
                </a:solidFill>
              </a:rPr>
              <a:t> en salud: </a:t>
            </a:r>
            <a:r>
              <a:rPr lang="es-ES" sz="2800" dirty="0" smtClean="0">
                <a:solidFill>
                  <a:schemeClr val="bg1"/>
                </a:solidFill>
              </a:rPr>
              <a:t>Fortalecimiento de las capacidades formativas en salud pública en el área de frontera Brasil </a:t>
            </a:r>
            <a:r>
              <a:rPr lang="mr-IN" sz="2800" dirty="0" smtClean="0">
                <a:solidFill>
                  <a:schemeClr val="bg1"/>
                </a:solidFill>
              </a:rPr>
              <a:t>–</a:t>
            </a:r>
            <a:r>
              <a:rPr lang="es-ES" sz="2800" dirty="0" smtClean="0">
                <a:solidFill>
                  <a:schemeClr val="bg1"/>
                </a:solidFill>
              </a:rPr>
              <a:t> Uruguay </a:t>
            </a:r>
            <a:endParaRPr lang="es-ES" sz="2800" dirty="0">
              <a:solidFill>
                <a:schemeClr val="bg1"/>
              </a:solidFill>
            </a:endParaRPr>
          </a:p>
        </p:txBody>
      </p:sp>
      <p:pic>
        <p:nvPicPr>
          <p:cNvPr id="4" name="Picture 3" descr="Captura de Tela 2017-05-07 às 06.58.1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6017" y="210983"/>
            <a:ext cx="8153512" cy="1171415"/>
          </a:xfrm>
          <a:prstGeom prst="rect">
            <a:avLst/>
          </a:prstGeom>
        </p:spPr>
      </p:pic>
    </p:spTree>
    <p:extLst>
      <p:ext uri="{BB962C8B-B14F-4D97-AF65-F5344CB8AC3E}">
        <p14:creationId xmlns:p14="http://schemas.microsoft.com/office/powerpoint/2010/main" xmlns="" val="3525600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34592" y="2330451"/>
            <a:ext cx="8217494" cy="2900364"/>
            <a:chOff x="814" y="1614"/>
            <a:chExt cx="4285" cy="1827"/>
          </a:xfrm>
        </p:grpSpPr>
        <p:sp>
          <p:nvSpPr>
            <p:cNvPr id="36882" name="Text Box 6"/>
            <p:cNvSpPr txBox="1">
              <a:spLocks noChangeArrowheads="1"/>
            </p:cNvSpPr>
            <p:nvPr/>
          </p:nvSpPr>
          <p:spPr bwMode="auto">
            <a:xfrm>
              <a:off x="814" y="1614"/>
              <a:ext cx="809" cy="291"/>
            </a:xfrm>
            <a:prstGeom prst="rect">
              <a:avLst/>
            </a:prstGeom>
            <a:noFill/>
            <a:ln w="9525">
              <a:noFill/>
              <a:miter lim="800000"/>
              <a:headEnd/>
              <a:tailEnd/>
            </a:ln>
          </p:spPr>
          <p:txBody>
            <a:bodyPr wrap="none">
              <a:spAutoFit/>
            </a:bodyPr>
            <a:lstStyle/>
            <a:p>
              <a:pPr eaLnBrk="1" hangingPunct="1"/>
              <a:r>
                <a:rPr lang="pt-BR" sz="2400" b="1">
                  <a:solidFill>
                    <a:schemeClr val="bg1"/>
                  </a:solidFill>
                  <a:latin typeface="Comic Sans MS" pitchFamily="66" charset="0"/>
                </a:rPr>
                <a:t>Educando</a:t>
              </a:r>
            </a:p>
          </p:txBody>
        </p:sp>
        <p:sp>
          <p:nvSpPr>
            <p:cNvPr id="36883" name="Text Box 7"/>
            <p:cNvSpPr txBox="1">
              <a:spLocks noChangeArrowheads="1"/>
            </p:cNvSpPr>
            <p:nvPr/>
          </p:nvSpPr>
          <p:spPr bwMode="auto">
            <a:xfrm>
              <a:off x="4290" y="3147"/>
              <a:ext cx="809" cy="291"/>
            </a:xfrm>
            <a:prstGeom prst="rect">
              <a:avLst/>
            </a:prstGeom>
            <a:noFill/>
            <a:ln w="9525">
              <a:noFill/>
              <a:miter lim="800000"/>
              <a:headEnd/>
              <a:tailEnd/>
            </a:ln>
          </p:spPr>
          <p:txBody>
            <a:bodyPr wrap="none">
              <a:spAutoFit/>
            </a:bodyPr>
            <a:lstStyle/>
            <a:p>
              <a:pPr eaLnBrk="1" hangingPunct="1"/>
              <a:r>
                <a:rPr lang="pt-BR" sz="2400" b="1">
                  <a:solidFill>
                    <a:schemeClr val="bg1"/>
                  </a:solidFill>
                  <a:latin typeface="Comic Sans MS" pitchFamily="66" charset="0"/>
                </a:rPr>
                <a:t>Educando</a:t>
              </a:r>
            </a:p>
          </p:txBody>
        </p:sp>
        <p:sp>
          <p:nvSpPr>
            <p:cNvPr id="36884" name="Text Box 8"/>
            <p:cNvSpPr txBox="1">
              <a:spLocks noChangeArrowheads="1"/>
            </p:cNvSpPr>
            <p:nvPr/>
          </p:nvSpPr>
          <p:spPr bwMode="auto">
            <a:xfrm>
              <a:off x="847" y="3150"/>
              <a:ext cx="802" cy="291"/>
            </a:xfrm>
            <a:prstGeom prst="rect">
              <a:avLst/>
            </a:prstGeom>
            <a:noFill/>
            <a:ln w="9525">
              <a:noFill/>
              <a:miter lim="800000"/>
              <a:headEnd/>
              <a:tailEnd/>
            </a:ln>
          </p:spPr>
          <p:txBody>
            <a:bodyPr wrap="none">
              <a:spAutoFit/>
            </a:bodyPr>
            <a:lstStyle/>
            <a:p>
              <a:pPr eaLnBrk="1" hangingPunct="1"/>
              <a:r>
                <a:rPr lang="pt-BR" sz="2400" b="1">
                  <a:solidFill>
                    <a:schemeClr val="bg1"/>
                  </a:solidFill>
                  <a:latin typeface="Comic Sans MS" pitchFamily="66" charset="0"/>
                </a:rPr>
                <a:t>Educador</a:t>
              </a:r>
            </a:p>
          </p:txBody>
        </p:sp>
        <p:sp>
          <p:nvSpPr>
            <p:cNvPr id="36885" name="Text Box 9"/>
            <p:cNvSpPr txBox="1">
              <a:spLocks noChangeArrowheads="1"/>
            </p:cNvSpPr>
            <p:nvPr/>
          </p:nvSpPr>
          <p:spPr bwMode="auto">
            <a:xfrm>
              <a:off x="4246" y="1622"/>
              <a:ext cx="802" cy="291"/>
            </a:xfrm>
            <a:prstGeom prst="rect">
              <a:avLst/>
            </a:prstGeom>
            <a:noFill/>
            <a:ln w="9525">
              <a:noFill/>
              <a:miter lim="800000"/>
              <a:headEnd/>
              <a:tailEnd/>
            </a:ln>
          </p:spPr>
          <p:txBody>
            <a:bodyPr wrap="none">
              <a:spAutoFit/>
            </a:bodyPr>
            <a:lstStyle/>
            <a:p>
              <a:pPr eaLnBrk="1" hangingPunct="1"/>
              <a:r>
                <a:rPr lang="pt-BR" sz="2400" b="1">
                  <a:solidFill>
                    <a:schemeClr val="bg1"/>
                  </a:solidFill>
                  <a:latin typeface="Comic Sans MS" pitchFamily="66" charset="0"/>
                </a:rPr>
                <a:t>Educador</a:t>
              </a:r>
            </a:p>
          </p:txBody>
        </p:sp>
      </p:grpSp>
      <p:sp>
        <p:nvSpPr>
          <p:cNvPr id="36866" name="Arc 10"/>
          <p:cNvSpPr>
            <a:spLocks/>
          </p:cNvSpPr>
          <p:nvPr/>
        </p:nvSpPr>
        <p:spPr bwMode="auto">
          <a:xfrm rot="1760895" flipV="1">
            <a:off x="2899173" y="4279900"/>
            <a:ext cx="3239690" cy="2489200"/>
          </a:xfrm>
          <a:custGeom>
            <a:avLst/>
            <a:gdLst>
              <a:gd name="T0" fmla="*/ 0 w 21600"/>
              <a:gd name="T1" fmla="*/ 0 h 22451"/>
              <a:gd name="T2" fmla="*/ 2147483647 w 21600"/>
              <a:gd name="T3" fmla="*/ 2147483647 h 22451"/>
              <a:gd name="T4" fmla="*/ 0 w 21600"/>
              <a:gd name="T5" fmla="*/ 2147483647 h 22451"/>
              <a:gd name="T6" fmla="*/ 0 60000 65536"/>
              <a:gd name="T7" fmla="*/ 0 60000 65536"/>
              <a:gd name="T8" fmla="*/ 0 60000 65536"/>
              <a:gd name="T9" fmla="*/ 0 w 21600"/>
              <a:gd name="T10" fmla="*/ 0 h 22451"/>
              <a:gd name="T11" fmla="*/ 21600 w 21600"/>
              <a:gd name="T12" fmla="*/ 22451 h 22451"/>
            </a:gdLst>
            <a:ahLst/>
            <a:cxnLst>
              <a:cxn ang="T6">
                <a:pos x="T0" y="T1"/>
              </a:cxn>
              <a:cxn ang="T7">
                <a:pos x="T2" y="T3"/>
              </a:cxn>
              <a:cxn ang="T8">
                <a:pos x="T4" y="T5"/>
              </a:cxn>
            </a:cxnLst>
            <a:rect l="T9" t="T10" r="T11" b="T12"/>
            <a:pathLst>
              <a:path w="21600" h="22451" fill="none" extrusionOk="0">
                <a:moveTo>
                  <a:pt x="-1" y="0"/>
                </a:moveTo>
                <a:cubicBezTo>
                  <a:pt x="11929" y="0"/>
                  <a:pt x="21600" y="9670"/>
                  <a:pt x="21600" y="21600"/>
                </a:cubicBezTo>
                <a:cubicBezTo>
                  <a:pt x="21600" y="21883"/>
                  <a:pt x="21594" y="22167"/>
                  <a:pt x="21583" y="22451"/>
                </a:cubicBezTo>
              </a:path>
              <a:path w="21600" h="22451" stroke="0" extrusionOk="0">
                <a:moveTo>
                  <a:pt x="-1" y="0"/>
                </a:moveTo>
                <a:cubicBezTo>
                  <a:pt x="11929" y="0"/>
                  <a:pt x="21600" y="9670"/>
                  <a:pt x="21600" y="21600"/>
                </a:cubicBezTo>
                <a:cubicBezTo>
                  <a:pt x="21600" y="21883"/>
                  <a:pt x="21594" y="22167"/>
                  <a:pt x="21583" y="22451"/>
                </a:cubicBezTo>
                <a:lnTo>
                  <a:pt x="0" y="21600"/>
                </a:lnTo>
                <a:lnTo>
                  <a:pt x="-1" y="0"/>
                </a:lnTo>
                <a:close/>
              </a:path>
            </a:pathLst>
          </a:custGeom>
          <a:noFill/>
          <a:ln w="57150">
            <a:solidFill>
              <a:srgbClr val="FFCC66"/>
            </a:solidFill>
            <a:prstDash val="sysDot"/>
            <a:round/>
            <a:headEnd/>
            <a:tailEnd type="triangle" w="med" len="med"/>
          </a:ln>
        </p:spPr>
        <p:txBody>
          <a:bodyPr wrap="none" anchor="ctr"/>
          <a:lstStyle/>
          <a:p>
            <a:endParaRPr lang="pt-BR"/>
          </a:p>
        </p:txBody>
      </p:sp>
      <p:sp>
        <p:nvSpPr>
          <p:cNvPr id="36867" name="Arc 11"/>
          <p:cNvSpPr>
            <a:spLocks/>
          </p:cNvSpPr>
          <p:nvPr/>
        </p:nvSpPr>
        <p:spPr bwMode="auto">
          <a:xfrm rot="1760895" flipH="1">
            <a:off x="2852738" y="966788"/>
            <a:ext cx="3124200" cy="2392362"/>
          </a:xfrm>
          <a:custGeom>
            <a:avLst/>
            <a:gdLst>
              <a:gd name="T0" fmla="*/ 0 w 21600"/>
              <a:gd name="T1" fmla="*/ 0 h 22451"/>
              <a:gd name="T2" fmla="*/ 2147483647 w 21600"/>
              <a:gd name="T3" fmla="*/ 2147483647 h 22451"/>
              <a:gd name="T4" fmla="*/ 0 w 21600"/>
              <a:gd name="T5" fmla="*/ 2147483647 h 22451"/>
              <a:gd name="T6" fmla="*/ 0 60000 65536"/>
              <a:gd name="T7" fmla="*/ 0 60000 65536"/>
              <a:gd name="T8" fmla="*/ 0 60000 65536"/>
              <a:gd name="T9" fmla="*/ 0 w 21600"/>
              <a:gd name="T10" fmla="*/ 0 h 22451"/>
              <a:gd name="T11" fmla="*/ 21600 w 21600"/>
              <a:gd name="T12" fmla="*/ 22451 h 22451"/>
            </a:gdLst>
            <a:ahLst/>
            <a:cxnLst>
              <a:cxn ang="T6">
                <a:pos x="T0" y="T1"/>
              </a:cxn>
              <a:cxn ang="T7">
                <a:pos x="T2" y="T3"/>
              </a:cxn>
              <a:cxn ang="T8">
                <a:pos x="T4" y="T5"/>
              </a:cxn>
            </a:cxnLst>
            <a:rect l="T9" t="T10" r="T11" b="T12"/>
            <a:pathLst>
              <a:path w="21600" h="22451" fill="none" extrusionOk="0">
                <a:moveTo>
                  <a:pt x="-1" y="0"/>
                </a:moveTo>
                <a:cubicBezTo>
                  <a:pt x="11929" y="0"/>
                  <a:pt x="21600" y="9670"/>
                  <a:pt x="21600" y="21600"/>
                </a:cubicBezTo>
                <a:cubicBezTo>
                  <a:pt x="21600" y="21883"/>
                  <a:pt x="21594" y="22167"/>
                  <a:pt x="21583" y="22451"/>
                </a:cubicBezTo>
              </a:path>
              <a:path w="21600" h="22451" stroke="0" extrusionOk="0">
                <a:moveTo>
                  <a:pt x="-1" y="0"/>
                </a:moveTo>
                <a:cubicBezTo>
                  <a:pt x="11929" y="0"/>
                  <a:pt x="21600" y="9670"/>
                  <a:pt x="21600" y="21600"/>
                </a:cubicBezTo>
                <a:cubicBezTo>
                  <a:pt x="21600" y="21883"/>
                  <a:pt x="21594" y="22167"/>
                  <a:pt x="21583" y="22451"/>
                </a:cubicBezTo>
                <a:lnTo>
                  <a:pt x="0" y="21600"/>
                </a:lnTo>
                <a:lnTo>
                  <a:pt x="-1" y="0"/>
                </a:lnTo>
                <a:close/>
              </a:path>
            </a:pathLst>
          </a:custGeom>
          <a:noFill/>
          <a:ln w="57150">
            <a:solidFill>
              <a:srgbClr val="FFCC66"/>
            </a:solidFill>
            <a:prstDash val="sysDot"/>
            <a:round/>
            <a:headEnd/>
            <a:tailEnd type="triangle" w="med" len="med"/>
          </a:ln>
        </p:spPr>
        <p:txBody>
          <a:bodyPr wrap="none" anchor="ctr"/>
          <a:lstStyle/>
          <a:p>
            <a:endParaRPr lang="pt-BR"/>
          </a:p>
        </p:txBody>
      </p:sp>
      <p:sp>
        <p:nvSpPr>
          <p:cNvPr id="36868" name="Text Box 12"/>
          <p:cNvSpPr txBox="1">
            <a:spLocks noChangeArrowheads="1"/>
          </p:cNvSpPr>
          <p:nvPr/>
        </p:nvSpPr>
        <p:spPr bwMode="auto">
          <a:xfrm>
            <a:off x="3639741" y="1493839"/>
            <a:ext cx="1746542" cy="461665"/>
          </a:xfrm>
          <a:prstGeom prst="rect">
            <a:avLst/>
          </a:prstGeom>
          <a:noFill/>
          <a:ln w="9525">
            <a:noFill/>
            <a:miter lim="800000"/>
            <a:headEnd/>
            <a:tailEnd/>
          </a:ln>
        </p:spPr>
        <p:txBody>
          <a:bodyPr wrap="none">
            <a:spAutoFit/>
          </a:bodyPr>
          <a:lstStyle/>
          <a:p>
            <a:pPr eaLnBrk="1" hangingPunct="1"/>
            <a:r>
              <a:rPr lang="pt-BR" sz="2400">
                <a:solidFill>
                  <a:schemeClr val="bg1"/>
                </a:solidFill>
                <a:latin typeface="Comic Sans MS" pitchFamily="66" charset="0"/>
              </a:rPr>
              <a:t>Contenidos</a:t>
            </a:r>
          </a:p>
        </p:txBody>
      </p:sp>
      <p:sp>
        <p:nvSpPr>
          <p:cNvPr id="36869" name="Text Box 13"/>
          <p:cNvSpPr txBox="1">
            <a:spLocks noChangeArrowheads="1"/>
          </p:cNvSpPr>
          <p:nvPr/>
        </p:nvSpPr>
        <p:spPr bwMode="auto">
          <a:xfrm>
            <a:off x="3334942" y="2220914"/>
            <a:ext cx="1203725" cy="461665"/>
          </a:xfrm>
          <a:prstGeom prst="rect">
            <a:avLst/>
          </a:prstGeom>
          <a:noFill/>
          <a:ln w="9525">
            <a:noFill/>
            <a:miter lim="800000"/>
            <a:headEnd/>
            <a:tailEnd/>
          </a:ln>
        </p:spPr>
        <p:txBody>
          <a:bodyPr wrap="none">
            <a:spAutoFit/>
          </a:bodyPr>
          <a:lstStyle/>
          <a:p>
            <a:pPr eaLnBrk="1" hangingPunct="1"/>
            <a:r>
              <a:rPr lang="pt-BR" sz="2400">
                <a:solidFill>
                  <a:schemeClr val="bg1"/>
                </a:solidFill>
                <a:latin typeface="Comic Sans MS" pitchFamily="66" charset="0"/>
              </a:rPr>
              <a:t>Medios</a:t>
            </a:r>
          </a:p>
        </p:txBody>
      </p:sp>
      <p:sp>
        <p:nvSpPr>
          <p:cNvPr id="36870" name="Text Box 14"/>
          <p:cNvSpPr txBox="1">
            <a:spLocks noChangeArrowheads="1"/>
          </p:cNvSpPr>
          <p:nvPr/>
        </p:nvSpPr>
        <p:spPr bwMode="auto">
          <a:xfrm>
            <a:off x="4823222" y="2559050"/>
            <a:ext cx="1474232" cy="461665"/>
          </a:xfrm>
          <a:prstGeom prst="rect">
            <a:avLst/>
          </a:prstGeom>
          <a:noFill/>
          <a:ln w="9525">
            <a:noFill/>
            <a:miter lim="800000"/>
            <a:headEnd/>
            <a:tailEnd/>
          </a:ln>
        </p:spPr>
        <p:txBody>
          <a:bodyPr wrap="none">
            <a:spAutoFit/>
          </a:bodyPr>
          <a:lstStyle/>
          <a:p>
            <a:pPr eaLnBrk="1" hangingPunct="1"/>
            <a:r>
              <a:rPr lang="pt-BR" sz="2400">
                <a:solidFill>
                  <a:schemeClr val="bg1"/>
                </a:solidFill>
                <a:latin typeface="Comic Sans MS" pitchFamily="66" charset="0"/>
              </a:rPr>
              <a:t>Recursos</a:t>
            </a:r>
          </a:p>
        </p:txBody>
      </p:sp>
      <p:sp>
        <p:nvSpPr>
          <p:cNvPr id="36871" name="Text Box 15"/>
          <p:cNvSpPr txBox="1">
            <a:spLocks noChangeArrowheads="1"/>
          </p:cNvSpPr>
          <p:nvPr/>
        </p:nvSpPr>
        <p:spPr bwMode="auto">
          <a:xfrm>
            <a:off x="2930129" y="4043364"/>
            <a:ext cx="1224915" cy="461665"/>
          </a:xfrm>
          <a:prstGeom prst="rect">
            <a:avLst/>
          </a:prstGeom>
          <a:noFill/>
          <a:ln w="9525">
            <a:noFill/>
            <a:miter lim="800000"/>
            <a:headEnd/>
            <a:tailEnd/>
          </a:ln>
        </p:spPr>
        <p:txBody>
          <a:bodyPr wrap="none">
            <a:spAutoFit/>
          </a:bodyPr>
          <a:lstStyle/>
          <a:p>
            <a:pPr eaLnBrk="1" hangingPunct="1"/>
            <a:r>
              <a:rPr lang="pt-BR" sz="2400">
                <a:solidFill>
                  <a:srgbClr val="FFCC66"/>
                </a:solidFill>
                <a:latin typeface="Comic Sans MS" pitchFamily="66" charset="0"/>
              </a:rPr>
              <a:t>Cultura</a:t>
            </a:r>
          </a:p>
        </p:txBody>
      </p:sp>
      <p:sp>
        <p:nvSpPr>
          <p:cNvPr id="36872" name="Text Box 16"/>
          <p:cNvSpPr txBox="1">
            <a:spLocks noChangeArrowheads="1"/>
          </p:cNvSpPr>
          <p:nvPr/>
        </p:nvSpPr>
        <p:spPr bwMode="auto">
          <a:xfrm>
            <a:off x="4149329" y="5692776"/>
            <a:ext cx="1355660" cy="461665"/>
          </a:xfrm>
          <a:prstGeom prst="rect">
            <a:avLst/>
          </a:prstGeom>
          <a:noFill/>
          <a:ln w="9525">
            <a:noFill/>
            <a:miter lim="800000"/>
            <a:headEnd/>
            <a:tailEnd/>
          </a:ln>
        </p:spPr>
        <p:txBody>
          <a:bodyPr wrap="none">
            <a:spAutoFit/>
          </a:bodyPr>
          <a:lstStyle/>
          <a:p>
            <a:pPr eaLnBrk="1" hangingPunct="1"/>
            <a:r>
              <a:rPr lang="pt-BR" sz="2400">
                <a:solidFill>
                  <a:srgbClr val="FFCC66"/>
                </a:solidFill>
                <a:latin typeface="Comic Sans MS" pitchFamily="66" charset="0"/>
              </a:rPr>
              <a:t>História</a:t>
            </a:r>
          </a:p>
        </p:txBody>
      </p:sp>
      <p:sp>
        <p:nvSpPr>
          <p:cNvPr id="36873" name="Text Box 17"/>
          <p:cNvSpPr txBox="1">
            <a:spLocks noChangeArrowheads="1"/>
          </p:cNvSpPr>
          <p:nvPr/>
        </p:nvSpPr>
        <p:spPr bwMode="auto">
          <a:xfrm>
            <a:off x="2502423" y="4974790"/>
            <a:ext cx="3796682" cy="461665"/>
          </a:xfrm>
          <a:prstGeom prst="rect">
            <a:avLst/>
          </a:prstGeom>
          <a:noFill/>
          <a:ln w="9525">
            <a:noFill/>
            <a:miter lim="800000"/>
            <a:headEnd/>
            <a:tailEnd/>
          </a:ln>
        </p:spPr>
        <p:txBody>
          <a:bodyPr wrap="none">
            <a:spAutoFit/>
          </a:bodyPr>
          <a:lstStyle/>
          <a:p>
            <a:pPr eaLnBrk="1" hangingPunct="1"/>
            <a:r>
              <a:rPr lang="pt-BR" sz="2400" dirty="0">
                <a:solidFill>
                  <a:srgbClr val="FFCC66"/>
                </a:solidFill>
                <a:latin typeface="Comic Sans MS" pitchFamily="66" charset="0"/>
              </a:rPr>
              <a:t>Aspectos </a:t>
            </a:r>
            <a:r>
              <a:rPr lang="pt-BR" sz="2400" dirty="0" err="1">
                <a:solidFill>
                  <a:srgbClr val="FFCC66"/>
                </a:solidFill>
                <a:latin typeface="Comic Sans MS" pitchFamily="66" charset="0"/>
              </a:rPr>
              <a:t>Socioculturales</a:t>
            </a:r>
            <a:endParaRPr lang="pt-BR" sz="2400" dirty="0">
              <a:solidFill>
                <a:srgbClr val="FFCC66"/>
              </a:solidFill>
              <a:latin typeface="Comic Sans MS" pitchFamily="66" charset="0"/>
            </a:endParaRPr>
          </a:p>
        </p:txBody>
      </p:sp>
      <p:sp>
        <p:nvSpPr>
          <p:cNvPr id="36874" name="Text Box 18"/>
          <p:cNvSpPr txBox="1">
            <a:spLocks noChangeArrowheads="1"/>
          </p:cNvSpPr>
          <p:nvPr/>
        </p:nvSpPr>
        <p:spPr bwMode="auto">
          <a:xfrm>
            <a:off x="2961085" y="2952750"/>
            <a:ext cx="1535997" cy="461665"/>
          </a:xfrm>
          <a:prstGeom prst="rect">
            <a:avLst/>
          </a:prstGeom>
          <a:noFill/>
          <a:ln w="9525">
            <a:noFill/>
            <a:miter lim="800000"/>
            <a:headEnd/>
            <a:tailEnd/>
          </a:ln>
        </p:spPr>
        <p:txBody>
          <a:bodyPr wrap="none">
            <a:spAutoFit/>
          </a:bodyPr>
          <a:lstStyle/>
          <a:p>
            <a:pPr eaLnBrk="1" hangingPunct="1"/>
            <a:r>
              <a:rPr lang="pt-BR" sz="2400">
                <a:solidFill>
                  <a:schemeClr val="bg1"/>
                </a:solidFill>
                <a:latin typeface="Comic Sans MS" pitchFamily="66" charset="0"/>
              </a:rPr>
              <a:t>Mensajes</a:t>
            </a:r>
          </a:p>
        </p:txBody>
      </p:sp>
      <p:sp>
        <p:nvSpPr>
          <p:cNvPr id="36875" name="Text Box 19"/>
          <p:cNvSpPr txBox="1">
            <a:spLocks noChangeArrowheads="1"/>
          </p:cNvSpPr>
          <p:nvPr/>
        </p:nvSpPr>
        <p:spPr bwMode="auto">
          <a:xfrm>
            <a:off x="4329113" y="4294189"/>
            <a:ext cx="2147643" cy="461665"/>
          </a:xfrm>
          <a:prstGeom prst="rect">
            <a:avLst/>
          </a:prstGeom>
          <a:noFill/>
          <a:ln w="9525">
            <a:noFill/>
            <a:miter lim="800000"/>
            <a:headEnd/>
            <a:tailEnd/>
          </a:ln>
        </p:spPr>
        <p:txBody>
          <a:bodyPr wrap="none">
            <a:spAutoFit/>
          </a:bodyPr>
          <a:lstStyle/>
          <a:p>
            <a:pPr eaLnBrk="1" hangingPunct="1"/>
            <a:r>
              <a:rPr lang="pt-BR" sz="2400">
                <a:solidFill>
                  <a:srgbClr val="FFCC66"/>
                </a:solidFill>
                <a:latin typeface="Comic Sans MS" pitchFamily="66" charset="0"/>
              </a:rPr>
              <a:t>Curso de Vida</a:t>
            </a:r>
          </a:p>
        </p:txBody>
      </p:sp>
      <p:sp>
        <p:nvSpPr>
          <p:cNvPr id="36876" name="CaixaDeTexto 2"/>
          <p:cNvSpPr txBox="1">
            <a:spLocks noChangeArrowheads="1"/>
          </p:cNvSpPr>
          <p:nvPr/>
        </p:nvSpPr>
        <p:spPr bwMode="auto">
          <a:xfrm>
            <a:off x="45244" y="41276"/>
            <a:ext cx="8677275" cy="1200329"/>
          </a:xfrm>
          <a:prstGeom prst="rect">
            <a:avLst/>
          </a:prstGeom>
          <a:noFill/>
          <a:ln w="9525">
            <a:noFill/>
            <a:miter lim="800000"/>
            <a:headEnd/>
            <a:tailEnd/>
          </a:ln>
        </p:spPr>
        <p:txBody>
          <a:bodyPr>
            <a:spAutoFit/>
          </a:bodyPr>
          <a:lstStyle/>
          <a:p>
            <a:pPr eaLnBrk="1" hangingPunct="1"/>
            <a:r>
              <a:rPr lang="es-ES" sz="3600" dirty="0">
                <a:solidFill>
                  <a:schemeClr val="bg1"/>
                </a:solidFill>
              </a:rPr>
              <a:t>La Centralidad del Rol del Educador como Principio</a:t>
            </a:r>
            <a:endParaRPr lang="pt-BR" sz="3600" dirty="0">
              <a:solidFill>
                <a:schemeClr val="bg1"/>
              </a:solidFill>
            </a:endParaRPr>
          </a:p>
        </p:txBody>
      </p:sp>
      <p:sp>
        <p:nvSpPr>
          <p:cNvPr id="36877" name="Text Box 14"/>
          <p:cNvSpPr txBox="1">
            <a:spLocks noChangeArrowheads="1"/>
          </p:cNvSpPr>
          <p:nvPr/>
        </p:nvSpPr>
        <p:spPr bwMode="auto">
          <a:xfrm>
            <a:off x="4937523" y="3438525"/>
            <a:ext cx="1721896" cy="461665"/>
          </a:xfrm>
          <a:prstGeom prst="rect">
            <a:avLst/>
          </a:prstGeom>
          <a:noFill/>
          <a:ln w="9525">
            <a:noFill/>
            <a:miter lim="800000"/>
            <a:headEnd/>
            <a:tailEnd/>
          </a:ln>
        </p:spPr>
        <p:txBody>
          <a:bodyPr wrap="none">
            <a:spAutoFit/>
          </a:bodyPr>
          <a:lstStyle/>
          <a:p>
            <a:pPr eaLnBrk="1" hangingPunct="1"/>
            <a:r>
              <a:rPr lang="pt-BR" sz="2400">
                <a:solidFill>
                  <a:schemeClr val="bg1"/>
                </a:solidFill>
                <a:latin typeface="Comic Sans MS" pitchFamily="66" charset="0"/>
              </a:rPr>
              <a:t>Materiales</a:t>
            </a:r>
          </a:p>
        </p:txBody>
      </p:sp>
      <p:sp>
        <p:nvSpPr>
          <p:cNvPr id="22" name="Up-Down Arrow 21"/>
          <p:cNvSpPr/>
          <p:nvPr/>
        </p:nvSpPr>
        <p:spPr>
          <a:xfrm>
            <a:off x="754857" y="2819400"/>
            <a:ext cx="859631" cy="2122488"/>
          </a:xfrm>
          <a:prstGeom prst="upDown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srgbClr val="FFFFFF"/>
              </a:solidFill>
              <a:ea typeface="ＭＳ Ｐゴシック" charset="0"/>
              <a:cs typeface="ＭＳ Ｐゴシック" charset="0"/>
            </a:endParaRPr>
          </a:p>
        </p:txBody>
      </p:sp>
      <p:sp>
        <p:nvSpPr>
          <p:cNvPr id="36879" name="Text Box 15"/>
          <p:cNvSpPr txBox="1">
            <a:spLocks noChangeArrowheads="1"/>
          </p:cNvSpPr>
          <p:nvPr/>
        </p:nvSpPr>
        <p:spPr bwMode="auto">
          <a:xfrm>
            <a:off x="465535" y="3405189"/>
            <a:ext cx="1743085" cy="830997"/>
          </a:xfrm>
          <a:prstGeom prst="rect">
            <a:avLst/>
          </a:prstGeom>
          <a:noFill/>
          <a:ln w="9525">
            <a:noFill/>
            <a:miter lim="800000"/>
            <a:headEnd/>
            <a:tailEnd/>
          </a:ln>
        </p:spPr>
        <p:txBody>
          <a:bodyPr wrap="none">
            <a:spAutoFit/>
          </a:bodyPr>
          <a:lstStyle/>
          <a:p>
            <a:pPr eaLnBrk="1" hangingPunct="1"/>
            <a:r>
              <a:rPr lang="pt-BR" sz="2400">
                <a:solidFill>
                  <a:srgbClr val="FFCC66"/>
                </a:solidFill>
                <a:latin typeface="Comic Sans MS" pitchFamily="66" charset="0"/>
              </a:rPr>
              <a:t>Producción </a:t>
            </a:r>
          </a:p>
          <a:p>
            <a:pPr eaLnBrk="1" hangingPunct="1"/>
            <a:r>
              <a:rPr lang="pt-BR" sz="2400">
                <a:solidFill>
                  <a:srgbClr val="FFCC66"/>
                </a:solidFill>
                <a:latin typeface="Comic Sans MS" pitchFamily="66" charset="0"/>
              </a:rPr>
              <a:t>de Sentido</a:t>
            </a:r>
          </a:p>
        </p:txBody>
      </p:sp>
      <p:sp>
        <p:nvSpPr>
          <p:cNvPr id="25" name="Up-Down Arrow 24"/>
          <p:cNvSpPr/>
          <p:nvPr/>
        </p:nvSpPr>
        <p:spPr>
          <a:xfrm>
            <a:off x="7385448" y="2816225"/>
            <a:ext cx="859631" cy="2122488"/>
          </a:xfrm>
          <a:prstGeom prst="upDown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srgbClr val="FFFFFF"/>
              </a:solidFill>
              <a:ea typeface="ＭＳ Ｐゴシック" charset="0"/>
              <a:cs typeface="ＭＳ Ｐゴシック" charset="0"/>
            </a:endParaRPr>
          </a:p>
        </p:txBody>
      </p:sp>
      <p:sp>
        <p:nvSpPr>
          <p:cNvPr id="36881" name="Text Box 15"/>
          <p:cNvSpPr txBox="1">
            <a:spLocks noChangeArrowheads="1"/>
          </p:cNvSpPr>
          <p:nvPr/>
        </p:nvSpPr>
        <p:spPr bwMode="auto">
          <a:xfrm>
            <a:off x="7096125" y="3403600"/>
            <a:ext cx="1743085" cy="830997"/>
          </a:xfrm>
          <a:prstGeom prst="rect">
            <a:avLst/>
          </a:prstGeom>
          <a:noFill/>
          <a:ln w="9525">
            <a:noFill/>
            <a:miter lim="800000"/>
            <a:headEnd/>
            <a:tailEnd/>
          </a:ln>
        </p:spPr>
        <p:txBody>
          <a:bodyPr wrap="none">
            <a:spAutoFit/>
          </a:bodyPr>
          <a:lstStyle/>
          <a:p>
            <a:pPr eaLnBrk="1" hangingPunct="1"/>
            <a:r>
              <a:rPr lang="pt-BR" sz="2400">
                <a:solidFill>
                  <a:srgbClr val="FFCC66"/>
                </a:solidFill>
                <a:latin typeface="Comic Sans MS" pitchFamily="66" charset="0"/>
              </a:rPr>
              <a:t>Producción </a:t>
            </a:r>
          </a:p>
          <a:p>
            <a:pPr eaLnBrk="1" hangingPunct="1"/>
            <a:r>
              <a:rPr lang="pt-BR" sz="2400">
                <a:solidFill>
                  <a:srgbClr val="FFCC66"/>
                </a:solidFill>
                <a:latin typeface="Comic Sans MS" pitchFamily="66" charset="0"/>
              </a:rPr>
              <a:t>de Sentido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ço Reservado para Texto 2"/>
          <p:cNvSpPr>
            <a:spLocks noGrp="1"/>
          </p:cNvSpPr>
          <p:nvPr/>
        </p:nvSpPr>
        <p:spPr bwMode="auto">
          <a:xfrm>
            <a:off x="59532" y="854497"/>
            <a:ext cx="8698706" cy="4525962"/>
          </a:xfrm>
          <a:prstGeom prst="rect">
            <a:avLst/>
          </a:prstGeom>
          <a:noFill/>
          <a:ln w="9525">
            <a:noFill/>
            <a:miter lim="800000"/>
            <a:headEnd/>
            <a:tailEnd/>
          </a:ln>
        </p:spPr>
        <p:txBody>
          <a:bodyPr/>
          <a:lstStyle/>
          <a:p>
            <a:pPr lvl="1" eaLnBrk="1" hangingPunct="1">
              <a:spcBef>
                <a:spcPct val="20000"/>
              </a:spcBef>
              <a:buFont typeface="Arial" pitchFamily="34" charset="0"/>
              <a:buNone/>
            </a:pPr>
            <a:r>
              <a:rPr lang="es-ES" sz="2800" dirty="0">
                <a:solidFill>
                  <a:schemeClr val="bg1"/>
                </a:solidFill>
              </a:rPr>
              <a:t>La ENSP cree en un modelo de educación a distancia que asegure la centralidad del rol del educador, en una perspectiva emancipadora y dialógica de la educación</a:t>
            </a:r>
          </a:p>
          <a:p>
            <a:pPr lvl="1" eaLnBrk="1" hangingPunct="1">
              <a:spcBef>
                <a:spcPct val="20000"/>
              </a:spcBef>
              <a:buFont typeface="Arial" pitchFamily="34" charset="0"/>
              <a:buNone/>
            </a:pPr>
            <a:endParaRPr lang="es-ES" sz="2800" dirty="0">
              <a:solidFill>
                <a:schemeClr val="bg1"/>
              </a:solidFill>
            </a:endParaRPr>
          </a:p>
          <a:p>
            <a:pPr lvl="1" eaLnBrk="1" hangingPunct="1">
              <a:spcBef>
                <a:spcPct val="20000"/>
              </a:spcBef>
              <a:buFont typeface="Arial" pitchFamily="34" charset="0"/>
              <a:buNone/>
            </a:pPr>
            <a:r>
              <a:rPr lang="es-ES" sz="2800" dirty="0">
                <a:solidFill>
                  <a:schemeClr val="bg1"/>
                </a:solidFill>
              </a:rPr>
              <a:t>La ENSP ha estado haciendo, cada vez más, esfuerzos para incorporar las tecnologías educativas en sus programas de formación y cualificación profesional de diferentes niveles</a:t>
            </a:r>
          </a:p>
          <a:p>
            <a:pPr lvl="1" eaLnBrk="1" hangingPunct="1">
              <a:spcBef>
                <a:spcPct val="20000"/>
              </a:spcBef>
              <a:buFont typeface="Arial" pitchFamily="34" charset="0"/>
              <a:buNone/>
            </a:pPr>
            <a:r>
              <a:rPr lang="es-ES" sz="2800" dirty="0">
                <a:solidFill>
                  <a:schemeClr val="bg1"/>
                </a:solidFill>
              </a:rPr>
              <a:t>	</a:t>
            </a:r>
            <a:r>
              <a:rPr lang="es-ES" sz="2800" dirty="0">
                <a:solidFill>
                  <a:srgbClr val="FFC000"/>
                </a:solidFill>
              </a:rPr>
              <a:t>- Comunidades de Práctica y Desarrollo de Materiales</a:t>
            </a:r>
          </a:p>
          <a:p>
            <a:pPr lvl="1" eaLnBrk="1" hangingPunct="1">
              <a:spcBef>
                <a:spcPct val="20000"/>
              </a:spcBef>
              <a:buFont typeface="Arial" pitchFamily="34" charset="0"/>
              <a:buNone/>
            </a:pPr>
            <a:r>
              <a:rPr lang="es-ES" sz="2800" dirty="0">
                <a:solidFill>
                  <a:srgbClr val="FFC000"/>
                </a:solidFill>
              </a:rPr>
              <a:t>	- </a:t>
            </a:r>
            <a:r>
              <a:rPr lang="es-ES" sz="2800" dirty="0" smtClean="0">
                <a:solidFill>
                  <a:srgbClr val="FFC000"/>
                </a:solidFill>
              </a:rPr>
              <a:t>Programas </a:t>
            </a:r>
            <a:r>
              <a:rPr lang="es-ES" sz="2800" dirty="0">
                <a:solidFill>
                  <a:srgbClr val="FFC000"/>
                </a:solidFill>
              </a:rPr>
              <a:t>de </a:t>
            </a:r>
            <a:r>
              <a:rPr lang="es-ES" sz="2800" dirty="0" smtClean="0">
                <a:solidFill>
                  <a:srgbClr val="FFC000"/>
                </a:solidFill>
              </a:rPr>
              <a:t>Calificación para el </a:t>
            </a:r>
            <a:r>
              <a:rPr lang="es-ES" sz="2800" dirty="0">
                <a:solidFill>
                  <a:srgbClr val="FFC000"/>
                </a:solidFill>
              </a:rPr>
              <a:t>SUS </a:t>
            </a:r>
            <a:r>
              <a:rPr lang="es-ES" sz="2800" dirty="0" smtClean="0">
                <a:solidFill>
                  <a:srgbClr val="FFC000"/>
                </a:solidFill>
              </a:rPr>
              <a:t>y de </a:t>
            </a:r>
          </a:p>
          <a:p>
            <a:pPr lvl="1" eaLnBrk="1" hangingPunct="1">
              <a:spcBef>
                <a:spcPct val="20000"/>
              </a:spcBef>
              <a:buFont typeface="Arial" pitchFamily="34" charset="0"/>
              <a:buNone/>
            </a:pPr>
            <a:r>
              <a:rPr lang="es-ES" sz="2800" dirty="0">
                <a:solidFill>
                  <a:srgbClr val="FFC000"/>
                </a:solidFill>
              </a:rPr>
              <a:t> </a:t>
            </a:r>
            <a:r>
              <a:rPr lang="es-ES" sz="2800" dirty="0" smtClean="0">
                <a:solidFill>
                  <a:srgbClr val="FFC000"/>
                </a:solidFill>
              </a:rPr>
              <a:t>       fortalecimiento de capacidades en Latinoamérica </a:t>
            </a:r>
            <a:endParaRPr lang="es-ES" sz="2800" dirty="0">
              <a:solidFill>
                <a:srgbClr val="FFC000"/>
              </a:solidFill>
            </a:endParaRPr>
          </a:p>
          <a:p>
            <a:pPr lvl="1" eaLnBrk="1" hangingPunct="1">
              <a:spcBef>
                <a:spcPct val="20000"/>
              </a:spcBef>
              <a:buFont typeface="Arial" pitchFamily="34" charset="0"/>
              <a:buNone/>
            </a:pPr>
            <a:r>
              <a:rPr lang="es-ES" sz="2800" dirty="0">
                <a:solidFill>
                  <a:srgbClr val="FFC000"/>
                </a:solidFill>
              </a:rPr>
              <a:t>	- Capacitación de Facilitadores y </a:t>
            </a:r>
            <a:r>
              <a:rPr lang="es-ES" sz="2800" dirty="0" smtClean="0">
                <a:solidFill>
                  <a:srgbClr val="FFC000"/>
                </a:solidFill>
              </a:rPr>
              <a:t>Activadores</a:t>
            </a:r>
          </a:p>
        </p:txBody>
      </p:sp>
      <p:sp>
        <p:nvSpPr>
          <p:cNvPr id="37890" name="CaixaDeTexto 2"/>
          <p:cNvSpPr txBox="1">
            <a:spLocks noChangeArrowheads="1"/>
          </p:cNvSpPr>
          <p:nvPr/>
        </p:nvSpPr>
        <p:spPr bwMode="auto">
          <a:xfrm>
            <a:off x="45244" y="41276"/>
            <a:ext cx="8967788" cy="584776"/>
          </a:xfrm>
          <a:prstGeom prst="rect">
            <a:avLst/>
          </a:prstGeom>
          <a:noFill/>
          <a:ln w="9525">
            <a:noFill/>
            <a:miter lim="800000"/>
            <a:headEnd/>
            <a:tailEnd/>
          </a:ln>
        </p:spPr>
        <p:txBody>
          <a:bodyPr>
            <a:spAutoFit/>
          </a:bodyPr>
          <a:lstStyle/>
          <a:p>
            <a:pPr eaLnBrk="1" hangingPunct="1"/>
            <a:r>
              <a:rPr lang="es-ES" sz="3200" dirty="0">
                <a:solidFill>
                  <a:schemeClr val="bg1"/>
                </a:solidFill>
              </a:rPr>
              <a:t>Educación a Distancia </a:t>
            </a:r>
            <a:r>
              <a:rPr lang="es-ES" sz="3200" dirty="0" smtClean="0">
                <a:solidFill>
                  <a:schemeClr val="bg1"/>
                </a:solidFill>
              </a:rPr>
              <a:t>y Formación de Formadores</a:t>
            </a:r>
            <a:endParaRPr lang="pt-BR" sz="32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0247" y="3543300"/>
            <a:ext cx="9344026" cy="3449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8914" name="CaixaDeTexto 1"/>
          <p:cNvSpPr txBox="1">
            <a:spLocks noChangeArrowheads="1"/>
          </p:cNvSpPr>
          <p:nvPr/>
        </p:nvSpPr>
        <p:spPr bwMode="auto">
          <a:xfrm>
            <a:off x="1182999" y="295986"/>
            <a:ext cx="6509147" cy="1014412"/>
          </a:xfrm>
          <a:prstGeom prst="rect">
            <a:avLst/>
          </a:prstGeom>
          <a:noFill/>
          <a:ln w="9525">
            <a:noFill/>
            <a:miter lim="800000"/>
            <a:headEnd/>
            <a:tailEnd/>
          </a:ln>
        </p:spPr>
        <p:txBody>
          <a:bodyPr>
            <a:spAutoFit/>
          </a:bodyPr>
          <a:lstStyle/>
          <a:p>
            <a:pPr algn="ctr"/>
            <a:r>
              <a:rPr lang="pt-BR" sz="6000" dirty="0">
                <a:solidFill>
                  <a:schemeClr val="bg1"/>
                </a:solidFill>
              </a:rPr>
              <a:t>¡</a:t>
            </a:r>
            <a:r>
              <a:rPr lang="pt-BR" sz="6000" dirty="0" err="1">
                <a:solidFill>
                  <a:schemeClr val="bg1"/>
                </a:solidFill>
              </a:rPr>
              <a:t>Gracias</a:t>
            </a:r>
            <a:r>
              <a:rPr lang="pt-BR" sz="6000" dirty="0">
                <a:solidFill>
                  <a:schemeClr val="bg1"/>
                </a:solidFill>
              </a:rPr>
              <a:t>!</a:t>
            </a:r>
          </a:p>
        </p:txBody>
      </p:sp>
      <p:sp>
        <p:nvSpPr>
          <p:cNvPr id="38915" name="CaixaDeTexto 2"/>
          <p:cNvSpPr txBox="1">
            <a:spLocks noChangeArrowheads="1"/>
          </p:cNvSpPr>
          <p:nvPr/>
        </p:nvSpPr>
        <p:spPr bwMode="auto">
          <a:xfrm>
            <a:off x="195263" y="3865563"/>
            <a:ext cx="7658767" cy="2862322"/>
          </a:xfrm>
          <a:prstGeom prst="rect">
            <a:avLst/>
          </a:prstGeom>
          <a:noFill/>
          <a:ln w="9525">
            <a:noFill/>
            <a:miter lim="800000"/>
            <a:headEnd/>
            <a:tailEnd/>
          </a:ln>
        </p:spPr>
        <p:txBody>
          <a:bodyPr wrap="none">
            <a:spAutoFit/>
          </a:bodyPr>
          <a:lstStyle/>
          <a:p>
            <a:r>
              <a:rPr lang="pt-BR" sz="3600"/>
              <a:t>http://www.ensp.fiocruz.br</a:t>
            </a:r>
          </a:p>
          <a:p>
            <a:endParaRPr lang="pt-BR" sz="3600"/>
          </a:p>
          <a:p>
            <a:r>
              <a:rPr lang="pt-BR" sz="3600"/>
              <a:t>http://www.facebook.com/fiocruz.ensp</a:t>
            </a:r>
          </a:p>
          <a:p>
            <a:endParaRPr lang="pt-BR" sz="3600"/>
          </a:p>
          <a:p>
            <a:r>
              <a:rPr lang="pt-BR" sz="3600"/>
              <a:t>http://www.twitter.com/ensp (@ensp)</a:t>
            </a:r>
          </a:p>
        </p:txBody>
      </p:sp>
      <p:pic>
        <p:nvPicPr>
          <p:cNvPr id="38916" name="Imagem 4"/>
          <p:cNvPicPr>
            <a:picLocks noChangeAspect="1"/>
          </p:cNvPicPr>
          <p:nvPr/>
        </p:nvPicPr>
        <p:blipFill>
          <a:blip r:embed="rId2" cstate="print"/>
          <a:srcRect/>
          <a:stretch>
            <a:fillRect/>
          </a:stretch>
        </p:blipFill>
        <p:spPr bwMode="auto">
          <a:xfrm>
            <a:off x="7444098" y="3595380"/>
            <a:ext cx="1426893" cy="1549531"/>
          </a:xfrm>
          <a:prstGeom prst="rect">
            <a:avLst/>
          </a:prstGeom>
          <a:noFill/>
          <a:ln w="9525">
            <a:noFill/>
            <a:miter lim="800000"/>
            <a:headEnd/>
            <a:tailEnd/>
          </a:ln>
        </p:spPr>
      </p:pic>
      <p:sp>
        <p:nvSpPr>
          <p:cNvPr id="38917" name="CaixaDeTexto 3"/>
          <p:cNvSpPr txBox="1">
            <a:spLocks noChangeArrowheads="1"/>
          </p:cNvSpPr>
          <p:nvPr/>
        </p:nvSpPr>
        <p:spPr bwMode="auto">
          <a:xfrm>
            <a:off x="1974963" y="1747364"/>
            <a:ext cx="5379698" cy="923330"/>
          </a:xfrm>
          <a:prstGeom prst="rect">
            <a:avLst/>
          </a:prstGeom>
          <a:noFill/>
          <a:ln w="9525">
            <a:noFill/>
            <a:miter lim="800000"/>
            <a:headEnd/>
            <a:tailEnd/>
          </a:ln>
        </p:spPr>
        <p:txBody>
          <a:bodyPr wrap="none">
            <a:spAutoFit/>
          </a:bodyPr>
          <a:lstStyle/>
          <a:p>
            <a:pPr algn="ctr"/>
            <a:r>
              <a:rPr lang="es-ES" sz="5400" i="1" dirty="0" err="1" smtClean="0">
                <a:solidFill>
                  <a:srgbClr val="FFFFFF"/>
                </a:solidFill>
              </a:rPr>
              <a:t>fperes@fiocruz.br</a:t>
            </a:r>
            <a:endParaRPr lang="es-ES" sz="5400" i="1"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aixaDeTexto 1"/>
          <p:cNvSpPr txBox="1">
            <a:spLocks noChangeArrowheads="1"/>
          </p:cNvSpPr>
          <p:nvPr/>
        </p:nvSpPr>
        <p:spPr bwMode="auto">
          <a:xfrm>
            <a:off x="427435" y="663575"/>
            <a:ext cx="8267700" cy="5873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just" eaLnBrk="1" hangingPunct="1">
              <a:lnSpc>
                <a:spcPct val="150000"/>
              </a:lnSpc>
            </a:pPr>
            <a:r>
              <a:rPr lang="es-ES" altLang="pt-BR" sz="2800" dirty="0">
                <a:solidFill>
                  <a:schemeClr val="bg1"/>
                </a:solidFill>
              </a:rPr>
              <a:t>La </a:t>
            </a:r>
            <a:r>
              <a:rPr lang="es-ES" altLang="pt-BR" sz="2800" dirty="0">
                <a:solidFill>
                  <a:srgbClr val="FFC000"/>
                </a:solidFill>
              </a:rPr>
              <a:t>Escuela Nacional de Salud Pública Sergio </a:t>
            </a:r>
            <a:r>
              <a:rPr lang="es-ES" altLang="pt-BR" sz="2800" dirty="0" err="1">
                <a:solidFill>
                  <a:srgbClr val="FFC000"/>
                </a:solidFill>
              </a:rPr>
              <a:t>Arouca</a:t>
            </a:r>
            <a:r>
              <a:rPr lang="es-ES" altLang="pt-BR" sz="2800" dirty="0">
                <a:solidFill>
                  <a:srgbClr val="FFC000"/>
                </a:solidFill>
              </a:rPr>
              <a:t> (ENSP) </a:t>
            </a:r>
            <a:r>
              <a:rPr lang="es-ES" altLang="pt-BR" sz="2800" dirty="0">
                <a:solidFill>
                  <a:schemeClr val="bg1"/>
                </a:solidFill>
              </a:rPr>
              <a:t>actúa en la capacitación y formación de recursos humanos para el SUS y para el sistema de ciencia y tecnología, en la producción científica y tecnológica y en la prestación de servicios de referencia en el campo de la Salud Pública. Mantiene cooperaciones técnicas en todos los estados y municipios brasileños, además de diversas instituciones nacionales y Internacionales que operan en diversos campos de la salud.</a:t>
            </a:r>
          </a:p>
        </p:txBody>
      </p:sp>
      <p:sp>
        <p:nvSpPr>
          <p:cNvPr id="21506" name="CaixaDeTexto 2"/>
          <p:cNvSpPr txBox="1">
            <a:spLocks noChangeArrowheads="1"/>
          </p:cNvSpPr>
          <p:nvPr/>
        </p:nvSpPr>
        <p:spPr bwMode="auto">
          <a:xfrm>
            <a:off x="27385" y="-1588"/>
            <a:ext cx="6740128"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s-ES" altLang="pt-BR" sz="3200" dirty="0">
                <a:solidFill>
                  <a:schemeClr val="bg1"/>
                </a:solidFill>
              </a:rPr>
              <a:t>La Misión Institucional de la ENSP</a:t>
            </a:r>
            <a:endParaRPr lang="pt-BR" altLang="pt-BR" sz="3200" dirty="0">
              <a:solidFill>
                <a:schemeClr val="bg1"/>
              </a:solidFill>
            </a:endParaRPr>
          </a:p>
        </p:txBody>
      </p:sp>
    </p:spTree>
    <p:extLst>
      <p:ext uri="{BB962C8B-B14F-4D97-AF65-F5344CB8AC3E}">
        <p14:creationId xmlns:p14="http://schemas.microsoft.com/office/powerpoint/2010/main" xmlns="" val="1470445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7248525" y="-11113"/>
            <a:ext cx="1895475"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s-ES" sz="2800" dirty="0">
              <a:solidFill>
                <a:schemeClr val="tx1"/>
              </a:solidFill>
              <a:ea typeface="MS PGothic" pitchFamily="34" charset="-128"/>
            </a:endParaRPr>
          </a:p>
          <a:p>
            <a:pPr algn="ctr" eaLnBrk="1" hangingPunct="1"/>
            <a:endParaRPr lang="es-ES" sz="2800" dirty="0">
              <a:solidFill>
                <a:schemeClr val="tx1"/>
              </a:solidFill>
              <a:ea typeface="MS PGothic" pitchFamily="34" charset="-128"/>
            </a:endParaRPr>
          </a:p>
          <a:p>
            <a:pPr algn="ctr" eaLnBrk="1" hangingPunct="1"/>
            <a:endParaRPr lang="es-ES" sz="2400" dirty="0">
              <a:solidFill>
                <a:schemeClr val="tx1"/>
              </a:solidFill>
              <a:ea typeface="MS PGothic" pitchFamily="34" charset="-128"/>
            </a:endParaRPr>
          </a:p>
          <a:p>
            <a:pPr algn="ctr" eaLnBrk="1" hangingPunct="1"/>
            <a:r>
              <a:rPr lang="es-ES" sz="2400" dirty="0">
                <a:solidFill>
                  <a:schemeClr val="tx1"/>
                </a:solidFill>
                <a:ea typeface="MS PGothic" pitchFamily="34" charset="-128"/>
              </a:rPr>
              <a:t>Una unidad técnico-científica de la Fundación Oswaldo Cruz, Ministerio de la Salud de Brasil</a:t>
            </a:r>
          </a:p>
        </p:txBody>
      </p:sp>
      <p:pic>
        <p:nvPicPr>
          <p:cNvPr id="18434" name="Picture 2"/>
          <p:cNvPicPr>
            <a:picLocks noChangeAspect="1" noChangeArrowheads="1"/>
          </p:cNvPicPr>
          <p:nvPr/>
        </p:nvPicPr>
        <p:blipFill>
          <a:blip r:embed="rId2" cstate="print"/>
          <a:srcRect/>
          <a:stretch>
            <a:fillRect/>
          </a:stretch>
        </p:blipFill>
        <p:spPr bwMode="auto">
          <a:xfrm>
            <a:off x="0" y="1"/>
            <a:ext cx="7266385" cy="6913563"/>
          </a:xfrm>
          <a:prstGeom prst="rect">
            <a:avLst/>
          </a:prstGeom>
          <a:noFill/>
          <a:ln w="9525">
            <a:noFill/>
            <a:miter lim="800000"/>
            <a:headEnd/>
            <a:tailEnd/>
          </a:ln>
        </p:spPr>
      </p:pic>
      <p:cxnSp>
        <p:nvCxnSpPr>
          <p:cNvPr id="6" name="Conector de seta reta 5"/>
          <p:cNvCxnSpPr/>
          <p:nvPr/>
        </p:nvCxnSpPr>
        <p:spPr>
          <a:xfrm>
            <a:off x="3040857" y="5907088"/>
            <a:ext cx="541735"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8436" name="Imagem 6"/>
          <p:cNvPicPr>
            <a:picLocks noChangeAspect="1"/>
          </p:cNvPicPr>
          <p:nvPr/>
        </p:nvPicPr>
        <p:blipFill>
          <a:blip r:embed="rId3" cstate="print"/>
          <a:srcRect/>
          <a:stretch>
            <a:fillRect/>
          </a:stretch>
        </p:blipFill>
        <p:spPr bwMode="auto">
          <a:xfrm>
            <a:off x="7429323" y="244797"/>
            <a:ext cx="1430529" cy="1361163"/>
          </a:xfrm>
          <a:prstGeom prst="rect">
            <a:avLst/>
          </a:prstGeom>
          <a:noFill/>
          <a:ln w="9525">
            <a:noFill/>
            <a:miter lim="800000"/>
            <a:headEnd/>
            <a:tailEnd/>
          </a:ln>
        </p:spPr>
      </p:pic>
      <p:cxnSp>
        <p:nvCxnSpPr>
          <p:cNvPr id="9" name="8 Conector recto de flecha"/>
          <p:cNvCxnSpPr/>
          <p:nvPr/>
        </p:nvCxnSpPr>
        <p:spPr>
          <a:xfrm rot="10800000" flipV="1">
            <a:off x="2577704" y="822326"/>
            <a:ext cx="4749403" cy="92075"/>
          </a:xfrm>
          <a:prstGeom prst="straightConnector1">
            <a:avLst/>
          </a:prstGeom>
          <a:ln w="825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2397" y="769252"/>
            <a:ext cx="8928197" cy="6483825"/>
          </a:xfrm>
          <a:prstGeom prst="rect">
            <a:avLst/>
          </a:prstGeom>
        </p:spPr>
        <p:txBody>
          <a:bodyPr wrap="square">
            <a:spAutoFit/>
          </a:bodyPr>
          <a:lstStyle/>
          <a:p>
            <a:pPr algn="ctr">
              <a:lnSpc>
                <a:spcPct val="110000"/>
              </a:lnSpc>
            </a:pPr>
            <a:r>
              <a:rPr lang="es-ES" sz="2800" dirty="0" smtClean="0">
                <a:solidFill>
                  <a:srgbClr val="FFC000"/>
                </a:solidFill>
              </a:rPr>
              <a:t>La Contribución de la ENSP a la Reforma Sanitaria Brasileña</a:t>
            </a:r>
          </a:p>
          <a:p>
            <a:pPr algn="ctr">
              <a:lnSpc>
                <a:spcPct val="110000"/>
              </a:lnSpc>
            </a:pPr>
            <a:endParaRPr lang="es-ES" sz="1400" dirty="0" smtClean="0">
              <a:solidFill>
                <a:srgbClr val="FFC000"/>
              </a:solidFill>
            </a:endParaRPr>
          </a:p>
          <a:p>
            <a:pPr>
              <a:lnSpc>
                <a:spcPct val="110000"/>
              </a:lnSpc>
              <a:buFontTx/>
              <a:buChar char="-"/>
            </a:pPr>
            <a:r>
              <a:rPr lang="es-ES" sz="2800" dirty="0" smtClean="0">
                <a:solidFill>
                  <a:srgbClr val="FFFFFF"/>
                </a:solidFill>
              </a:rPr>
              <a:t>Espacio de discusión y construcción de conocimiento</a:t>
            </a:r>
          </a:p>
          <a:p>
            <a:pPr lvl="1">
              <a:lnSpc>
                <a:spcPct val="110000"/>
              </a:lnSpc>
              <a:buFontTx/>
              <a:buChar char="-"/>
            </a:pPr>
            <a:r>
              <a:rPr lang="es-ES" sz="2800" dirty="0" smtClean="0">
                <a:solidFill>
                  <a:schemeClr val="accent4"/>
                </a:solidFill>
              </a:rPr>
              <a:t> Apoyo a la formulación de políticas de Salud</a:t>
            </a:r>
          </a:p>
          <a:p>
            <a:pPr lvl="1">
              <a:lnSpc>
                <a:spcPct val="110000"/>
              </a:lnSpc>
              <a:buFontTx/>
              <a:buChar char="-"/>
            </a:pPr>
            <a:r>
              <a:rPr lang="es-ES" sz="2800" dirty="0" smtClean="0">
                <a:solidFill>
                  <a:schemeClr val="accent4"/>
                </a:solidFill>
              </a:rPr>
              <a:t> Organización de la VIII Conferencia Nacional de Salud</a:t>
            </a:r>
          </a:p>
          <a:p>
            <a:pPr lvl="1">
              <a:lnSpc>
                <a:spcPct val="110000"/>
              </a:lnSpc>
              <a:buFontTx/>
              <a:buChar char="-"/>
            </a:pPr>
            <a:r>
              <a:rPr lang="es-ES" sz="2800" dirty="0" smtClean="0">
                <a:solidFill>
                  <a:schemeClr val="accent4"/>
                </a:solidFill>
              </a:rPr>
              <a:t> Apoyo a la Asamblea Constituyente </a:t>
            </a:r>
            <a:endParaRPr lang="es-ES" sz="2800" dirty="0">
              <a:solidFill>
                <a:schemeClr val="accent4"/>
              </a:solidFill>
            </a:endParaRPr>
          </a:p>
          <a:p>
            <a:pPr>
              <a:lnSpc>
                <a:spcPct val="110000"/>
              </a:lnSpc>
              <a:buFontTx/>
              <a:buChar char="-"/>
            </a:pPr>
            <a:r>
              <a:rPr lang="es-ES" sz="2800" dirty="0" smtClean="0">
                <a:solidFill>
                  <a:srgbClr val="FFFFFF"/>
                </a:solidFill>
              </a:rPr>
              <a:t> Formación de líderes y profesionales para el SUS</a:t>
            </a:r>
          </a:p>
          <a:p>
            <a:pPr lvl="1">
              <a:lnSpc>
                <a:spcPct val="110000"/>
              </a:lnSpc>
              <a:buFontTx/>
              <a:buChar char="-"/>
            </a:pPr>
            <a:r>
              <a:rPr lang="es-ES" sz="2800" dirty="0" smtClean="0">
                <a:solidFill>
                  <a:schemeClr val="accent4"/>
                </a:solidFill>
              </a:rPr>
              <a:t> Priorización de la formación de formadores</a:t>
            </a:r>
          </a:p>
          <a:p>
            <a:pPr>
              <a:lnSpc>
                <a:spcPct val="110000"/>
              </a:lnSpc>
              <a:buFontTx/>
              <a:buChar char="-"/>
            </a:pPr>
            <a:r>
              <a:rPr lang="es-ES" sz="2800" dirty="0" smtClean="0">
                <a:solidFill>
                  <a:srgbClr val="FFFFFF"/>
                </a:solidFill>
              </a:rPr>
              <a:t> Internacionalización de cursos y intercambio profesional</a:t>
            </a:r>
          </a:p>
          <a:p>
            <a:pPr lvl="1">
              <a:lnSpc>
                <a:spcPct val="110000"/>
              </a:lnSpc>
              <a:buFontTx/>
              <a:buChar char="-"/>
            </a:pPr>
            <a:r>
              <a:rPr lang="es-ES" sz="2800" dirty="0" smtClean="0">
                <a:solidFill>
                  <a:schemeClr val="accent4"/>
                </a:solidFill>
              </a:rPr>
              <a:t> Intercambio de experiencias en Latinoamérica </a:t>
            </a:r>
          </a:p>
          <a:p>
            <a:pPr>
              <a:lnSpc>
                <a:spcPct val="110000"/>
              </a:lnSpc>
              <a:buFontTx/>
              <a:buChar char="-"/>
            </a:pPr>
            <a:r>
              <a:rPr lang="es-ES" sz="2800" dirty="0" smtClean="0">
                <a:solidFill>
                  <a:srgbClr val="FFFFFF"/>
                </a:solidFill>
              </a:rPr>
              <a:t> Elaboración de publicaciones y documentos técnicos</a:t>
            </a:r>
          </a:p>
          <a:p>
            <a:pPr lvl="1">
              <a:lnSpc>
                <a:spcPct val="110000"/>
              </a:lnSpc>
              <a:buFontTx/>
              <a:buChar char="-"/>
            </a:pPr>
            <a:r>
              <a:rPr lang="es-ES" sz="2800" dirty="0" smtClean="0">
                <a:solidFill>
                  <a:schemeClr val="accent4"/>
                </a:solidFill>
              </a:rPr>
              <a:t> Pensamiento crítico sobre los sistemas de salud de Latinoamérica</a:t>
            </a:r>
          </a:p>
          <a:p>
            <a:pPr>
              <a:lnSpc>
                <a:spcPct val="110000"/>
              </a:lnSpc>
              <a:buFontTx/>
              <a:buChar char="-"/>
            </a:pPr>
            <a:endParaRPr lang="es-ES" sz="2800" dirty="0">
              <a:solidFill>
                <a:schemeClr val="bg1"/>
              </a:solidFill>
            </a:endParaRPr>
          </a:p>
        </p:txBody>
      </p:sp>
      <p:sp>
        <p:nvSpPr>
          <p:cNvPr id="20482" name="CaixaDeTexto 1"/>
          <p:cNvSpPr txBox="1">
            <a:spLocks noChangeArrowheads="1"/>
          </p:cNvSpPr>
          <p:nvPr/>
        </p:nvSpPr>
        <p:spPr bwMode="auto">
          <a:xfrm>
            <a:off x="27385" y="12700"/>
            <a:ext cx="8568928" cy="584776"/>
          </a:xfrm>
          <a:prstGeom prst="rect">
            <a:avLst/>
          </a:prstGeom>
          <a:noFill/>
          <a:ln w="9525">
            <a:noFill/>
            <a:miter lim="800000"/>
            <a:headEnd/>
            <a:tailEnd/>
          </a:ln>
        </p:spPr>
        <p:txBody>
          <a:bodyPr>
            <a:spAutoFit/>
          </a:bodyPr>
          <a:lstStyle/>
          <a:p>
            <a:r>
              <a:rPr lang="en-US" sz="3200" dirty="0" smtClean="0">
                <a:solidFill>
                  <a:schemeClr val="bg1"/>
                </a:solidFill>
              </a:rPr>
              <a:t>La </a:t>
            </a:r>
            <a:r>
              <a:rPr lang="en-US" sz="3200" dirty="0" err="1" smtClean="0">
                <a:solidFill>
                  <a:schemeClr val="bg1"/>
                </a:solidFill>
              </a:rPr>
              <a:t>Contribución</a:t>
            </a:r>
            <a:r>
              <a:rPr lang="en-US" sz="3200" dirty="0" smtClean="0">
                <a:solidFill>
                  <a:schemeClr val="bg1"/>
                </a:solidFill>
              </a:rPr>
              <a:t> para el </a:t>
            </a:r>
            <a:r>
              <a:rPr lang="en-US" sz="3200" dirty="0" err="1" smtClean="0">
                <a:solidFill>
                  <a:schemeClr val="bg1"/>
                </a:solidFill>
              </a:rPr>
              <a:t>Fortalecimiento</a:t>
            </a:r>
            <a:r>
              <a:rPr lang="en-US" sz="3200" dirty="0" smtClean="0">
                <a:solidFill>
                  <a:schemeClr val="bg1"/>
                </a:solidFill>
              </a:rPr>
              <a:t> del SUS</a:t>
            </a:r>
            <a:endParaRPr lang="pt-BR" sz="3200" dirty="0">
              <a:solidFill>
                <a:schemeClr val="bg1"/>
              </a:solidFill>
            </a:endParaRPr>
          </a:p>
        </p:txBody>
      </p:sp>
    </p:spTree>
    <p:extLst>
      <p:ext uri="{BB962C8B-B14F-4D97-AF65-F5344CB8AC3E}">
        <p14:creationId xmlns:p14="http://schemas.microsoft.com/office/powerpoint/2010/main" xmlns="" val="1294530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2"/>
          <p:cNvSpPr>
            <a:spLocks noGrp="1"/>
          </p:cNvSpPr>
          <p:nvPr/>
        </p:nvSpPr>
        <p:spPr bwMode="auto">
          <a:xfrm>
            <a:off x="285750" y="765738"/>
            <a:ext cx="8673704" cy="325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371600" indent="-4572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120000"/>
              </a:lnSpc>
              <a:spcBef>
                <a:spcPct val="20000"/>
              </a:spcBef>
              <a:buFont typeface="Arial" charset="0"/>
              <a:buNone/>
            </a:pPr>
            <a:r>
              <a:rPr lang="es-ES" altLang="pt-BR" sz="2800" dirty="0">
                <a:solidFill>
                  <a:srgbClr val="FFC000"/>
                </a:solidFill>
              </a:rPr>
              <a:t>Principios maestros de nuestras acciones de cooperación en salud</a:t>
            </a:r>
          </a:p>
          <a:p>
            <a:pPr eaLnBrk="1" hangingPunct="1">
              <a:lnSpc>
                <a:spcPct val="120000"/>
              </a:lnSpc>
              <a:spcBef>
                <a:spcPct val="20000"/>
              </a:spcBef>
              <a:buFont typeface="Arial" charset="0"/>
              <a:buChar char="•"/>
            </a:pPr>
            <a:r>
              <a:rPr lang="es-ES" altLang="pt-BR" sz="2800" dirty="0">
                <a:solidFill>
                  <a:schemeClr val="bg1"/>
                </a:solidFill>
              </a:rPr>
              <a:t>La formación de líderes y la creación de redes de expertos</a:t>
            </a:r>
          </a:p>
          <a:p>
            <a:pPr eaLnBrk="1" hangingPunct="1">
              <a:lnSpc>
                <a:spcPct val="120000"/>
              </a:lnSpc>
              <a:spcBef>
                <a:spcPct val="20000"/>
              </a:spcBef>
              <a:buFont typeface="Arial" charset="0"/>
              <a:buChar char="•"/>
            </a:pPr>
            <a:r>
              <a:rPr lang="es-ES" altLang="pt-BR" sz="2800" dirty="0">
                <a:solidFill>
                  <a:schemeClr val="bg1"/>
                </a:solidFill>
              </a:rPr>
              <a:t>La formación de formadores</a:t>
            </a:r>
          </a:p>
          <a:p>
            <a:pPr eaLnBrk="1" hangingPunct="1">
              <a:lnSpc>
                <a:spcPct val="120000"/>
              </a:lnSpc>
              <a:spcBef>
                <a:spcPct val="20000"/>
              </a:spcBef>
              <a:buFont typeface="Arial" charset="0"/>
              <a:buChar char="•"/>
            </a:pPr>
            <a:r>
              <a:rPr lang="es-ES" altLang="pt-BR" sz="2800" dirty="0">
                <a:solidFill>
                  <a:schemeClr val="bg1"/>
                </a:solidFill>
              </a:rPr>
              <a:t>El apoyo de tecnologías educacionales en salud</a:t>
            </a:r>
            <a:endParaRPr lang="es-ES" altLang="pt-BR" sz="2800" dirty="0">
              <a:solidFill>
                <a:srgbClr val="FFC000"/>
              </a:solidFill>
            </a:endParaRPr>
          </a:p>
          <a:p>
            <a:pPr lvl="2" eaLnBrk="1" hangingPunct="1">
              <a:lnSpc>
                <a:spcPct val="120000"/>
              </a:lnSpc>
              <a:spcBef>
                <a:spcPct val="20000"/>
              </a:spcBef>
              <a:buFont typeface="Arial" charset="0"/>
              <a:buChar char="•"/>
            </a:pPr>
            <a:r>
              <a:rPr lang="es-ES" altLang="pt-BR" sz="2800" dirty="0">
                <a:solidFill>
                  <a:srgbClr val="FFC000"/>
                </a:solidFill>
              </a:rPr>
              <a:t>Aproximación de los expertos y acciones colaborativas</a:t>
            </a:r>
          </a:p>
          <a:p>
            <a:pPr eaLnBrk="1" hangingPunct="1">
              <a:lnSpc>
                <a:spcPct val="120000"/>
              </a:lnSpc>
              <a:spcBef>
                <a:spcPct val="20000"/>
              </a:spcBef>
              <a:buFont typeface="Arial" charset="0"/>
              <a:buChar char="•"/>
            </a:pPr>
            <a:r>
              <a:rPr lang="es-ES" altLang="pt-BR" sz="2800" dirty="0">
                <a:solidFill>
                  <a:schemeClr val="bg1"/>
                </a:solidFill>
              </a:rPr>
              <a:t>La cooperación a través de redes </a:t>
            </a:r>
            <a:r>
              <a:rPr lang="es-ES" altLang="pt-BR" sz="2800" dirty="0" err="1">
                <a:solidFill>
                  <a:schemeClr val="bg1"/>
                </a:solidFill>
              </a:rPr>
              <a:t>estructurantes</a:t>
            </a:r>
            <a:endParaRPr lang="es-ES" altLang="pt-BR" sz="2800" dirty="0">
              <a:solidFill>
                <a:schemeClr val="bg1"/>
              </a:solidFill>
            </a:endParaRPr>
          </a:p>
          <a:p>
            <a:pPr lvl="2" eaLnBrk="1" hangingPunct="1">
              <a:lnSpc>
                <a:spcPct val="120000"/>
              </a:lnSpc>
              <a:spcBef>
                <a:spcPct val="20000"/>
              </a:spcBef>
              <a:buFont typeface="Arial" charset="0"/>
              <a:buChar char="•"/>
            </a:pPr>
            <a:r>
              <a:rPr lang="es-ES" altLang="pt-BR" sz="2800" dirty="0">
                <a:solidFill>
                  <a:srgbClr val="FFC000"/>
                </a:solidFill>
              </a:rPr>
              <a:t>Solidaridad y fortalecimiento conjunto</a:t>
            </a:r>
          </a:p>
          <a:p>
            <a:pPr lvl="2" eaLnBrk="1" hangingPunct="1">
              <a:lnSpc>
                <a:spcPct val="120000"/>
              </a:lnSpc>
              <a:spcBef>
                <a:spcPct val="20000"/>
              </a:spcBef>
              <a:buFont typeface="Arial" charset="0"/>
              <a:buChar char="•"/>
            </a:pPr>
            <a:r>
              <a:rPr lang="es-ES" altLang="pt-BR" sz="2800" dirty="0">
                <a:solidFill>
                  <a:srgbClr val="FFC000"/>
                </a:solidFill>
              </a:rPr>
              <a:t>Apoyo a la formación en larga escala</a:t>
            </a:r>
            <a:r>
              <a:rPr lang="es-ES" altLang="pt-BR" sz="2800" dirty="0">
                <a:solidFill>
                  <a:schemeClr val="bg1"/>
                </a:solidFill>
              </a:rPr>
              <a:t> </a:t>
            </a:r>
            <a:endParaRPr lang="es-ES" altLang="pt-BR" sz="2800" dirty="0">
              <a:solidFill>
                <a:srgbClr val="FFC000"/>
              </a:solidFill>
            </a:endParaRPr>
          </a:p>
          <a:p>
            <a:pPr lvl="2" eaLnBrk="1" hangingPunct="1">
              <a:lnSpc>
                <a:spcPct val="120000"/>
              </a:lnSpc>
              <a:spcBef>
                <a:spcPct val="20000"/>
              </a:spcBef>
              <a:buFont typeface="Arial" charset="0"/>
              <a:buChar char="•"/>
            </a:pPr>
            <a:endParaRPr lang="es-ES" altLang="pt-BR" sz="2800" dirty="0">
              <a:solidFill>
                <a:srgbClr val="FFC000"/>
              </a:solidFill>
            </a:endParaRPr>
          </a:p>
        </p:txBody>
      </p:sp>
      <p:sp>
        <p:nvSpPr>
          <p:cNvPr id="28674" name="CaixaDeTexto 2"/>
          <p:cNvSpPr txBox="1">
            <a:spLocks noChangeArrowheads="1"/>
          </p:cNvSpPr>
          <p:nvPr/>
        </p:nvSpPr>
        <p:spPr bwMode="auto">
          <a:xfrm>
            <a:off x="45244" y="41276"/>
            <a:ext cx="8526066"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s-ES" altLang="pt-BR" sz="3200" dirty="0">
                <a:solidFill>
                  <a:schemeClr val="bg1"/>
                </a:solidFill>
              </a:rPr>
              <a:t>Formación para la Cooperación en Salud</a:t>
            </a:r>
            <a:endParaRPr lang="pt-BR" altLang="pt-BR" sz="3200" dirty="0">
              <a:solidFill>
                <a:schemeClr val="bg1"/>
              </a:solidFill>
            </a:endParaRPr>
          </a:p>
        </p:txBody>
      </p:sp>
    </p:spTree>
    <p:extLst>
      <p:ext uri="{BB962C8B-B14F-4D97-AF65-F5344CB8AC3E}">
        <p14:creationId xmlns:p14="http://schemas.microsoft.com/office/powerpoint/2010/main" xmlns="" val="138939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02444" y="2981325"/>
            <a:ext cx="3386138" cy="301148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pt-BR" altLang="pt-BR" sz="1800" dirty="0" smtClean="0">
              <a:solidFill>
                <a:srgbClr val="FFFFFF"/>
              </a:solidFill>
            </a:endParaRPr>
          </a:p>
          <a:p>
            <a:pPr algn="ctr" eaLnBrk="1" hangingPunct="1"/>
            <a:endParaRPr lang="pt-BR" altLang="pt-BR" sz="1800" dirty="0">
              <a:solidFill>
                <a:srgbClr val="FFFFFF"/>
              </a:solidFill>
            </a:endParaRPr>
          </a:p>
          <a:p>
            <a:pPr algn="ctr" eaLnBrk="1" hangingPunct="1"/>
            <a:endParaRPr lang="pt-BR" altLang="pt-BR" sz="1800" dirty="0" smtClean="0">
              <a:solidFill>
                <a:srgbClr val="FFFFFF"/>
              </a:solidFill>
            </a:endParaRPr>
          </a:p>
          <a:p>
            <a:pPr algn="ctr" eaLnBrk="1" hangingPunct="1"/>
            <a:r>
              <a:rPr lang="pt-BR" altLang="pt-BR" sz="1800" dirty="0" smtClean="0">
                <a:solidFill>
                  <a:srgbClr val="FFFFFF"/>
                </a:solidFill>
              </a:rPr>
              <a:t>ENSEÑANZA</a:t>
            </a:r>
            <a:endParaRPr lang="pt-BR" altLang="pt-BR" sz="1800" dirty="0">
              <a:solidFill>
                <a:srgbClr val="FFFFFF"/>
              </a:solidFill>
            </a:endParaRPr>
          </a:p>
        </p:txBody>
      </p:sp>
      <p:sp>
        <p:nvSpPr>
          <p:cNvPr id="3" name="Retângulo 2"/>
          <p:cNvSpPr/>
          <p:nvPr/>
        </p:nvSpPr>
        <p:spPr>
          <a:xfrm>
            <a:off x="4065985" y="2981325"/>
            <a:ext cx="1837134" cy="3011488"/>
          </a:xfrm>
          <a:prstGeom prst="rect">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pt-BR" altLang="pt-BR" sz="1800" dirty="0" smtClean="0">
              <a:solidFill>
                <a:srgbClr val="FFFFFF"/>
              </a:solidFill>
            </a:endParaRPr>
          </a:p>
          <a:p>
            <a:pPr algn="ctr" eaLnBrk="1" hangingPunct="1"/>
            <a:endParaRPr lang="pt-BR" altLang="pt-BR" sz="1800" dirty="0">
              <a:solidFill>
                <a:srgbClr val="FFFFFF"/>
              </a:solidFill>
            </a:endParaRPr>
          </a:p>
          <a:p>
            <a:pPr algn="ctr" eaLnBrk="1" hangingPunct="1"/>
            <a:endParaRPr lang="pt-BR" altLang="pt-BR" sz="1800" dirty="0" smtClean="0">
              <a:solidFill>
                <a:srgbClr val="FFFFFF"/>
              </a:solidFill>
            </a:endParaRPr>
          </a:p>
          <a:p>
            <a:pPr algn="ctr" eaLnBrk="1" hangingPunct="1"/>
            <a:r>
              <a:rPr lang="pt-BR" altLang="pt-BR" sz="1800" dirty="0" smtClean="0">
                <a:solidFill>
                  <a:srgbClr val="FFFFFF"/>
                </a:solidFill>
              </a:rPr>
              <a:t>INVESTIGACIÓN</a:t>
            </a:r>
            <a:endParaRPr lang="pt-BR" altLang="pt-BR" sz="1800" dirty="0">
              <a:solidFill>
                <a:srgbClr val="FFFFFF"/>
              </a:solidFill>
            </a:endParaRPr>
          </a:p>
        </p:txBody>
      </p:sp>
      <p:sp>
        <p:nvSpPr>
          <p:cNvPr id="4" name="Retângulo 3"/>
          <p:cNvSpPr/>
          <p:nvPr/>
        </p:nvSpPr>
        <p:spPr>
          <a:xfrm>
            <a:off x="6067425" y="2981325"/>
            <a:ext cx="1538288" cy="3011488"/>
          </a:xfrm>
          <a:prstGeom prst="rect">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smtClean="0"/>
          </a:p>
          <a:p>
            <a:pPr algn="ctr">
              <a:defRPr/>
            </a:pPr>
            <a:endParaRPr lang="pt-BR" dirty="0"/>
          </a:p>
          <a:p>
            <a:pPr algn="ctr">
              <a:defRPr/>
            </a:pPr>
            <a:endParaRPr lang="pt-BR" dirty="0" smtClean="0"/>
          </a:p>
          <a:p>
            <a:pPr algn="ctr">
              <a:defRPr/>
            </a:pPr>
            <a:r>
              <a:rPr lang="pt-BR" dirty="0" smtClean="0"/>
              <a:t>SERVICIOS</a:t>
            </a:r>
            <a:endParaRPr lang="pt-BR" dirty="0"/>
          </a:p>
        </p:txBody>
      </p:sp>
      <p:sp>
        <p:nvSpPr>
          <p:cNvPr id="6" name="Seta para a esquerda e para a direita 7"/>
          <p:cNvSpPr/>
          <p:nvPr/>
        </p:nvSpPr>
        <p:spPr>
          <a:xfrm>
            <a:off x="3632597" y="4306888"/>
            <a:ext cx="651272" cy="42545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Seta para a esquerda e para a direita 9"/>
          <p:cNvSpPr/>
          <p:nvPr/>
        </p:nvSpPr>
        <p:spPr>
          <a:xfrm>
            <a:off x="5650707" y="4310064"/>
            <a:ext cx="651272" cy="427037"/>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Seta para a esquerda e para a direita 19"/>
          <p:cNvSpPr/>
          <p:nvPr/>
        </p:nvSpPr>
        <p:spPr>
          <a:xfrm>
            <a:off x="3637360" y="5397500"/>
            <a:ext cx="2674144" cy="43973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 name="Right Arrow 11"/>
          <p:cNvSpPr/>
          <p:nvPr/>
        </p:nvSpPr>
        <p:spPr>
          <a:xfrm>
            <a:off x="251222" y="1163639"/>
            <a:ext cx="8747522" cy="3722687"/>
          </a:xfrm>
          <a:prstGeom prst="rightArrow">
            <a:avLst>
              <a:gd name="adj1" fmla="val 50000"/>
              <a:gd name="adj2" fmla="val 41945"/>
            </a:avLst>
          </a:prstGeom>
          <a:solidFill>
            <a:schemeClr val="accent4">
              <a:alpha val="5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ESCUELA DE GOBIERNO EN SALUD</a:t>
            </a:r>
          </a:p>
          <a:p>
            <a:pPr algn="ctr">
              <a:defRPr/>
            </a:pPr>
            <a:endParaRPr lang="en-US" dirty="0"/>
          </a:p>
          <a:p>
            <a:pPr algn="ctr">
              <a:defRPr/>
            </a:pPr>
            <a:endParaRPr lang="en-US" dirty="0"/>
          </a:p>
          <a:p>
            <a:pPr algn="ctr">
              <a:defRPr/>
            </a:pPr>
            <a:endParaRPr lang="en-US" dirty="0"/>
          </a:p>
          <a:p>
            <a:pPr algn="ctr">
              <a:defRPr/>
            </a:pPr>
            <a:endParaRPr lang="en-US" dirty="0"/>
          </a:p>
        </p:txBody>
      </p:sp>
      <p:sp>
        <p:nvSpPr>
          <p:cNvPr id="29704" name="CaixaDeTexto 20"/>
          <p:cNvSpPr txBox="1">
            <a:spLocks noChangeArrowheads="1"/>
          </p:cNvSpPr>
          <p:nvPr/>
        </p:nvSpPr>
        <p:spPr bwMode="auto">
          <a:xfrm>
            <a:off x="515541" y="2926479"/>
            <a:ext cx="336634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pt-BR" altLang="pt-BR" sz="1600" dirty="0" err="1"/>
              <a:t>Formación</a:t>
            </a:r>
            <a:r>
              <a:rPr lang="pt-BR" altLang="pt-BR" sz="1600" dirty="0"/>
              <a:t> p/ Sistemas de </a:t>
            </a:r>
            <a:r>
              <a:rPr lang="pt-BR" altLang="pt-BR" sz="1600" dirty="0" err="1"/>
              <a:t>Salud</a:t>
            </a:r>
            <a:endParaRPr lang="pt-BR" altLang="pt-BR" sz="1600" dirty="0"/>
          </a:p>
          <a:p>
            <a:pPr eaLnBrk="1" hangingPunct="1"/>
            <a:r>
              <a:rPr lang="pt-BR" altLang="pt-BR" sz="1600" dirty="0"/>
              <a:t>Cursos </a:t>
            </a:r>
            <a:r>
              <a:rPr lang="pt-BR" altLang="pt-BR" sz="1600" dirty="0" err="1"/>
              <a:t>Internacionales</a:t>
            </a:r>
            <a:endParaRPr lang="pt-BR" altLang="pt-BR" sz="1600" dirty="0"/>
          </a:p>
          <a:p>
            <a:pPr eaLnBrk="1" hangingPunct="1"/>
            <a:r>
              <a:rPr lang="pt-BR" altLang="pt-BR" sz="1600" dirty="0" err="1"/>
              <a:t>Formación</a:t>
            </a:r>
            <a:r>
              <a:rPr lang="pt-BR" altLang="pt-BR" sz="1600" dirty="0"/>
              <a:t> </a:t>
            </a:r>
            <a:r>
              <a:rPr lang="pt-BR" altLang="pt-BR" sz="1600" dirty="0" err="1"/>
              <a:t>en</a:t>
            </a:r>
            <a:r>
              <a:rPr lang="pt-BR" altLang="pt-BR" sz="1600" dirty="0"/>
              <a:t> </a:t>
            </a:r>
            <a:r>
              <a:rPr lang="pt-BR" altLang="pt-BR" sz="1600" dirty="0" err="1" smtClean="0"/>
              <a:t>Red</a:t>
            </a:r>
            <a:r>
              <a:rPr lang="pt-BR" altLang="pt-BR" sz="1600" dirty="0" smtClean="0"/>
              <a:t> (</a:t>
            </a:r>
            <a:r>
              <a:rPr lang="pt-BR" altLang="pt-BR" sz="1600" dirty="0" err="1" smtClean="0"/>
              <a:t>RedEscola</a:t>
            </a:r>
            <a:r>
              <a:rPr lang="pt-BR" altLang="pt-BR" sz="1600" dirty="0" smtClean="0"/>
              <a:t>, RESP/UNASUR)</a:t>
            </a:r>
            <a:endParaRPr lang="pt-BR" altLang="pt-BR" sz="1600" dirty="0"/>
          </a:p>
        </p:txBody>
      </p:sp>
      <p:sp>
        <p:nvSpPr>
          <p:cNvPr id="29705" name="CaixaDeTexto 21"/>
          <p:cNvSpPr txBox="1">
            <a:spLocks noChangeArrowheads="1"/>
          </p:cNvSpPr>
          <p:nvPr/>
        </p:nvSpPr>
        <p:spPr bwMode="auto">
          <a:xfrm>
            <a:off x="4070747" y="2910605"/>
            <a:ext cx="190857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pt-BR" altLang="pt-BR" sz="1600" dirty="0" err="1"/>
              <a:t>Investigación</a:t>
            </a:r>
            <a:r>
              <a:rPr lang="pt-BR" altLang="pt-BR" sz="1600" dirty="0"/>
              <a:t> Estratégica</a:t>
            </a:r>
          </a:p>
          <a:p>
            <a:pPr eaLnBrk="1" hangingPunct="1"/>
            <a:r>
              <a:rPr lang="pt-BR" altLang="pt-BR" sz="1600" dirty="0"/>
              <a:t>Redes de </a:t>
            </a:r>
            <a:r>
              <a:rPr lang="pt-BR" altLang="pt-BR" sz="1600" dirty="0" err="1"/>
              <a:t>Investigación</a:t>
            </a:r>
            <a:endParaRPr lang="pt-BR" altLang="pt-BR" sz="1600" dirty="0"/>
          </a:p>
        </p:txBody>
      </p:sp>
      <p:sp>
        <p:nvSpPr>
          <p:cNvPr id="29706" name="CaixaDeTexto 22"/>
          <p:cNvSpPr txBox="1">
            <a:spLocks noChangeArrowheads="1"/>
          </p:cNvSpPr>
          <p:nvPr/>
        </p:nvSpPr>
        <p:spPr bwMode="auto">
          <a:xfrm>
            <a:off x="6087667" y="2971800"/>
            <a:ext cx="161091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pt-BR" altLang="pt-BR" sz="1600" dirty="0"/>
              <a:t>Redes </a:t>
            </a:r>
            <a:r>
              <a:rPr lang="pt-BR" altLang="pt-BR" sz="1600" dirty="0" err="1"/>
              <a:t>Laboratorios</a:t>
            </a:r>
            <a:endParaRPr lang="pt-BR" altLang="pt-BR" sz="1600" dirty="0"/>
          </a:p>
        </p:txBody>
      </p:sp>
      <p:sp>
        <p:nvSpPr>
          <p:cNvPr id="13" name="Rectangle 12"/>
          <p:cNvSpPr/>
          <p:nvPr/>
        </p:nvSpPr>
        <p:spPr>
          <a:xfrm>
            <a:off x="489347" y="2963864"/>
            <a:ext cx="3386138" cy="1004887"/>
          </a:xfrm>
          <a:prstGeom prst="rect">
            <a:avLst/>
          </a:prstGeom>
          <a:noFill/>
          <a:ln w="3175" cmpd="sng">
            <a:solidFill>
              <a:schemeClr val="tx1"/>
            </a:solidFill>
            <a:prstDash val="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4082654" y="2974975"/>
            <a:ext cx="1816894" cy="1004888"/>
          </a:xfrm>
          <a:prstGeom prst="rect">
            <a:avLst/>
          </a:prstGeom>
          <a:noFill/>
          <a:ln w="3175" cmpd="sng">
            <a:solidFill>
              <a:schemeClr val="tx1"/>
            </a:solidFill>
            <a:prstDash val="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80523" y="2974975"/>
            <a:ext cx="1525190" cy="1004888"/>
          </a:xfrm>
          <a:prstGeom prst="rect">
            <a:avLst/>
          </a:prstGeom>
          <a:noFill/>
          <a:ln w="3175" cmpd="sng">
            <a:solidFill>
              <a:schemeClr val="tx1"/>
            </a:solidFill>
            <a:prstDash val="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10" name="CaixaDeTexto 2"/>
          <p:cNvSpPr txBox="1">
            <a:spLocks noChangeArrowheads="1"/>
          </p:cNvSpPr>
          <p:nvPr/>
        </p:nvSpPr>
        <p:spPr bwMode="auto">
          <a:xfrm>
            <a:off x="45244" y="41276"/>
            <a:ext cx="8526066"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s-ES" altLang="pt-BR" sz="3200" dirty="0">
                <a:solidFill>
                  <a:schemeClr val="bg1"/>
                </a:solidFill>
              </a:rPr>
              <a:t>La Estrategia de la Escuela de Gobierno en Salud</a:t>
            </a:r>
            <a:endParaRPr lang="pt-BR" altLang="pt-BR" sz="3200" dirty="0">
              <a:solidFill>
                <a:schemeClr val="bg1"/>
              </a:solidFill>
            </a:endParaRPr>
          </a:p>
        </p:txBody>
      </p:sp>
      <p:sp>
        <p:nvSpPr>
          <p:cNvPr id="29711" name="TextBox 16"/>
          <p:cNvSpPr txBox="1">
            <a:spLocks noChangeArrowheads="1"/>
          </p:cNvSpPr>
          <p:nvPr/>
        </p:nvSpPr>
        <p:spPr bwMode="auto">
          <a:xfrm>
            <a:off x="168308" y="1347226"/>
            <a:ext cx="734427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s-ES" altLang="pt-BR" sz="2000" dirty="0">
                <a:solidFill>
                  <a:schemeClr val="bg1"/>
                </a:solidFill>
              </a:rPr>
              <a:t>Organización de Capacidades Institucionales para Apoyo al Fortalecimiento </a:t>
            </a:r>
            <a:r>
              <a:rPr lang="es-ES" altLang="pt-BR" sz="2000" dirty="0" smtClean="0">
                <a:solidFill>
                  <a:schemeClr val="bg1"/>
                </a:solidFill>
              </a:rPr>
              <a:t>de </a:t>
            </a:r>
            <a:r>
              <a:rPr lang="es-ES" altLang="pt-BR" sz="2000" dirty="0">
                <a:solidFill>
                  <a:schemeClr val="bg1"/>
                </a:solidFill>
              </a:rPr>
              <a:t>la Gobernanza en Salud en Brasil y Latinoamérica</a:t>
            </a:r>
          </a:p>
        </p:txBody>
      </p:sp>
    </p:spTree>
    <p:extLst>
      <p:ext uri="{BB962C8B-B14F-4D97-AF65-F5344CB8AC3E}">
        <p14:creationId xmlns:p14="http://schemas.microsoft.com/office/powerpoint/2010/main" xmlns="" val="2051080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83298" y="1029467"/>
          <a:ext cx="822350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0" name="CaixaDeTexto 2"/>
          <p:cNvSpPr txBox="1">
            <a:spLocks noChangeArrowheads="1"/>
          </p:cNvSpPr>
          <p:nvPr/>
        </p:nvSpPr>
        <p:spPr bwMode="auto">
          <a:xfrm>
            <a:off x="45244" y="41276"/>
            <a:ext cx="8983266" cy="1077218"/>
          </a:xfrm>
          <a:prstGeom prst="rect">
            <a:avLst/>
          </a:prstGeom>
          <a:noFill/>
          <a:ln w="9525">
            <a:noFill/>
            <a:miter lim="800000"/>
            <a:headEnd/>
            <a:tailEnd/>
          </a:ln>
        </p:spPr>
        <p:txBody>
          <a:bodyPr>
            <a:spAutoFit/>
          </a:bodyPr>
          <a:lstStyle/>
          <a:p>
            <a:pPr eaLnBrk="1" hangingPunct="1"/>
            <a:r>
              <a:rPr lang="es-ES" sz="3200" dirty="0">
                <a:solidFill>
                  <a:schemeClr val="bg1"/>
                </a:solidFill>
              </a:rPr>
              <a:t>Un Proceso de Construcción Solidaria de Conocimientos </a:t>
            </a:r>
            <a:endParaRPr lang="pt-BR" sz="3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ço Reservado para Texto 2"/>
          <p:cNvSpPr>
            <a:spLocks noGrp="1"/>
          </p:cNvSpPr>
          <p:nvPr/>
        </p:nvSpPr>
        <p:spPr bwMode="auto">
          <a:xfrm>
            <a:off x="145709" y="1157443"/>
            <a:ext cx="8921785" cy="4525963"/>
          </a:xfrm>
          <a:prstGeom prst="rect">
            <a:avLst/>
          </a:prstGeom>
          <a:noFill/>
          <a:ln w="9525">
            <a:noFill/>
            <a:miter lim="800000"/>
            <a:headEnd/>
            <a:tailEnd/>
          </a:ln>
        </p:spPr>
        <p:txBody>
          <a:bodyPr/>
          <a:lstStyle/>
          <a:p>
            <a:pPr eaLnBrk="1" hangingPunct="1">
              <a:spcBef>
                <a:spcPct val="20000"/>
              </a:spcBef>
              <a:buFont typeface="Arial" pitchFamily="34" charset="0"/>
              <a:buNone/>
            </a:pPr>
            <a:r>
              <a:rPr lang="es-ES" sz="2800" dirty="0" smtClean="0">
                <a:solidFill>
                  <a:srgbClr val="FFC000"/>
                </a:solidFill>
              </a:rPr>
              <a:t>El </a:t>
            </a:r>
            <a:r>
              <a:rPr lang="es-ES" sz="2800" dirty="0">
                <a:solidFill>
                  <a:srgbClr val="FFC000"/>
                </a:solidFill>
              </a:rPr>
              <a:t>Programa de Educación a Distancia de la ENSP</a:t>
            </a:r>
            <a:endParaRPr lang="es-ES" sz="2800" dirty="0">
              <a:solidFill>
                <a:schemeClr val="bg1"/>
              </a:solidFill>
            </a:endParaRPr>
          </a:p>
          <a:p>
            <a:pPr eaLnBrk="1" hangingPunct="1">
              <a:spcBef>
                <a:spcPct val="20000"/>
              </a:spcBef>
              <a:buFont typeface="Arial" pitchFamily="34" charset="0"/>
              <a:buNone/>
            </a:pPr>
            <a:r>
              <a:rPr lang="es-ES" sz="2800" dirty="0">
                <a:solidFill>
                  <a:schemeClr val="bg1"/>
                </a:solidFill>
              </a:rPr>
              <a:t>	</a:t>
            </a:r>
            <a:r>
              <a:rPr lang="es-ES" sz="2800" dirty="0" smtClean="0">
                <a:solidFill>
                  <a:schemeClr val="bg1"/>
                </a:solidFill>
              </a:rPr>
              <a:t>20 </a:t>
            </a:r>
            <a:r>
              <a:rPr lang="es-ES" sz="2800" dirty="0">
                <a:solidFill>
                  <a:schemeClr val="bg1"/>
                </a:solidFill>
              </a:rPr>
              <a:t>años</a:t>
            </a:r>
          </a:p>
          <a:p>
            <a:pPr eaLnBrk="1" hangingPunct="1">
              <a:spcBef>
                <a:spcPct val="20000"/>
              </a:spcBef>
              <a:buFont typeface="Arial" pitchFamily="34" charset="0"/>
              <a:buNone/>
            </a:pPr>
            <a:r>
              <a:rPr lang="es-ES" sz="2800" dirty="0">
                <a:solidFill>
                  <a:schemeClr val="bg1"/>
                </a:solidFill>
              </a:rPr>
              <a:t>	+ </a:t>
            </a:r>
            <a:r>
              <a:rPr lang="es-ES" sz="2800" dirty="0" smtClean="0">
                <a:solidFill>
                  <a:schemeClr val="bg1"/>
                </a:solidFill>
              </a:rPr>
              <a:t>100 </a:t>
            </a:r>
            <a:r>
              <a:rPr lang="es-ES" sz="2800" dirty="0">
                <a:solidFill>
                  <a:schemeClr val="bg1"/>
                </a:solidFill>
              </a:rPr>
              <a:t>mil profesionales formados</a:t>
            </a:r>
          </a:p>
          <a:p>
            <a:pPr eaLnBrk="1" hangingPunct="1">
              <a:spcBef>
                <a:spcPct val="20000"/>
              </a:spcBef>
              <a:buFont typeface="Arial" pitchFamily="34" charset="0"/>
              <a:buNone/>
            </a:pPr>
            <a:r>
              <a:rPr lang="es-ES" sz="2800" dirty="0">
                <a:solidFill>
                  <a:schemeClr val="bg1"/>
                </a:solidFill>
              </a:rPr>
              <a:t>	+ 250 cursos (25 en curso)</a:t>
            </a:r>
          </a:p>
          <a:p>
            <a:pPr eaLnBrk="1" hangingPunct="1">
              <a:spcBef>
                <a:spcPct val="20000"/>
              </a:spcBef>
              <a:buFont typeface="Arial" pitchFamily="34" charset="0"/>
              <a:buNone/>
            </a:pPr>
            <a:r>
              <a:rPr lang="es-ES" sz="2800" dirty="0">
                <a:solidFill>
                  <a:schemeClr val="bg1"/>
                </a:solidFill>
              </a:rPr>
              <a:t>	Apoyo tecnológico a ENSP</a:t>
            </a:r>
          </a:p>
          <a:p>
            <a:pPr eaLnBrk="1" hangingPunct="1">
              <a:spcBef>
                <a:spcPct val="20000"/>
              </a:spcBef>
              <a:buFont typeface="Arial" pitchFamily="34" charset="0"/>
              <a:buNone/>
            </a:pPr>
            <a:r>
              <a:rPr lang="es-ES" sz="2800" dirty="0" smtClean="0">
                <a:solidFill>
                  <a:srgbClr val="FFC000"/>
                </a:solidFill>
              </a:rPr>
              <a:t>Ejemplos </a:t>
            </a:r>
            <a:r>
              <a:rPr lang="es-ES" sz="2800" dirty="0">
                <a:solidFill>
                  <a:srgbClr val="FFC000"/>
                </a:solidFill>
              </a:rPr>
              <a:t>de </a:t>
            </a:r>
            <a:r>
              <a:rPr lang="es-ES" sz="2800" dirty="0" smtClean="0">
                <a:solidFill>
                  <a:srgbClr val="FFC000"/>
                </a:solidFill>
              </a:rPr>
              <a:t>Formación de Formadores </a:t>
            </a:r>
            <a:endParaRPr lang="es-ES" sz="2800" dirty="0">
              <a:solidFill>
                <a:schemeClr val="bg1"/>
              </a:solidFill>
            </a:endParaRPr>
          </a:p>
          <a:p>
            <a:pPr marL="457200" indent="-457200" eaLnBrk="1" hangingPunct="1">
              <a:spcBef>
                <a:spcPct val="20000"/>
              </a:spcBef>
              <a:buFont typeface="Arial"/>
              <a:buChar char="•"/>
            </a:pPr>
            <a:r>
              <a:rPr lang="es-ES" sz="2800" dirty="0" smtClean="0">
                <a:solidFill>
                  <a:schemeClr val="bg1"/>
                </a:solidFill>
              </a:rPr>
              <a:t>Curso Activación </a:t>
            </a:r>
            <a:r>
              <a:rPr lang="es-ES" sz="2800" dirty="0">
                <a:solidFill>
                  <a:schemeClr val="bg1"/>
                </a:solidFill>
              </a:rPr>
              <a:t>de </a:t>
            </a:r>
            <a:r>
              <a:rPr lang="es-ES" sz="2800" dirty="0" smtClean="0">
                <a:solidFill>
                  <a:schemeClr val="bg1"/>
                </a:solidFill>
              </a:rPr>
              <a:t>Procesos </a:t>
            </a:r>
            <a:r>
              <a:rPr lang="es-ES" sz="2800" dirty="0">
                <a:solidFill>
                  <a:schemeClr val="bg1"/>
                </a:solidFill>
              </a:rPr>
              <a:t>de </a:t>
            </a:r>
            <a:r>
              <a:rPr lang="es-ES" sz="2800" dirty="0" smtClean="0">
                <a:solidFill>
                  <a:schemeClr val="bg1"/>
                </a:solidFill>
              </a:rPr>
              <a:t>Cambio </a:t>
            </a:r>
            <a:r>
              <a:rPr lang="es-ES" sz="2800" dirty="0">
                <a:solidFill>
                  <a:schemeClr val="bg1"/>
                </a:solidFill>
              </a:rPr>
              <a:t>en la </a:t>
            </a:r>
            <a:r>
              <a:rPr lang="es-ES" sz="2800" dirty="0" smtClean="0">
                <a:solidFill>
                  <a:schemeClr val="bg1"/>
                </a:solidFill>
              </a:rPr>
              <a:t>Formación Superior </a:t>
            </a:r>
            <a:r>
              <a:rPr lang="es-ES" sz="2800" dirty="0">
                <a:solidFill>
                  <a:schemeClr val="bg1"/>
                </a:solidFill>
              </a:rPr>
              <a:t>de </a:t>
            </a:r>
            <a:r>
              <a:rPr lang="es-ES" sz="2800" dirty="0" smtClean="0">
                <a:solidFill>
                  <a:schemeClr val="bg1"/>
                </a:solidFill>
              </a:rPr>
              <a:t>Profesionales </a:t>
            </a:r>
            <a:r>
              <a:rPr lang="es-ES" sz="2800" dirty="0">
                <a:solidFill>
                  <a:schemeClr val="bg1"/>
                </a:solidFill>
              </a:rPr>
              <a:t>de la </a:t>
            </a:r>
            <a:r>
              <a:rPr lang="es-ES" sz="2800" dirty="0" smtClean="0">
                <a:solidFill>
                  <a:schemeClr val="bg1"/>
                </a:solidFill>
              </a:rPr>
              <a:t>Salud</a:t>
            </a:r>
          </a:p>
          <a:p>
            <a:pPr marL="457200" indent="-457200" eaLnBrk="1" hangingPunct="1">
              <a:spcBef>
                <a:spcPct val="20000"/>
              </a:spcBef>
              <a:buFont typeface="Arial"/>
              <a:buChar char="•"/>
            </a:pPr>
            <a:r>
              <a:rPr lang="es-ES" sz="2800" dirty="0" smtClean="0">
                <a:solidFill>
                  <a:schemeClr val="bg1"/>
                </a:solidFill>
              </a:rPr>
              <a:t>Curso de Formación </a:t>
            </a:r>
            <a:r>
              <a:rPr lang="es-ES" sz="2800" dirty="0">
                <a:solidFill>
                  <a:schemeClr val="bg1"/>
                </a:solidFill>
              </a:rPr>
              <a:t>de Facilitadores de Educación Permanente en </a:t>
            </a:r>
            <a:r>
              <a:rPr lang="es-ES" sz="2800" dirty="0" smtClean="0">
                <a:solidFill>
                  <a:schemeClr val="bg1"/>
                </a:solidFill>
              </a:rPr>
              <a:t>Salud</a:t>
            </a:r>
          </a:p>
          <a:p>
            <a:pPr marL="457200" indent="-457200" eaLnBrk="1" hangingPunct="1">
              <a:spcBef>
                <a:spcPct val="20000"/>
              </a:spcBef>
              <a:buFont typeface="Arial"/>
              <a:buChar char="•"/>
            </a:pPr>
            <a:r>
              <a:rPr lang="es-ES" sz="2800" dirty="0" smtClean="0">
                <a:solidFill>
                  <a:schemeClr val="bg1"/>
                </a:solidFill>
              </a:rPr>
              <a:t>Programa de Formación en Salud Pública Brasil-Uruguay</a:t>
            </a:r>
            <a:endParaRPr lang="es-ES" sz="2800" dirty="0">
              <a:solidFill>
                <a:schemeClr val="bg1"/>
              </a:solidFill>
            </a:endParaRPr>
          </a:p>
        </p:txBody>
      </p:sp>
      <p:sp>
        <p:nvSpPr>
          <p:cNvPr id="33794" name="CaixaDeTexto 2"/>
          <p:cNvSpPr txBox="1">
            <a:spLocks noChangeArrowheads="1"/>
          </p:cNvSpPr>
          <p:nvPr/>
        </p:nvSpPr>
        <p:spPr bwMode="auto">
          <a:xfrm>
            <a:off x="45244" y="41276"/>
            <a:ext cx="8895160" cy="1077218"/>
          </a:xfrm>
          <a:prstGeom prst="rect">
            <a:avLst/>
          </a:prstGeom>
          <a:noFill/>
          <a:ln w="9525">
            <a:noFill/>
            <a:miter lim="800000"/>
            <a:headEnd/>
            <a:tailEnd/>
          </a:ln>
        </p:spPr>
        <p:txBody>
          <a:bodyPr>
            <a:spAutoFit/>
          </a:bodyPr>
          <a:lstStyle/>
          <a:p>
            <a:pPr eaLnBrk="1" hangingPunct="1"/>
            <a:r>
              <a:rPr lang="es-ES" sz="3200" dirty="0">
                <a:solidFill>
                  <a:schemeClr val="bg1"/>
                </a:solidFill>
              </a:rPr>
              <a:t>Programas de Formación Profesional en Salud </a:t>
            </a:r>
            <a:r>
              <a:rPr lang="es-ES" sz="3200" dirty="0" smtClean="0">
                <a:solidFill>
                  <a:schemeClr val="bg1"/>
                </a:solidFill>
              </a:rPr>
              <a:t>Pública </a:t>
            </a:r>
            <a:r>
              <a:rPr lang="mr-IN" sz="3200" dirty="0" smtClean="0">
                <a:solidFill>
                  <a:schemeClr val="bg1"/>
                </a:solidFill>
              </a:rPr>
              <a:t>–</a:t>
            </a:r>
            <a:r>
              <a:rPr lang="es-ES" sz="3200" dirty="0" smtClean="0">
                <a:solidFill>
                  <a:schemeClr val="bg1"/>
                </a:solidFill>
              </a:rPr>
              <a:t> la formación de formadores</a:t>
            </a:r>
            <a:endParaRPr lang="pt-BR" sz="3200" dirty="0">
              <a:solidFill>
                <a:schemeClr val="bg1"/>
              </a:solidFill>
            </a:endParaRPr>
          </a:p>
        </p:txBody>
      </p:sp>
      <p:pic>
        <p:nvPicPr>
          <p:cNvPr id="33795" name="Imagem 3"/>
          <p:cNvPicPr>
            <a:picLocks noChangeAspect="1"/>
          </p:cNvPicPr>
          <p:nvPr/>
        </p:nvPicPr>
        <p:blipFill>
          <a:blip r:embed="rId2" cstate="print"/>
          <a:srcRect/>
          <a:stretch>
            <a:fillRect/>
          </a:stretch>
        </p:blipFill>
        <p:spPr bwMode="auto">
          <a:xfrm>
            <a:off x="6313671" y="1835940"/>
            <a:ext cx="2677323" cy="17881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809" y="1494589"/>
            <a:ext cx="8675420" cy="5262980"/>
          </a:xfrm>
          <a:prstGeom prst="rect">
            <a:avLst/>
          </a:prstGeom>
        </p:spPr>
        <p:txBody>
          <a:bodyPr wrap="square">
            <a:spAutoFit/>
          </a:bodyPr>
          <a:lstStyle/>
          <a:p>
            <a:r>
              <a:rPr lang="es-ES" sz="2800" dirty="0" smtClean="0">
                <a:solidFill>
                  <a:schemeClr val="accent4"/>
                </a:solidFill>
              </a:rPr>
              <a:t>Objetivo: </a:t>
            </a:r>
            <a:r>
              <a:rPr lang="es-ES" sz="2800" dirty="0" smtClean="0">
                <a:solidFill>
                  <a:schemeClr val="bg1"/>
                </a:solidFill>
              </a:rPr>
              <a:t>Formar especialistas en activación de procesos de cambio en las áreas de la educación y la salud, capaces de desencadenar y ampliar el pensamiento crítico y la acción estratégica, con miras a producir, difundir y dinamizar procesos de cambio en la educación superior de profesionales de salud en el país, articulados con el SUS.</a:t>
            </a:r>
          </a:p>
          <a:p>
            <a:endParaRPr lang="es-ES" sz="2800" dirty="0" smtClean="0">
              <a:solidFill>
                <a:schemeClr val="bg1"/>
              </a:solidFill>
            </a:endParaRPr>
          </a:p>
          <a:p>
            <a:r>
              <a:rPr lang="es-ES" sz="2800" dirty="0" smtClean="0">
                <a:solidFill>
                  <a:srgbClr val="FFC000"/>
                </a:solidFill>
              </a:rPr>
              <a:t>Articulación educación x salud: </a:t>
            </a:r>
            <a:r>
              <a:rPr lang="es-ES" sz="2800" dirty="0" smtClean="0">
                <a:solidFill>
                  <a:schemeClr val="bg1"/>
                </a:solidFill>
              </a:rPr>
              <a:t>actúa en la formación de formadores en las universidades (cursos de grado en salud) y en los servicios (tutores y preceptores de la formación en servicios). Oferta educacional por la Universidad Abierta de Brasil (UAB, Min. de la Educación) </a:t>
            </a:r>
            <a:endParaRPr lang="es-ES" sz="2800" dirty="0">
              <a:solidFill>
                <a:schemeClr val="bg1"/>
              </a:solidFill>
            </a:endParaRPr>
          </a:p>
        </p:txBody>
      </p:sp>
      <p:pic>
        <p:nvPicPr>
          <p:cNvPr id="3" name="Picture 2" descr="Captura de Tela 2017-05-07 às 06.42.1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701" y="164788"/>
            <a:ext cx="7556500" cy="1143000"/>
          </a:xfrm>
          <a:prstGeom prst="rect">
            <a:avLst/>
          </a:prstGeom>
        </p:spPr>
      </p:pic>
    </p:spTree>
    <p:extLst>
      <p:ext uri="{BB962C8B-B14F-4D97-AF65-F5344CB8AC3E}">
        <p14:creationId xmlns:p14="http://schemas.microsoft.com/office/powerpoint/2010/main" xmlns="" val="511198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802</Words>
  <Application>Microsoft Office PowerPoint</Application>
  <PresentationFormat>Apresentação na tela (4:3)</PresentationFormat>
  <Paragraphs>118</Paragraphs>
  <Slides>14</Slides>
  <Notes>0</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Frederico Peres</dc:creator>
  <cp:lastModifiedBy>Ccde09</cp:lastModifiedBy>
  <cp:revision>123</cp:revision>
  <dcterms:created xsi:type="dcterms:W3CDTF">2013-08-12T16:55:17Z</dcterms:created>
  <dcterms:modified xsi:type="dcterms:W3CDTF">2017-05-19T14:34:20Z</dcterms:modified>
</cp:coreProperties>
</file>