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5" r:id="rId9"/>
    <p:sldId id="268" r:id="rId10"/>
    <p:sldId id="266" r:id="rId11"/>
    <p:sldId id="269" r:id="rId12"/>
    <p:sldId id="271" r:id="rId13"/>
    <p:sldId id="272" r:id="rId14"/>
    <p:sldId id="27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http://www.rets.epsjv.fiocruz.br/sites/default/files/cartaz_rets_espanh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3" y="-393539"/>
            <a:ext cx="10881043" cy="14054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0" y="4714932"/>
            <a:ext cx="11382375" cy="3385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</a:t>
            </a:r>
            <a:r>
              <a:rPr lang="pt-BR" sz="2400" b="1" dirty="0" err="1" smtClean="0"/>
              <a:t>Panel</a:t>
            </a:r>
            <a:r>
              <a:rPr lang="pt-BR" sz="2400" b="1" dirty="0" smtClean="0"/>
              <a:t> 6: </a:t>
            </a:r>
          </a:p>
          <a:p>
            <a:r>
              <a:rPr lang="pt-BR" dirty="0"/>
              <a:t> </a:t>
            </a:r>
            <a:r>
              <a:rPr lang="pt-BR" dirty="0" smtClean="0"/>
              <a:t>           </a:t>
            </a:r>
            <a:r>
              <a:rPr lang="pt-BR" sz="2400" i="1" dirty="0" smtClean="0"/>
              <a:t>Los Determinantes </a:t>
            </a:r>
            <a:r>
              <a:rPr lang="pt-BR" sz="2400" i="1" dirty="0" err="1" smtClean="0"/>
              <a:t>Sociales</a:t>
            </a:r>
            <a:r>
              <a:rPr lang="pt-BR" sz="2400" i="1" dirty="0" smtClean="0"/>
              <a:t> de </a:t>
            </a:r>
            <a:r>
              <a:rPr lang="pt-BR" sz="2400" i="1" dirty="0" err="1" smtClean="0"/>
              <a:t>la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Salud</a:t>
            </a:r>
            <a:r>
              <a:rPr lang="pt-BR" sz="2400" i="1" dirty="0" smtClean="0"/>
              <a:t> y </a:t>
            </a:r>
            <a:r>
              <a:rPr lang="pt-BR" sz="2400" i="1" dirty="0" err="1" smtClean="0"/>
              <a:t>la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Formación</a:t>
            </a:r>
            <a:r>
              <a:rPr lang="pt-BR" sz="2400" i="1" dirty="0" smtClean="0"/>
              <a:t> em </a:t>
            </a:r>
            <a:r>
              <a:rPr lang="pt-BR" sz="2400" i="1" dirty="0" err="1" smtClean="0"/>
              <a:t>Salud</a:t>
            </a:r>
            <a:r>
              <a:rPr lang="pt-BR" sz="2400" i="1" dirty="0" smtClean="0"/>
              <a:t> Pública</a:t>
            </a:r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Guilherme Albuquerque </a:t>
            </a:r>
          </a:p>
          <a:p>
            <a:pPr algn="r"/>
            <a:r>
              <a:rPr lang="pt-BR" sz="1600" dirty="0" smtClean="0"/>
              <a:t>Núcleo de Estudos em Saúde Coletiva da Universidade Federal do Paraná </a:t>
            </a:r>
          </a:p>
          <a:p>
            <a:pPr algn="r"/>
            <a:r>
              <a:rPr lang="pt-BR" dirty="0" smtClean="0"/>
              <a:t>NESC/UFPR</a:t>
            </a:r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772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Portanto...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pt-BR" dirty="0" smtClean="0"/>
              <a:t>a </a:t>
            </a:r>
            <a:r>
              <a:rPr lang="pt-BR" dirty="0"/>
              <a:t>solução de problemas deve ser um recurso didático e não um fundamento pedagógico. </a:t>
            </a:r>
            <a:endParaRPr lang="pt-BR" dirty="0" smtClean="0"/>
          </a:p>
          <a:p>
            <a:pPr marL="0" lvl="0" indent="0" algn="ctr">
              <a:buNone/>
            </a:pPr>
            <a:endParaRPr lang="pt-BR" dirty="0" smtClean="0"/>
          </a:p>
          <a:p>
            <a:pPr marL="0" lvl="0" indent="0" algn="ctr">
              <a:buNone/>
            </a:pPr>
            <a:r>
              <a:rPr lang="pt-BR" dirty="0" smtClean="0"/>
              <a:t>pragmatismo utilitário</a:t>
            </a:r>
          </a:p>
          <a:p>
            <a:pPr marL="0" lvl="0" indent="0" algn="ctr">
              <a:buNone/>
            </a:pPr>
            <a:r>
              <a:rPr lang="pt-BR" dirty="0" smtClean="0"/>
              <a:t> </a:t>
            </a:r>
            <a:r>
              <a:rPr lang="pt-BR" sz="2800" b="1" dirty="0"/>
              <a:t>x </a:t>
            </a:r>
            <a:endParaRPr lang="pt-BR" sz="2800" b="1" dirty="0" smtClean="0"/>
          </a:p>
          <a:p>
            <a:pPr marL="0" lvl="0" indent="0" algn="ctr">
              <a:buNone/>
            </a:pPr>
            <a:r>
              <a:rPr lang="pt-BR" dirty="0" smtClean="0"/>
              <a:t>apropriação </a:t>
            </a:r>
            <a:r>
              <a:rPr lang="pt-BR" dirty="0"/>
              <a:t>da sínteses que a humanidade foi elaborando ao longo da </a:t>
            </a:r>
            <a:r>
              <a:rPr lang="pt-BR" dirty="0" smtClean="0"/>
              <a:t>história</a:t>
            </a:r>
          </a:p>
          <a:p>
            <a:pPr marL="0" lvl="0" indent="0" algn="ctr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Tb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316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Fundamentos: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pt-BR" dirty="0" smtClean="0"/>
              <a:t>Saúde</a:t>
            </a:r>
            <a:r>
              <a:rPr lang="pt-BR" dirty="0"/>
              <a:t>. (homo sapiens / gênero humano)</a:t>
            </a:r>
            <a:endParaRPr lang="pt-BR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t-BR" dirty="0"/>
              <a:t>Determinação social da saúde/doença</a:t>
            </a:r>
            <a:endParaRPr lang="pt-BR" sz="1400" dirty="0"/>
          </a:p>
          <a:p>
            <a:pPr lvl="1">
              <a:buFont typeface="Wingdings" panose="05000000000000000000" pitchFamily="2" charset="2"/>
              <a:buChar char="q"/>
            </a:pPr>
            <a:endParaRPr lang="pt-BR" b="1" dirty="0" smtClean="0"/>
          </a:p>
          <a:p>
            <a:pPr marL="201168" lvl="1" indent="0" algn="ctr">
              <a:buNone/>
            </a:pPr>
            <a:r>
              <a:rPr lang="pt-BR" b="1" dirty="0" smtClean="0"/>
              <a:t>MD</a:t>
            </a:r>
            <a:r>
              <a:rPr lang="pt-BR" dirty="0" smtClean="0"/>
              <a:t> </a:t>
            </a:r>
            <a:r>
              <a:rPr lang="pt-BR" dirty="0"/>
              <a:t>para a compreensão das leis de funcionamento da sociedade </a:t>
            </a:r>
            <a:endParaRPr lang="pt-BR" dirty="0" smtClean="0"/>
          </a:p>
          <a:p>
            <a:pPr marL="201168" lvl="1" indent="0" algn="ctr">
              <a:buNone/>
            </a:pPr>
            <a:r>
              <a:rPr lang="pt-BR" sz="2400" b="1" dirty="0" smtClean="0"/>
              <a:t>X </a:t>
            </a:r>
          </a:p>
          <a:p>
            <a:pPr marL="201168" lvl="1" indent="0" algn="ctr">
              <a:buNone/>
            </a:pPr>
            <a:r>
              <a:rPr lang="pt-BR" dirty="0" smtClean="0"/>
              <a:t>aprender </a:t>
            </a:r>
            <a:r>
              <a:rPr lang="pt-BR" dirty="0"/>
              <a:t>a reproduzir serviços com caráter de “criar </a:t>
            </a:r>
            <a:r>
              <a:rPr lang="pt-BR" b="1" dirty="0"/>
              <a:t>dentro das condições urbano-industriais </a:t>
            </a:r>
            <a:r>
              <a:rPr lang="pt-BR" dirty="0"/>
              <a:t>um novo estilo de vida que combinasse pobreza e asseio, higiene e temperança” (SINGER)</a:t>
            </a:r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9015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981200" y="285751"/>
            <a:ext cx="8229600" cy="58404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pt-BR" altLang="pt-BR" dirty="0"/>
              <a:t>NÍVEIS DE DETERMINAÇÃO DA SAÚDE</a:t>
            </a:r>
          </a:p>
          <a:p>
            <a:pPr marL="0" indent="0">
              <a:buNone/>
              <a:defRPr/>
            </a:pPr>
            <a:endParaRPr lang="pt-BR" altLang="pt-BR" dirty="0"/>
          </a:p>
          <a:p>
            <a:pPr>
              <a:buFontTx/>
              <a:buNone/>
              <a:defRPr/>
            </a:pPr>
            <a:r>
              <a:rPr lang="pt-BR" altLang="pt-BR" dirty="0"/>
              <a:t>        </a:t>
            </a:r>
            <a:endParaRPr lang="pt-BR" altLang="pt-BR" sz="2400" dirty="0"/>
          </a:p>
          <a:p>
            <a:pPr>
              <a:buFontTx/>
              <a:buNone/>
              <a:defRPr/>
            </a:pPr>
            <a:endParaRPr lang="pt-BR" altLang="pt-BR" sz="2400" dirty="0"/>
          </a:p>
          <a:p>
            <a:pPr>
              <a:buFontTx/>
              <a:buNone/>
              <a:defRPr/>
            </a:pPr>
            <a:endParaRPr lang="pt-BR" altLang="pt-BR" sz="2400" dirty="0"/>
          </a:p>
          <a:p>
            <a:pPr>
              <a:buFontTx/>
              <a:buNone/>
              <a:defRPr/>
            </a:pPr>
            <a:r>
              <a:rPr lang="pt-BR" altLang="pt-BR" sz="2400" dirty="0"/>
              <a:t>    </a:t>
            </a:r>
          </a:p>
          <a:p>
            <a:pPr>
              <a:buFontTx/>
              <a:buNone/>
              <a:defRPr/>
            </a:pPr>
            <a:r>
              <a:rPr lang="pt-BR" altLang="pt-BR" sz="2400" dirty="0"/>
              <a:t>   </a:t>
            </a:r>
          </a:p>
          <a:p>
            <a:pPr>
              <a:buFontTx/>
              <a:buNone/>
              <a:defRPr/>
            </a:pPr>
            <a:r>
              <a:rPr lang="pt-BR" altLang="pt-BR" sz="2400" dirty="0"/>
              <a:t>   SINGULAR  </a:t>
            </a:r>
          </a:p>
        </p:txBody>
      </p:sp>
      <p:pic>
        <p:nvPicPr>
          <p:cNvPr id="19459" name="Picture 22" descr="Image result for médicos resid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014" y="3205164"/>
            <a:ext cx="6318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28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981200" y="285751"/>
            <a:ext cx="8229600" cy="58404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pt-BR" altLang="pt-BR" dirty="0"/>
              <a:t>NÍVEIS DE DETERMINAÇÃO DA SAÚDE</a:t>
            </a:r>
          </a:p>
          <a:p>
            <a:pPr marL="0" indent="0">
              <a:buNone/>
              <a:defRPr/>
            </a:pPr>
            <a:endParaRPr lang="pt-BR" altLang="pt-BR" dirty="0"/>
          </a:p>
          <a:p>
            <a:pPr>
              <a:defRPr/>
            </a:pPr>
            <a:endParaRPr lang="pt-BR" altLang="pt-BR" dirty="0"/>
          </a:p>
          <a:p>
            <a:pPr>
              <a:buFontTx/>
              <a:buNone/>
              <a:defRPr/>
            </a:pPr>
            <a:r>
              <a:rPr lang="pt-BR" altLang="pt-BR" sz="2400" dirty="0" smtClean="0"/>
              <a:t>     </a:t>
            </a:r>
            <a:endParaRPr lang="pt-BR" altLang="pt-BR" sz="2400" dirty="0"/>
          </a:p>
          <a:p>
            <a:pPr>
              <a:buFontTx/>
              <a:buNone/>
              <a:defRPr/>
            </a:pPr>
            <a:endParaRPr lang="pt-BR" altLang="pt-BR" sz="2400" dirty="0"/>
          </a:p>
          <a:p>
            <a:pPr>
              <a:buFontTx/>
              <a:buNone/>
              <a:defRPr/>
            </a:pPr>
            <a:r>
              <a:rPr lang="pt-BR" altLang="pt-BR" sz="2400" dirty="0"/>
              <a:t>  </a:t>
            </a:r>
            <a:r>
              <a:rPr lang="pt-BR" altLang="pt-BR" sz="2400" dirty="0" smtClean="0"/>
              <a:t> </a:t>
            </a:r>
            <a:r>
              <a:rPr lang="pt-BR" altLang="pt-BR" sz="2400" dirty="0"/>
              <a:t>PARTICULAR</a:t>
            </a:r>
          </a:p>
          <a:p>
            <a:pPr>
              <a:buFontTx/>
              <a:buNone/>
              <a:defRPr/>
            </a:pPr>
            <a:endParaRPr lang="pt-BR" altLang="pt-BR" sz="2400" dirty="0"/>
          </a:p>
          <a:p>
            <a:pPr>
              <a:buFontTx/>
              <a:buNone/>
              <a:defRPr/>
            </a:pPr>
            <a:r>
              <a:rPr lang="pt-BR" altLang="pt-BR" sz="2400" dirty="0"/>
              <a:t>    </a:t>
            </a:r>
          </a:p>
          <a:p>
            <a:pPr>
              <a:buFontTx/>
              <a:buNone/>
              <a:defRPr/>
            </a:pPr>
            <a:r>
              <a:rPr lang="pt-BR" altLang="pt-BR" sz="2400" dirty="0"/>
              <a:t>   </a:t>
            </a:r>
            <a:r>
              <a:rPr lang="pt-BR" altLang="pt-BR" sz="2400" dirty="0" smtClean="0"/>
              <a:t>   </a:t>
            </a:r>
            <a:r>
              <a:rPr lang="pt-BR" altLang="pt-BR" sz="2400" dirty="0"/>
              <a:t>SINGULAR  </a:t>
            </a:r>
          </a:p>
        </p:txBody>
      </p:sp>
      <p:pic>
        <p:nvPicPr>
          <p:cNvPr id="20483" name="Picture 20" descr="Image result for médicos resid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976" y="2541589"/>
            <a:ext cx="270986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2" descr="Image result for médicos resid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014" y="3205164"/>
            <a:ext cx="6318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baixo 10"/>
          <p:cNvSpPr/>
          <p:nvPr/>
        </p:nvSpPr>
        <p:spPr>
          <a:xfrm>
            <a:off x="2823178" y="3405982"/>
            <a:ext cx="285750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45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pt-BR" altLang="pt-BR" smtClean="0"/>
          </a:p>
        </p:txBody>
      </p:sp>
      <p:pic>
        <p:nvPicPr>
          <p:cNvPr id="21508" name="Picture 2" descr="Image result for socie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106" y="927100"/>
            <a:ext cx="8713788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1981200" y="285751"/>
            <a:ext cx="82296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pt-BR" altLang="pt-BR" sz="2800" b="1" kern="0" dirty="0"/>
              <a:t>NÍVEIS DE DETERMINAÇÃO DA SAÚDE</a:t>
            </a:r>
          </a:p>
          <a:p>
            <a:pPr marL="0" indent="0">
              <a:buNone/>
              <a:defRPr/>
            </a:pPr>
            <a:endParaRPr lang="pt-BR" altLang="pt-BR" sz="2000" kern="0" dirty="0"/>
          </a:p>
          <a:p>
            <a:pPr>
              <a:defRPr/>
            </a:pPr>
            <a:endParaRPr lang="pt-BR" altLang="pt-BR" sz="2000" kern="0" dirty="0"/>
          </a:p>
          <a:p>
            <a:pPr marL="0" indent="0">
              <a:buNone/>
              <a:defRPr/>
            </a:pPr>
            <a:r>
              <a:rPr lang="pt-BR" altLang="pt-BR" sz="2400" kern="0" dirty="0"/>
              <a:t>       </a:t>
            </a:r>
            <a:r>
              <a:rPr lang="pt-BR" altLang="pt-BR" sz="2400" kern="0" dirty="0" smtClean="0"/>
              <a:t> </a:t>
            </a:r>
          </a:p>
          <a:p>
            <a:pPr marL="0" indent="0">
              <a:buNone/>
              <a:defRPr/>
            </a:pPr>
            <a:r>
              <a:rPr lang="pt-BR" altLang="pt-BR" sz="2400" kern="0" dirty="0"/>
              <a:t> </a:t>
            </a:r>
            <a:r>
              <a:rPr lang="pt-BR" altLang="pt-BR" sz="2400" kern="0" dirty="0" smtClean="0"/>
              <a:t>                </a:t>
            </a:r>
            <a:r>
              <a:rPr lang="pt-BR" altLang="pt-BR" sz="2400" b="1" kern="0" dirty="0" smtClean="0"/>
              <a:t>GERAL</a:t>
            </a:r>
            <a:endParaRPr lang="pt-BR" altLang="pt-BR" sz="2400" b="1" kern="0" dirty="0"/>
          </a:p>
          <a:p>
            <a:pPr>
              <a:buFontTx/>
              <a:buNone/>
              <a:defRPr/>
            </a:pPr>
            <a:r>
              <a:rPr lang="pt-BR" altLang="pt-BR" sz="2400" kern="0" dirty="0"/>
              <a:t>        </a:t>
            </a:r>
            <a:endParaRPr lang="pt-BR" altLang="pt-BR" sz="2400" kern="0" dirty="0" smtClean="0"/>
          </a:p>
          <a:p>
            <a:pPr>
              <a:buFontTx/>
              <a:buNone/>
              <a:defRPr/>
            </a:pPr>
            <a:r>
              <a:rPr lang="pt-BR" altLang="pt-BR" sz="2400" kern="0" dirty="0" smtClean="0"/>
              <a:t>          </a:t>
            </a:r>
            <a:r>
              <a:rPr lang="pt-BR" altLang="pt-BR" sz="2400" b="1" kern="0" dirty="0" smtClean="0"/>
              <a:t>PARTICULAR</a:t>
            </a:r>
          </a:p>
          <a:p>
            <a:pPr>
              <a:buFontTx/>
              <a:buNone/>
              <a:defRPr/>
            </a:pPr>
            <a:endParaRPr lang="pt-BR" altLang="pt-BR" sz="2400" kern="0" dirty="0"/>
          </a:p>
          <a:p>
            <a:pPr>
              <a:buFontTx/>
              <a:buNone/>
              <a:defRPr/>
            </a:pPr>
            <a:r>
              <a:rPr lang="pt-BR" altLang="pt-BR" sz="2400" kern="0" dirty="0"/>
              <a:t>    </a:t>
            </a:r>
          </a:p>
          <a:p>
            <a:pPr>
              <a:buFontTx/>
              <a:buNone/>
              <a:defRPr/>
            </a:pPr>
            <a:r>
              <a:rPr lang="pt-BR" altLang="pt-BR" sz="2400" kern="0" dirty="0"/>
              <a:t>   </a:t>
            </a:r>
          </a:p>
          <a:p>
            <a:pPr>
              <a:buFontTx/>
              <a:buNone/>
              <a:defRPr/>
            </a:pPr>
            <a:r>
              <a:rPr lang="pt-BR" altLang="pt-BR" sz="2400" kern="0" dirty="0"/>
              <a:t>  </a:t>
            </a:r>
            <a:r>
              <a:rPr lang="pt-BR" altLang="pt-BR" sz="2400" kern="0" dirty="0" smtClean="0"/>
              <a:t>   </a:t>
            </a:r>
          </a:p>
          <a:p>
            <a:pPr>
              <a:buFontTx/>
              <a:buNone/>
              <a:defRPr/>
            </a:pPr>
            <a:r>
              <a:rPr lang="pt-BR" altLang="pt-BR" sz="2400" kern="0" dirty="0"/>
              <a:t> </a:t>
            </a:r>
            <a:r>
              <a:rPr lang="pt-BR" altLang="pt-BR" sz="2400" kern="0" dirty="0" smtClean="0"/>
              <a:t>             </a:t>
            </a:r>
            <a:r>
              <a:rPr lang="pt-BR" altLang="pt-BR" sz="2400" b="1" kern="0" dirty="0"/>
              <a:t>SINGULAR</a:t>
            </a:r>
            <a:r>
              <a:rPr lang="pt-BR" altLang="pt-BR" sz="2400" kern="0" dirty="0"/>
              <a:t>  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3482935" y="2398714"/>
            <a:ext cx="285750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3482935" y="3862387"/>
            <a:ext cx="285750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21512" name="Picture 20" descr="Image result for médicos resid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976" y="2541589"/>
            <a:ext cx="270986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2" descr="Image result for médicos reside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014" y="3205164"/>
            <a:ext cx="6318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8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2485793"/>
            <a:ext cx="10058400" cy="1450757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/>
              <a:t>Parar no </a:t>
            </a:r>
            <a:r>
              <a:rPr lang="pt-BR" dirty="0" smtClean="0"/>
              <a:t>singular </a:t>
            </a:r>
            <a:r>
              <a:rPr lang="pt-BR" smtClean="0"/>
              <a:t>ou particular </a:t>
            </a:r>
            <a:r>
              <a:rPr lang="pt-BR" dirty="0"/>
              <a:t>significa a “liberdade” para a </a:t>
            </a:r>
            <a:r>
              <a:rPr lang="pt-BR" dirty="0" smtClean="0"/>
              <a:t>‘escolha </a:t>
            </a:r>
            <a:r>
              <a:rPr lang="pt-BR" dirty="0"/>
              <a:t>do molho com o qual seremos </a:t>
            </a:r>
            <a:r>
              <a:rPr lang="pt-BR" dirty="0" smtClean="0"/>
              <a:t>cozidos’. </a:t>
            </a:r>
            <a:br>
              <a:rPr lang="pt-BR" dirty="0" smtClean="0"/>
            </a:br>
            <a:r>
              <a:rPr lang="pt-BR" sz="1600" dirty="0" smtClean="0"/>
              <a:t>(Galeano)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18581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conhecimento é produzido na ação humana sobre a realidade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pt-BR" dirty="0" smtClean="0"/>
              <a:t>Na </a:t>
            </a:r>
            <a:r>
              <a:rPr lang="pt-BR" dirty="0"/>
              <a:t>produção de seus meios de vida, o humano atua sobre a natureza e a sociedade por meio do trabalho ação livre, teleológica, planejada para o alcance de um determinado fim. </a:t>
            </a:r>
            <a:endParaRPr lang="pt-BR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pt-BR" dirty="0" smtClean="0"/>
              <a:t>Diferente </a:t>
            </a:r>
            <a:r>
              <a:rPr lang="pt-BR" dirty="0"/>
              <a:t>da ação animal, subordinada ao instinto.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646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</a:t>
            </a:r>
            <a:r>
              <a:rPr lang="pt-BR" dirty="0" smtClean="0"/>
              <a:t>elo trabalho os </a:t>
            </a:r>
            <a:r>
              <a:rPr lang="pt-BR" dirty="0"/>
              <a:t>humanos vão conhecendo diversos aspectos da realidade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pt-BR" dirty="0" smtClean="0"/>
              <a:t>inicialmente </a:t>
            </a:r>
            <a:r>
              <a:rPr lang="pt-BR" dirty="0"/>
              <a:t>a aparência dos </a:t>
            </a:r>
            <a:r>
              <a:rPr lang="pt-BR" dirty="0" smtClean="0"/>
              <a:t>fenômenos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t-BR" dirty="0" smtClean="0"/>
              <a:t>reproduzindo</a:t>
            </a:r>
            <a:r>
              <a:rPr lang="pt-BR" dirty="0"/>
              <a:t>, na mente, a realidade. </a:t>
            </a:r>
            <a:endParaRPr lang="pt-BR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pt-BR" dirty="0" smtClean="0"/>
              <a:t>Não </a:t>
            </a:r>
            <a:r>
              <a:rPr lang="pt-BR" dirty="0"/>
              <a:t>de modo passivo, mas fruto da ação intencional...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4108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Generalizações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pt-BR" dirty="0"/>
              <a:t>Por meio de abstrações, os humanos vão chegando à determinação mais simples ou determinação última dos fenômenos, à sua essência. </a:t>
            </a:r>
            <a:endParaRPr lang="pt-BR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pt-BR" dirty="0" smtClean="0"/>
              <a:t>A </a:t>
            </a:r>
            <a:r>
              <a:rPr lang="pt-BR" dirty="0"/>
              <a:t>observação de diversos fenômenos e a abstração do que é específico (particular de cada um) permite a elaboração de generalizações, teorias, que explicam uma certa generalidade de fenômenos.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5007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Domínio sobre a realidade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pt-BR" dirty="0"/>
              <a:t>Com o recurso à </a:t>
            </a:r>
            <a:r>
              <a:rPr lang="pt-BR" b="1" dirty="0"/>
              <a:t>teoria</a:t>
            </a:r>
            <a:r>
              <a:rPr lang="pt-BR" dirty="0"/>
              <a:t> os humanos compreendem a realidade para além de sua aparência, conhecem as leis de funcionamento da natureza e da sociedade, aumentando seu poder de intervenção sobre a realidade</a:t>
            </a:r>
            <a:r>
              <a:rPr lang="pt-BR" dirty="0" smtClean="0"/>
              <a:t>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t-BR" dirty="0" smtClean="0"/>
              <a:t>Ação mais eficiente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9402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Educação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pt-BR" dirty="0"/>
              <a:t>A educação deve proporcionar ao estudante: a apropriação da teoria </a:t>
            </a:r>
            <a:r>
              <a:rPr lang="pt-BR" dirty="0" smtClean="0"/>
              <a:t>e das práticas desenvolvidas ao longo da história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t-BR" dirty="0" smtClean="0"/>
              <a:t>e </a:t>
            </a:r>
            <a:r>
              <a:rPr lang="pt-BR" dirty="0"/>
              <a:t>o exercício das técnicas fundadas nas teorias.</a:t>
            </a:r>
          </a:p>
        </p:txBody>
      </p:sp>
    </p:spTree>
    <p:extLst>
      <p:ext uri="{BB962C8B-B14F-4D97-AF65-F5344CB8AC3E}">
        <p14:creationId xmlns:p14="http://schemas.microsoft.com/office/powerpoint/2010/main" xmlns="" val="20272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1919288" y="549276"/>
            <a:ext cx="8229600" cy="56165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pt-BR" altLang="pt-BR" b="1" dirty="0"/>
              <a:t>ABSTRAÇÃO</a:t>
            </a:r>
          </a:p>
          <a:p>
            <a:pPr algn="ctr">
              <a:buFont typeface="Arial" panose="020B0604020202020204" pitchFamily="34" charset="0"/>
              <a:buNone/>
            </a:pPr>
            <a:endParaRPr lang="pt-BR" altLang="pt-BR" dirty="0"/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dirty="0"/>
              <a:t>               </a:t>
            </a:r>
            <a:r>
              <a:rPr lang="pt-BR" altLang="pt-BR" b="1" dirty="0"/>
              <a:t>ANÁLISE                                                                            SÍNTESE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dirty="0"/>
              <a:t>            da realidade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dirty="0"/>
              <a:t>    selecionando/isolando                                                 elaboração de teorias,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dirty="0"/>
              <a:t>    determinados aspectos                                              generalizações, leis, que                       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dirty="0"/>
              <a:t>                                                                                                explicam a realidade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dirty="0"/>
              <a:t>                                                                                                         observada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dirty="0"/>
              <a:t>           Observação e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dirty="0"/>
              <a:t>         Representação 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pt-BR" altLang="pt-BR" dirty="0"/>
              <a:t>           da realidade</a:t>
            </a:r>
            <a:endParaRPr lang="es-ES_tradnl" altLang="pt-BR" dirty="0"/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2483976" y="5641379"/>
            <a:ext cx="7272338" cy="677862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   EMPÍRICO                         </a:t>
            </a:r>
            <a:r>
              <a:rPr lang="pt-BR" altLang="pt-BR" sz="2000" b="1" dirty="0">
                <a:latin typeface="Arial" panose="020B0604020202020204" pitchFamily="34" charset="0"/>
              </a:rPr>
              <a:t>REALIDADE </a:t>
            </a:r>
            <a:r>
              <a:rPr lang="pt-BR" altLang="pt-BR" sz="1800" dirty="0">
                <a:latin typeface="Arial" panose="020B0604020202020204" pitchFamily="34" charset="0"/>
              </a:rPr>
              <a:t>              CONCRETO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(real aparente)                                                            (real pensado)</a:t>
            </a:r>
            <a:endParaRPr lang="es-ES_tradnl" altLang="pt-BR" sz="1800" dirty="0">
              <a:latin typeface="Arial" panose="020B060402020202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 rot="14218963">
            <a:off x="4379913" y="920750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_tradnl"/>
          </a:p>
        </p:txBody>
      </p:sp>
      <p:sp>
        <p:nvSpPr>
          <p:cNvPr id="6" name="Seta para baixo 5"/>
          <p:cNvSpPr/>
          <p:nvPr/>
        </p:nvSpPr>
        <p:spPr>
          <a:xfrm rot="10597954">
            <a:off x="3084513" y="3260965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_tradnl"/>
          </a:p>
        </p:txBody>
      </p:sp>
      <p:sp>
        <p:nvSpPr>
          <p:cNvPr id="7" name="Seta para baixo 6"/>
          <p:cNvSpPr/>
          <p:nvPr/>
        </p:nvSpPr>
        <p:spPr>
          <a:xfrm rot="10597954">
            <a:off x="3082083" y="5373779"/>
            <a:ext cx="431800" cy="349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_tradnl"/>
          </a:p>
        </p:txBody>
      </p:sp>
      <p:sp>
        <p:nvSpPr>
          <p:cNvPr id="8" name="Seta para baixo 7"/>
          <p:cNvSpPr/>
          <p:nvPr/>
        </p:nvSpPr>
        <p:spPr>
          <a:xfrm rot="17155593">
            <a:off x="7043739" y="776289"/>
            <a:ext cx="433387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_tradnl"/>
          </a:p>
        </p:txBody>
      </p:sp>
      <p:sp>
        <p:nvSpPr>
          <p:cNvPr id="9" name="Seta para baixo 8"/>
          <p:cNvSpPr/>
          <p:nvPr/>
        </p:nvSpPr>
        <p:spPr>
          <a:xfrm>
            <a:off x="8389014" y="4611061"/>
            <a:ext cx="4318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091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/>
              <a:t>A ação pedagógica deve proporcionar situações que suscitem operações mentais de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73056"/>
            <a:ext cx="10058400" cy="402336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pt-BR" sz="2000" dirty="0" smtClean="0"/>
              <a:t>Representação</a:t>
            </a:r>
            <a:endParaRPr lang="pt-B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2000" dirty="0"/>
              <a:t>Relação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2000" dirty="0"/>
              <a:t>Ligadas à ação </a:t>
            </a:r>
            <a:r>
              <a:rPr lang="pt-BR" sz="2000" dirty="0">
                <a:solidFill>
                  <a:schemeClr val="bg1"/>
                </a:solidFill>
              </a:rPr>
              <a:t>&gt; cuja escolha deve ser livre, autônoma, com base na compreensão da essência dos fenômenos </a:t>
            </a:r>
            <a:r>
              <a:rPr lang="pt-BR" sz="2000" b="1" dirty="0">
                <a:solidFill>
                  <a:schemeClr val="bg1"/>
                </a:solidFill>
              </a:rPr>
              <a:t>X </a:t>
            </a:r>
            <a:r>
              <a:rPr lang="pt-BR" sz="2000" dirty="0">
                <a:solidFill>
                  <a:schemeClr val="bg1"/>
                </a:solidFill>
              </a:rPr>
              <a:t>obedecendo cegamente a protocolos, consensos etc.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449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/>
              <a:t>A ação pedagógica deve proporcionar situações que suscitem operações mentais de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73056"/>
            <a:ext cx="10058400" cy="402336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pt-BR" sz="2000" dirty="0" smtClean="0"/>
              <a:t>Representação</a:t>
            </a:r>
            <a:endParaRPr lang="pt-B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2000" dirty="0"/>
              <a:t>Relação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2000" dirty="0"/>
              <a:t>Ligadas à ação &gt; cuja escolha deve ser livre, autônoma, com base na compreensão da essência dos fenômenos </a:t>
            </a:r>
            <a:r>
              <a:rPr lang="pt-BR" sz="2000" b="1" dirty="0"/>
              <a:t>X </a:t>
            </a:r>
            <a:r>
              <a:rPr lang="pt-BR" sz="2000" dirty="0"/>
              <a:t>obedecendo cegamente a protocolos, consensos etc.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857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</TotalTime>
  <Words>530</Words>
  <Application>Microsoft Office PowerPoint</Application>
  <PresentationFormat>Personalizar</PresentationFormat>
  <Paragraphs>90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Retrospectiva</vt:lpstr>
      <vt:lpstr>Slide 1</vt:lpstr>
      <vt:lpstr>O conhecimento é produzido na ação humana sobre a realidade</vt:lpstr>
      <vt:lpstr>Pelo trabalho os humanos vão conhecendo diversos aspectos da realidade </vt:lpstr>
      <vt:lpstr>Generalizações </vt:lpstr>
      <vt:lpstr>Domínio sobre a realidade</vt:lpstr>
      <vt:lpstr>Educação </vt:lpstr>
      <vt:lpstr>Slide 7</vt:lpstr>
      <vt:lpstr>A ação pedagógica deve proporcionar situações que suscitem operações mentais de </vt:lpstr>
      <vt:lpstr>A ação pedagógica deve proporcionar situações que suscitem operações mentais de </vt:lpstr>
      <vt:lpstr>Portanto...</vt:lpstr>
      <vt:lpstr>Fundamentos: </vt:lpstr>
      <vt:lpstr>Slide 12</vt:lpstr>
      <vt:lpstr>Slide 13</vt:lpstr>
      <vt:lpstr>Slide 14</vt:lpstr>
      <vt:lpstr>Parar no singular ou particular significa a “liberdade” para a ‘escolha do molho com o qual seremos cozidos’.  (Galeano)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NESC01</dc:creator>
  <cp:lastModifiedBy>Ccde09</cp:lastModifiedBy>
  <cp:revision>7</cp:revision>
  <dcterms:created xsi:type="dcterms:W3CDTF">2017-05-08T12:01:55Z</dcterms:created>
  <dcterms:modified xsi:type="dcterms:W3CDTF">2017-05-19T14:41:57Z</dcterms:modified>
</cp:coreProperties>
</file>