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88" r:id="rId3"/>
    <p:sldId id="332" r:id="rId4"/>
    <p:sldId id="333" r:id="rId5"/>
    <p:sldId id="318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8" r:id="rId14"/>
    <p:sldId id="329" r:id="rId15"/>
  </p:sldIdLst>
  <p:sldSz cx="12192000" cy="6858000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Raul del Pozo Cruz" initials="CRdPC" lastIdx="4" clrIdx="0">
    <p:extLst>
      <p:ext uri="{19B8F6BF-5375-455C-9EA6-DF929625EA0E}">
        <p15:presenceInfo xmlns:p15="http://schemas.microsoft.com/office/powerpoint/2012/main" xmlns="" userId="S-1-5-21-2571013725-987567694-1933753502-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AE3F3"/>
    <a:srgbClr val="A50021"/>
    <a:srgbClr val="F3825F"/>
    <a:srgbClr val="FFFF00"/>
    <a:srgbClr val="D1E7FB"/>
    <a:srgbClr val="CC0066"/>
    <a:srgbClr val="FFFF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65" autoAdjust="0"/>
    <p:restoredTop sz="93471" autoAdjust="0"/>
  </p:normalViewPr>
  <p:slideViewPr>
    <p:cSldViewPr snapToGrid="0">
      <p:cViewPr varScale="1">
        <p:scale>
          <a:sx n="117" d="100"/>
          <a:sy n="117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76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26EFB-D684-4CFB-88E8-2B4E7F4E85EC}" type="datetimeFigureOut">
              <a:rPr lang="es-ES_tradnl" smtClean="0"/>
              <a:pPr/>
              <a:t>19/05/2017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12760-FB1C-4BBF-B675-50C50EFFBBC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43732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B9AB25-7E62-4583-9F1B-F2AED3E3975A}" type="slidenum">
              <a:rPr lang="es-ES"/>
              <a:pPr eaLnBrk="1" hangingPunct="1"/>
              <a:t>1</a:t>
            </a:fld>
            <a:endParaRPr lang="es-ES"/>
          </a:p>
        </p:txBody>
      </p:sp>
      <p:sp>
        <p:nvSpPr>
          <p:cNvPr id="2457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2 Marcador de notas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>
              <a:latin typeface="Arial" panose="020B0604020202020204" pitchFamily="34" charset="0"/>
            </a:endParaRPr>
          </a:p>
        </p:txBody>
      </p:sp>
      <p:sp>
        <p:nvSpPr>
          <p:cNvPr id="14340" name="3 Marcador de número de diapositiva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C07772-56E0-4ECB-835B-30A76971627C}" type="slidenum">
              <a:rPr lang="es-VE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es-VE" sz="1200">
              <a:latin typeface="Calibri" panose="020F0502020204030204" pitchFamily="34" charset="0"/>
            </a:endParaRPr>
          </a:p>
        </p:txBody>
      </p:sp>
      <p:sp>
        <p:nvSpPr>
          <p:cNvPr id="14341" name="4 Marcador de pie de página"/>
          <p:cNvSpPr txBox="1">
            <a:spLocks noGrp="1"/>
          </p:cNvSpPr>
          <p:nvPr/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s-VE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7C8B1B-5940-43E2-905E-F0A8C79ABE8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EBAA3-A295-4066-B444-84FD82AB645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31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0E00A-5B6A-4691-9FEC-7C32B72379C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CE9D3-E4EC-4AE6-BFC5-1E96C29E3B5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60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CC9A4-D18E-4400-800F-EE9FEEC7EC6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D1148-EF6E-4CCB-A222-AB30B5F5D934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46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altLang="es-MX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altLang="es-MX" sz="18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altLang="es-MX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altLang="es-MX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altLang="es-MX" sz="18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altLang="es-MX" sz="18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MX" altLang="es-MX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7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MX" noProof="0" smtClean="0"/>
              <a:t>Haga clic para cambiar el estilo de título	</a:t>
            </a:r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s-ES" altLang="es-MX" noProof="0" smtClean="0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 altLang="es-MX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 altLang="es-MX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28D9AFD-543C-4A07-8826-63F315A15E68}" type="slidenum">
              <a:rPr lang="es-ES" altLang="es-MX">
                <a:solidFill>
                  <a:srgbClr val="1C1C1C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9298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86274" y="6243638"/>
            <a:ext cx="3443259" cy="457200"/>
          </a:xfr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 smtClean="0">
                <a:solidFill>
                  <a:srgbClr val="000000"/>
                </a:solidFill>
              </a:rPr>
              <a:t>Prof. L. Díaz Hdez. ENSAP/Cuba</a:t>
            </a:r>
            <a:endParaRPr lang="es-ES" altLang="es-MX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6419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A2E1-80CE-4218-89F9-FBC496712D95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466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71E0E-C4AF-4751-9032-6A0631B6F726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202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9120-04DF-4E84-B0CC-BD31AD6EACDF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465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AE1AF-2D92-451E-A982-E08481DDE600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17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1A108-5608-4731-8C1E-185F4D77B24D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048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4D79-99EB-41DE-B41C-A37AEF3C1322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80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31E1-68AE-44C3-AA53-2F586C595CD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EF771-8CFE-47BC-BF78-329D219F7C2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098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4FF7B-2014-4EE6-8F77-42A1D5974D2D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410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13BC2-1638-469B-B09D-67AE35CE053B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333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A9CDA-41F4-48DB-B8A6-7504B53B50C1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0217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1534584" y="214313"/>
            <a:ext cx="10405533" cy="591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0BD25-135D-4135-904F-9DF5DC2E5670}" type="slidenum">
              <a:rPr lang="es-ES" altLang="es-MX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24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C17E4-4C3D-47D8-B2E5-0BD58CD18D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556F-3A20-4A0C-A157-E75A478644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57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16526-044F-4D87-944C-6CF98E0D5F2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D56A-1ABD-4162-9579-746D19080C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82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F55DB5-516E-43D3-A97E-4AE2E99E857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615D9-4DF4-481E-BB28-7ED7E1F16D50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08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9517D-9442-40C5-99BF-ECCF619CC0BA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F25B9-BF4E-4354-B5DF-174CB3575AD1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69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CF349-CF32-4E59-B011-CA217AF2C2D4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F3ECE-99D5-4D99-8C66-D181BF96BFFB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70BCCB-498F-477D-9C34-027C4BC9A10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704AD-32C3-4EA4-9ECC-087480A225E7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97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D77EE-4D73-4B1B-BDE8-06E957FDA3B6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295D3-A638-41BF-B5F6-255F660E64D4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3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F5662C-8E1E-4532-B3C9-4A43B2DB14E1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19/05/2017</a:t>
            </a:fld>
            <a:endParaRPr lang="es-E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E9BF33-9955-4E02-8B58-B37EAACAEB39}" type="slidenum">
              <a:rPr lang="es-E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21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1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4" indent="-3429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9" indent="-285753" algn="l" defTabSz="9144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s-MX" altLang="es-MX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cambiar el estilo de título	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46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46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s-MX">
              <a:solidFill>
                <a:srgbClr val="000000"/>
              </a:solidFill>
            </a:endParaRPr>
          </a:p>
        </p:txBody>
      </p:sp>
      <p:sp>
        <p:nvSpPr>
          <p:cNvPr id="146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58AAB8-451A-48A6-A7F7-4ACA53F0490C}" type="slidenum">
              <a:rPr lang="es-ES" altLang="es-MX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s-MX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2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Título"/>
          <p:cNvSpPr>
            <a:spLocks noGrp="1"/>
          </p:cNvSpPr>
          <p:nvPr>
            <p:ph type="ctrTitle" idx="4294967295"/>
          </p:nvPr>
        </p:nvSpPr>
        <p:spPr>
          <a:xfrm>
            <a:off x="1635062" y="3091215"/>
            <a:ext cx="8987480" cy="967835"/>
          </a:xfrm>
        </p:spPr>
        <p:txBody>
          <a:bodyPr>
            <a:normAutofit/>
          </a:bodyPr>
          <a:lstStyle/>
          <a:p>
            <a:pPr eaLnBrk="1" hangingPunct="1"/>
            <a:r>
              <a:rPr lang="es-VE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Experiencia cubana</a:t>
            </a:r>
            <a:endParaRPr lang="es-VE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342421" y="2379681"/>
            <a:ext cx="951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Formación de Formadores en </a:t>
            </a:r>
            <a:r>
              <a:rPr lang="es-E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r>
              <a:rPr lang="es-E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Pública </a:t>
            </a:r>
            <a:endParaRPr lang="es-E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950409" y="5971593"/>
            <a:ext cx="227148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801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9 de mayo de  2017 </a:t>
            </a:r>
            <a:endParaRPr lang="es-ES" sz="1801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7011" y="290905"/>
            <a:ext cx="7587205" cy="1645648"/>
          </a:xfrm>
          <a:prstGeom prst="rect">
            <a:avLst/>
          </a:prstGeom>
        </p:spPr>
      </p:pic>
      <p:pic>
        <p:nvPicPr>
          <p:cNvPr id="14" name="Imagen 13" descr="C:\Users\carlos.ENSAP\Desktop\logo nuevo ensap transparent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5936" y="511571"/>
            <a:ext cx="1455574" cy="1214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m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6355" y="691368"/>
            <a:ext cx="1230845" cy="101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213516" y="4749317"/>
            <a:ext cx="379214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altLang="es-MX" sz="2000" kern="0" dirty="0" smtClean="0">
                <a:solidFill>
                  <a:srgbClr val="000000"/>
                </a:solidFill>
              </a:rPr>
              <a:t>Prof. Lázaro Díaz Hernández</a:t>
            </a:r>
          </a:p>
          <a:p>
            <a:pPr algn="ctr" eaLnBrk="1" fontAlgn="auto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s-ES" altLang="es-MX" sz="2000" kern="0" dirty="0" smtClean="0">
                <a:solidFill>
                  <a:srgbClr val="000000"/>
                </a:solidFill>
              </a:rPr>
              <a:t>ldiaz@ensap.sld.cu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altLang="es-MX" sz="2000" kern="0" dirty="0" smtClean="0">
                <a:solidFill>
                  <a:srgbClr val="000000"/>
                </a:solidFill>
              </a:rPr>
              <a:t>ldiazhdez@infomed.sld.cu</a:t>
            </a:r>
          </a:p>
        </p:txBody>
      </p:sp>
      <p:pic>
        <p:nvPicPr>
          <p:cNvPr id="20" name="Picture 16" descr="Resultado de imagem para logo epsjv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04987" y="705083"/>
            <a:ext cx="2151971" cy="10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2278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902941" y="538722"/>
            <a:ext cx="8241956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Recursos</a:t>
            </a:r>
            <a:r>
              <a:rPr lang="es-MX" altLang="es-MX" dirty="0" smtClean="0">
                <a:latin typeface="Arial" panose="020B0604020202020204" pitchFamily="34" charset="0"/>
              </a:rPr>
              <a:t> para la </a:t>
            </a:r>
            <a:r>
              <a:rPr lang="es-MX" altLang="es-MX" dirty="0">
                <a:latin typeface="Arial" panose="020B0604020202020204" pitchFamily="34" charset="0"/>
              </a:rPr>
              <a:t>F</a:t>
            </a:r>
            <a:r>
              <a:rPr lang="es-MX" altLang="es-MX" dirty="0" smtClean="0">
                <a:latin typeface="Arial" panose="020B0604020202020204" pitchFamily="34" charset="0"/>
              </a:rPr>
              <a:t>ormación de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297462" y="2295359"/>
            <a:ext cx="9551775" cy="4086391"/>
          </a:xfrm>
        </p:spPr>
        <p:txBody>
          <a:bodyPr/>
          <a:lstStyle/>
          <a:p>
            <a:r>
              <a:rPr lang="es-ES" altLang="es-ES_tradnl" dirty="0"/>
              <a:t>Sociedades </a:t>
            </a:r>
            <a:r>
              <a:rPr lang="es-ES" altLang="es-ES_tradnl" dirty="0" smtClean="0"/>
              <a:t>científicas </a:t>
            </a:r>
          </a:p>
          <a:p>
            <a:r>
              <a:rPr lang="es-ES" altLang="es-ES_tradnl" dirty="0" smtClean="0"/>
              <a:t>Tutores</a:t>
            </a:r>
            <a:endParaRPr lang="es-ES" altLang="es-ES_tradnl" dirty="0"/>
          </a:p>
          <a:p>
            <a:r>
              <a:rPr lang="es-ES" altLang="es-ES_tradnl" b="1" dirty="0" smtClean="0"/>
              <a:t>Acciones formalizadas de formación</a:t>
            </a:r>
          </a:p>
          <a:p>
            <a:r>
              <a:rPr lang="es-ES" altLang="es-ES_tradnl" dirty="0" smtClean="0"/>
              <a:t>Tecnologías de la Información y la Comunicación </a:t>
            </a:r>
          </a:p>
          <a:p>
            <a:r>
              <a:rPr lang="es-ES" altLang="es-ES_tradnl" dirty="0" smtClean="0"/>
              <a:t>Planes de desarrollo</a:t>
            </a:r>
          </a:p>
          <a:p>
            <a:r>
              <a:rPr lang="es-ES" altLang="es-ES_tradnl" dirty="0" smtClean="0"/>
              <a:t>Sistema </a:t>
            </a:r>
            <a:r>
              <a:rPr lang="es-ES" altLang="es-ES_tradnl" dirty="0"/>
              <a:t>de evaluación de los formadores</a:t>
            </a:r>
          </a:p>
          <a:p>
            <a:pPr marL="0" indent="0">
              <a:buNone/>
            </a:pPr>
            <a:endParaRPr lang="es-ES_tradnl" altLang="es-ES_tradnl" dirty="0" smtClean="0"/>
          </a:p>
          <a:p>
            <a:endParaRPr lang="es-ES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61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149183" y="476937"/>
            <a:ext cx="9620547" cy="1343025"/>
          </a:xfrm>
        </p:spPr>
        <p:txBody>
          <a:bodyPr/>
          <a:lstStyle/>
          <a:p>
            <a:pPr algn="ctr" eaLnBrk="1" hangingPunct="1"/>
            <a:r>
              <a:rPr lang="es-MX" altLang="es-MX" u="sng" dirty="0" smtClean="0">
                <a:latin typeface="Arial" panose="020B0604020202020204" pitchFamily="34" charset="0"/>
              </a:rPr>
              <a:t>Acciones formalizadas</a:t>
            </a:r>
            <a:r>
              <a:rPr lang="es-MX" altLang="es-MX" dirty="0" smtClean="0">
                <a:latin typeface="Arial" panose="020B0604020202020204" pitchFamily="34" charset="0"/>
              </a:rPr>
              <a:t> para </a:t>
            </a:r>
            <a:br>
              <a:rPr lang="es-MX" altLang="es-MX" dirty="0" smtClean="0">
                <a:latin typeface="Arial" panose="020B0604020202020204" pitchFamily="34" charset="0"/>
              </a:rPr>
            </a:br>
            <a:r>
              <a:rPr lang="es-MX" altLang="es-MX" sz="4000" u="sng" dirty="0" smtClean="0">
                <a:latin typeface="Arial" panose="020B0604020202020204" pitchFamily="34" charset="0"/>
              </a:rPr>
              <a:t>Formación</a:t>
            </a:r>
            <a:r>
              <a:rPr lang="es-MX" altLang="es-MX" sz="4000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926752" y="2270645"/>
            <a:ext cx="10441461" cy="3734738"/>
          </a:xfrm>
        </p:spPr>
        <p:txBody>
          <a:bodyPr/>
          <a:lstStyle/>
          <a:p>
            <a:pPr marL="0" indent="0">
              <a:buNone/>
            </a:pPr>
            <a:r>
              <a:rPr lang="es-ES" altLang="es-ES_tradnl" dirty="0" smtClean="0"/>
              <a:t>                                 </a:t>
            </a:r>
            <a:r>
              <a:rPr lang="es-ES" altLang="es-ES_tradnl" b="1" dirty="0" smtClean="0"/>
              <a:t>Módulos:</a:t>
            </a:r>
          </a:p>
          <a:p>
            <a:r>
              <a:rPr lang="es-ES" altLang="es-ES_tradnl" dirty="0" smtClean="0"/>
              <a:t>Salud pública</a:t>
            </a:r>
          </a:p>
          <a:p>
            <a:r>
              <a:rPr lang="es-ES" altLang="es-ES_tradnl" dirty="0" smtClean="0"/>
              <a:t>Planes y programas de estudio salud pública</a:t>
            </a:r>
          </a:p>
          <a:p>
            <a:r>
              <a:rPr lang="es-ES" altLang="es-ES_tradnl" dirty="0" smtClean="0"/>
              <a:t>Didáctica de la salud pública</a:t>
            </a:r>
          </a:p>
          <a:p>
            <a:r>
              <a:rPr lang="es-ES" altLang="es-ES_tradnl" dirty="0" smtClean="0"/>
              <a:t>Labor educativa en salud pública</a:t>
            </a:r>
          </a:p>
          <a:p>
            <a:r>
              <a:rPr lang="es-ES" altLang="es-ES_tradnl" dirty="0"/>
              <a:t>Investigación en salud </a:t>
            </a:r>
            <a:r>
              <a:rPr lang="es-ES" altLang="es-ES_tradnl" dirty="0" smtClean="0"/>
              <a:t>y en educación en salud pública</a:t>
            </a:r>
            <a:endParaRPr lang="es-ES" altLang="es-ES_tradnl" dirty="0"/>
          </a:p>
          <a:p>
            <a:endParaRPr lang="es-ES" altLang="es-ES_tradnl" dirty="0" smtClean="0"/>
          </a:p>
          <a:p>
            <a:endParaRPr lang="es-ES" altLang="es-ES_tradnl" dirty="0" smtClean="0"/>
          </a:p>
          <a:p>
            <a:pPr marL="0" indent="0">
              <a:buNone/>
            </a:pPr>
            <a:endParaRPr lang="es-ES_tradnl" altLang="es-ES_tradnl" dirty="0" smtClean="0"/>
          </a:p>
          <a:p>
            <a:endParaRPr lang="es-ES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070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112112" y="476937"/>
            <a:ext cx="9620547" cy="1343025"/>
          </a:xfrm>
        </p:spPr>
        <p:txBody>
          <a:bodyPr/>
          <a:lstStyle/>
          <a:p>
            <a:pPr algn="ctr" eaLnBrk="1" hangingPunct="1"/>
            <a:r>
              <a:rPr lang="es-MX" altLang="es-MX" u="sng" dirty="0" smtClean="0">
                <a:latin typeface="Arial" panose="020B0604020202020204" pitchFamily="34" charset="0"/>
              </a:rPr>
              <a:t>Acciones formalizadas</a:t>
            </a:r>
            <a:r>
              <a:rPr lang="es-MX" altLang="es-MX" dirty="0" smtClean="0">
                <a:latin typeface="Arial" panose="020B0604020202020204" pitchFamily="34" charset="0"/>
              </a:rPr>
              <a:t> para </a:t>
            </a:r>
            <a:r>
              <a:rPr lang="es-MX" altLang="es-MX" sz="4000" u="sng" dirty="0" smtClean="0">
                <a:latin typeface="Arial" panose="020B0604020202020204" pitchFamily="34" charset="0"/>
              </a:rPr>
              <a:t>Formación</a:t>
            </a:r>
            <a:r>
              <a:rPr lang="es-MX" altLang="es-MX" sz="4000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926752" y="2295359"/>
            <a:ext cx="10441461" cy="3626929"/>
          </a:xfrm>
        </p:spPr>
        <p:txBody>
          <a:bodyPr/>
          <a:lstStyle/>
          <a:p>
            <a:pPr marL="0" indent="0">
              <a:buNone/>
            </a:pPr>
            <a:r>
              <a:rPr lang="es-ES" altLang="es-ES_tradnl" dirty="0" smtClean="0"/>
              <a:t>                                 </a:t>
            </a:r>
            <a:r>
              <a:rPr lang="es-ES" altLang="es-ES_tradnl" b="1" dirty="0" smtClean="0"/>
              <a:t>Módulos:</a:t>
            </a:r>
          </a:p>
          <a:p>
            <a:r>
              <a:rPr lang="es-ES" altLang="es-ES_tradnl" dirty="0" smtClean="0"/>
              <a:t>Difusión </a:t>
            </a:r>
            <a:r>
              <a:rPr lang="es-ES" altLang="es-ES_tradnl" dirty="0"/>
              <a:t>de la cultura sanitaria: labor extensionista</a:t>
            </a:r>
          </a:p>
          <a:p>
            <a:r>
              <a:rPr lang="es-ES" altLang="es-ES_tradnl" dirty="0"/>
              <a:t>Gestión de la calidad educativa en salud pública</a:t>
            </a:r>
          </a:p>
          <a:p>
            <a:r>
              <a:rPr lang="es-ES" altLang="es-ES_tradnl" dirty="0"/>
              <a:t>Trabajo metodológico en salud pública</a:t>
            </a:r>
          </a:p>
          <a:p>
            <a:r>
              <a:rPr lang="es-ES" altLang="es-ES_tradnl" dirty="0"/>
              <a:t>Gestión integrada de procesos clave</a:t>
            </a:r>
          </a:p>
          <a:p>
            <a:r>
              <a:rPr lang="es-ES" altLang="es-ES_tradnl" dirty="0"/>
              <a:t>Competencias genéricas </a:t>
            </a:r>
            <a:r>
              <a:rPr lang="es-ES" altLang="es-ES_tradnl" dirty="0" smtClean="0"/>
              <a:t>salud</a:t>
            </a:r>
          </a:p>
          <a:p>
            <a:endParaRPr lang="es-ES" altLang="es-ES_tradnl" dirty="0" smtClean="0"/>
          </a:p>
          <a:p>
            <a:endParaRPr lang="es-ES" altLang="es-ES_tradnl" dirty="0" smtClean="0"/>
          </a:p>
          <a:p>
            <a:pPr marL="0" indent="0">
              <a:buNone/>
            </a:pPr>
            <a:endParaRPr lang="es-ES_tradnl" altLang="es-ES_tradnl" dirty="0" smtClean="0"/>
          </a:p>
          <a:p>
            <a:endParaRPr lang="es-ES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095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48939" y="723511"/>
            <a:ext cx="4859338" cy="11525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altLang="es-MX" sz="7200" dirty="0">
                <a:solidFill>
                  <a:srgbClr val="0000FF"/>
                </a:solidFill>
              </a:rPr>
              <a:t>Gracias</a:t>
            </a:r>
          </a:p>
        </p:txBody>
      </p:sp>
      <p:sp>
        <p:nvSpPr>
          <p:cNvPr id="28675" name="10 CuadroTexto"/>
          <p:cNvSpPr txBox="1">
            <a:spLocks noChangeArrowheads="1"/>
          </p:cNvSpPr>
          <p:nvPr/>
        </p:nvSpPr>
        <p:spPr bwMode="auto">
          <a:xfrm>
            <a:off x="6456363" y="6381750"/>
            <a:ext cx="316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400"/>
              <a:t>Prof. L. Díaz Hdez. ENSAP/Cuba</a:t>
            </a:r>
          </a:p>
        </p:txBody>
      </p:sp>
      <p:pic>
        <p:nvPicPr>
          <p:cNvPr id="28676" name="Picture 7" descr="J:\cosiTTas\cosiTTas-0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5901" y="4340481"/>
            <a:ext cx="1609725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C:\Users\carlos.ENSAP\Desktop\logo nuevo ensap transparent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3528" y="2471350"/>
            <a:ext cx="3941805" cy="2780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1449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342" y="-30573"/>
            <a:ext cx="8857447" cy="1238250"/>
          </a:xfrm>
        </p:spPr>
        <p:txBody>
          <a:bodyPr/>
          <a:lstStyle/>
          <a:p>
            <a:pPr algn="ctr"/>
            <a:r>
              <a:rPr lang="es-ES" sz="4000" dirty="0" smtClean="0">
                <a:solidFill>
                  <a:srgbClr val="0033CC"/>
                </a:solidFill>
              </a:rPr>
              <a:t>Formadores salud pública</a:t>
            </a:r>
            <a:br>
              <a:rPr lang="es-ES" sz="4000" dirty="0" smtClean="0">
                <a:solidFill>
                  <a:srgbClr val="0033CC"/>
                </a:solidFill>
              </a:rPr>
            </a:br>
            <a:r>
              <a:rPr lang="es-ES" sz="4000" b="1" dirty="0" smtClean="0">
                <a:solidFill>
                  <a:srgbClr val="0033CC"/>
                </a:solidFill>
              </a:rPr>
              <a:t>Procesos</a:t>
            </a:r>
            <a:r>
              <a:rPr lang="es-ES" sz="4000" b="1" dirty="0" smtClean="0"/>
              <a:t>/</a:t>
            </a: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>Roles</a:t>
            </a:r>
            <a:endParaRPr lang="es-ES_tradn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Imagen 10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1692882" y="1141424"/>
            <a:ext cx="8582578" cy="5617624"/>
            <a:chOff x="1952369" y="1068926"/>
            <a:chExt cx="8582578" cy="5617624"/>
          </a:xfrm>
        </p:grpSpPr>
        <p:grpSp>
          <p:nvGrpSpPr>
            <p:cNvPr id="18" name="Grupo 17"/>
            <p:cNvGrpSpPr/>
            <p:nvPr/>
          </p:nvGrpSpPr>
          <p:grpSpPr>
            <a:xfrm>
              <a:off x="1952369" y="1087395"/>
              <a:ext cx="8582578" cy="5599155"/>
              <a:chOff x="1952369" y="1087395"/>
              <a:chExt cx="8582578" cy="5599155"/>
            </a:xfrm>
          </p:grpSpPr>
          <p:grpSp>
            <p:nvGrpSpPr>
              <p:cNvPr id="17" name="Grupo 16"/>
              <p:cNvGrpSpPr/>
              <p:nvPr/>
            </p:nvGrpSpPr>
            <p:grpSpPr>
              <a:xfrm>
                <a:off x="2644073" y="1641804"/>
                <a:ext cx="7251490" cy="4359720"/>
                <a:chOff x="2644073" y="1641804"/>
                <a:chExt cx="7251490" cy="4359720"/>
              </a:xfrm>
            </p:grpSpPr>
            <p:sp>
              <p:nvSpPr>
                <p:cNvPr id="5" name="Elipse 4"/>
                <p:cNvSpPr/>
                <p:nvPr/>
              </p:nvSpPr>
              <p:spPr>
                <a:xfrm>
                  <a:off x="7123678" y="2708689"/>
                  <a:ext cx="2771885" cy="2434811"/>
                </a:xfrm>
                <a:prstGeom prst="ellipse">
                  <a:avLst/>
                </a:prstGeom>
                <a:solidFill>
                  <a:schemeClr val="bg1"/>
                </a:solidFill>
                <a:ln w="63500">
                  <a:solidFill>
                    <a:schemeClr val="bg2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b="1" dirty="0" smtClean="0">
                      <a:solidFill>
                        <a:srgbClr val="0033CC"/>
                      </a:solidFill>
                    </a:rPr>
                    <a:t>EXTENSIÓN</a:t>
                  </a:r>
                </a:p>
                <a:p>
                  <a:pPr algn="ctr"/>
                  <a:endParaRPr lang="es-ES" b="1" dirty="0">
                    <a:solidFill>
                      <a:srgbClr val="0033CC"/>
                    </a:solidFill>
                  </a:endParaRPr>
                </a:p>
                <a:p>
                  <a:pPr algn="ctr"/>
                  <a:r>
                    <a:rPr lang="es-ES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PROMOTOR</a:t>
                  </a:r>
                  <a:r>
                    <a:rPr lang="es-ES" b="1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s-ES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DE</a:t>
                  </a:r>
                  <a:r>
                    <a:rPr lang="es-ES" b="1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s-ES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CULTURA</a:t>
                  </a:r>
                  <a:r>
                    <a:rPr lang="es-ES" b="1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s-ES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SANITARIA</a:t>
                  </a:r>
                  <a:endParaRPr lang="es-ES_tradnl" b="1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grpSp>
              <p:nvGrpSpPr>
                <p:cNvPr id="16" name="Grupo 15"/>
                <p:cNvGrpSpPr/>
                <p:nvPr/>
              </p:nvGrpSpPr>
              <p:grpSpPr>
                <a:xfrm>
                  <a:off x="2644073" y="1641804"/>
                  <a:ext cx="5014644" cy="4359720"/>
                  <a:chOff x="2644073" y="1641804"/>
                  <a:chExt cx="5014644" cy="4359720"/>
                </a:xfrm>
              </p:grpSpPr>
              <p:sp>
                <p:nvSpPr>
                  <p:cNvPr id="6" name="Elipse 5"/>
                  <p:cNvSpPr/>
                  <p:nvPr/>
                </p:nvSpPr>
                <p:spPr>
                  <a:xfrm>
                    <a:off x="4880917" y="1641804"/>
                    <a:ext cx="2777800" cy="2225663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0">
                    <a:solidFill>
                      <a:schemeClr val="bg2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b="1" dirty="0">
                        <a:solidFill>
                          <a:srgbClr val="0033CC"/>
                        </a:solidFill>
                      </a:rPr>
                      <a:t>DOCENTE </a:t>
                    </a:r>
                    <a:r>
                      <a:rPr lang="es-ES" b="1" dirty="0" smtClean="0">
                        <a:solidFill>
                          <a:srgbClr val="0033CC"/>
                        </a:solidFill>
                      </a:rPr>
                      <a:t>EDUCATIVO</a:t>
                    </a:r>
                  </a:p>
                  <a:p>
                    <a:pPr algn="ctr"/>
                    <a:endParaRPr lang="es-ES" b="1" dirty="0">
                      <a:solidFill>
                        <a:srgbClr val="0033CC"/>
                      </a:solidFill>
                    </a:endParaRPr>
                  </a:p>
                  <a:p>
                    <a:pPr algn="ctr"/>
                    <a:r>
                      <a:rPr lang="es-ES" b="1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FORMADOR</a:t>
                    </a:r>
                    <a:endParaRPr lang="es-ES_tradnl" b="1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8" name="Elipse 7"/>
                  <p:cNvSpPr/>
                  <p:nvPr/>
                </p:nvSpPr>
                <p:spPr>
                  <a:xfrm>
                    <a:off x="2644073" y="2867327"/>
                    <a:ext cx="2852564" cy="2472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0">
                    <a:solidFill>
                      <a:schemeClr val="bg2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b="1" dirty="0">
                        <a:solidFill>
                          <a:srgbClr val="0033CC"/>
                        </a:solidFill>
                      </a:rPr>
                      <a:t>CIENCIA</a:t>
                    </a:r>
                  </a:p>
                  <a:p>
                    <a:pPr algn="ctr"/>
                    <a:r>
                      <a:rPr lang="es-ES" b="1" dirty="0">
                        <a:solidFill>
                          <a:srgbClr val="0033CC"/>
                        </a:solidFill>
                      </a:rPr>
                      <a:t>TECNOLOGÍA</a:t>
                    </a:r>
                  </a:p>
                  <a:p>
                    <a:pPr algn="ctr"/>
                    <a:r>
                      <a:rPr lang="es-ES" b="1" dirty="0" smtClean="0">
                        <a:solidFill>
                          <a:srgbClr val="0033CC"/>
                        </a:solidFill>
                      </a:rPr>
                      <a:t>INNOVACIÓN</a:t>
                    </a:r>
                  </a:p>
                  <a:p>
                    <a:pPr algn="ctr"/>
                    <a:endParaRPr lang="es-ES" b="1" dirty="0">
                      <a:solidFill>
                        <a:srgbClr val="0033CC"/>
                      </a:solidFill>
                    </a:endParaRPr>
                  </a:p>
                  <a:p>
                    <a:pPr algn="ctr"/>
                    <a:r>
                      <a:rPr lang="es-ES" b="1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INVESTIGADOR</a:t>
                    </a:r>
                    <a:endParaRPr lang="es-ES_tradnl" b="1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p:txBody>
              </p:sp>
              <p:sp>
                <p:nvSpPr>
                  <p:cNvPr id="4" name="Elipse 3"/>
                  <p:cNvSpPr/>
                  <p:nvPr/>
                </p:nvSpPr>
                <p:spPr>
                  <a:xfrm>
                    <a:off x="4928258" y="3713714"/>
                    <a:ext cx="2730459" cy="22878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0">
                    <a:solidFill>
                      <a:schemeClr val="bg2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b="1" dirty="0">
                        <a:solidFill>
                          <a:srgbClr val="0033CC"/>
                        </a:solidFill>
                      </a:rPr>
                      <a:t>PROTECCIÓN SALUD </a:t>
                    </a:r>
                    <a:r>
                      <a:rPr lang="es-ES" b="1" dirty="0" smtClean="0">
                        <a:solidFill>
                          <a:srgbClr val="0033CC"/>
                        </a:solidFill>
                      </a:rPr>
                      <a:t>POBLACIÓN</a:t>
                    </a:r>
                  </a:p>
                  <a:p>
                    <a:pPr algn="ctr"/>
                    <a:endParaRPr lang="es-ES" b="1" dirty="0">
                      <a:solidFill>
                        <a:srgbClr val="0033CC"/>
                      </a:solidFill>
                    </a:endParaRPr>
                  </a:p>
                  <a:p>
                    <a:pPr algn="ctr"/>
                    <a:r>
                      <a:rPr lang="es-ES" b="1" dirty="0" smtClean="0">
                        <a:solidFill>
                          <a:srgbClr val="0033CC"/>
                        </a:solidFill>
                      </a:rPr>
                      <a:t> </a:t>
                    </a:r>
                    <a:r>
                      <a:rPr lang="es-ES" b="1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PRESTADOR DE SERVICIO SANITARIO</a:t>
                    </a:r>
                    <a:endParaRPr lang="es-ES_tradnl" b="1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p:txBody>
              </p:sp>
            </p:grpSp>
          </p:grpSp>
          <p:sp>
            <p:nvSpPr>
              <p:cNvPr id="10" name="Anillo 9"/>
              <p:cNvSpPr/>
              <p:nvPr/>
            </p:nvSpPr>
            <p:spPr>
              <a:xfrm>
                <a:off x="1952369" y="1087395"/>
                <a:ext cx="8582578" cy="5599155"/>
              </a:xfrm>
              <a:prstGeom prst="donut">
                <a:avLst>
                  <a:gd name="adj" fmla="val 7202"/>
                </a:avLst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Rectángulo 13"/>
            <p:cNvSpPr/>
            <p:nvPr/>
          </p:nvSpPr>
          <p:spPr>
            <a:xfrm>
              <a:off x="5367644" y="1068926"/>
              <a:ext cx="1663987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2400" b="1" dirty="0" smtClean="0">
                  <a:ln w="0"/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GESTIÓN</a:t>
              </a:r>
              <a:endParaRPr lang="es-ES" sz="2400" b="1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5367644" y="6219393"/>
              <a:ext cx="1663987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accent1">
                      <a:lumMod val="50000"/>
                    </a:schemeClr>
                  </a:solidFill>
                </a:rPr>
                <a:t>GESTOR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7332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6249" y="337884"/>
            <a:ext cx="9348698" cy="1462087"/>
          </a:xfrm>
        </p:spPr>
        <p:txBody>
          <a:bodyPr/>
          <a:lstStyle/>
          <a:p>
            <a:pPr algn="ctr"/>
            <a:r>
              <a:rPr lang="es-ES" sz="4000" b="1" u="sng" dirty="0" smtClean="0">
                <a:solidFill>
                  <a:schemeClr val="bg2"/>
                </a:solidFill>
              </a:rPr>
              <a:t>Problemas</a:t>
            </a:r>
            <a:r>
              <a:rPr lang="es-ES" sz="4000" dirty="0" smtClean="0"/>
              <a:t> práctica profesional formadores en salud pública</a:t>
            </a:r>
            <a:endParaRPr lang="es-ES_tradnl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4939" y="2017712"/>
            <a:ext cx="10363200" cy="4346017"/>
          </a:xfrm>
        </p:spPr>
        <p:txBody>
          <a:bodyPr/>
          <a:lstStyle/>
          <a:p>
            <a:r>
              <a:rPr lang="es-ES" dirty="0" smtClean="0"/>
              <a:t>Insuficiente utilización del nivel de análisis poblacional en salud</a:t>
            </a:r>
          </a:p>
          <a:p>
            <a:r>
              <a:rPr lang="es-ES" dirty="0" smtClean="0"/>
              <a:t>…..</a:t>
            </a:r>
          </a:p>
          <a:p>
            <a:r>
              <a:rPr lang="es-ES" dirty="0" smtClean="0"/>
              <a:t>.....</a:t>
            </a:r>
          </a:p>
          <a:p>
            <a:r>
              <a:rPr lang="es-ES" dirty="0" smtClean="0"/>
              <a:t>…..</a:t>
            </a:r>
          </a:p>
          <a:p>
            <a:r>
              <a:rPr lang="es-ES" dirty="0" smtClean="0"/>
              <a:t>Inadecuada gestión integrada de los procesos clave académicos en función de la protección de la salud de la población</a:t>
            </a:r>
            <a:endParaRPr lang="es-ES_tradnl" dirty="0"/>
          </a:p>
        </p:txBody>
      </p:sp>
      <p:sp>
        <p:nvSpPr>
          <p:cNvPr id="5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6" name="Imagen 5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590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latin typeface="Arial" panose="020B0604020202020204" pitchFamily="34" charset="0"/>
              </a:rPr>
              <a:t>Competencias</a:t>
            </a:r>
            <a:r>
              <a:rPr lang="es-MX" altLang="es-MX" dirty="0" smtClean="0">
                <a:latin typeface="Arial" panose="020B0604020202020204" pitchFamily="34" charset="0"/>
              </a:rPr>
              <a:t> </a:t>
            </a:r>
            <a:r>
              <a:rPr lang="es-MX" altLang="es-MX" u="sng" dirty="0" smtClean="0">
                <a:latin typeface="Arial" panose="020B0604020202020204" pitchFamily="34" charset="0"/>
              </a:rPr>
              <a:t>específicas</a:t>
            </a:r>
            <a:r>
              <a:rPr lang="es-MX" altLang="es-MX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186250" y="2060576"/>
            <a:ext cx="9761838" cy="3859213"/>
          </a:xfrm>
        </p:spPr>
        <p:txBody>
          <a:bodyPr/>
          <a:lstStyle/>
          <a:p>
            <a:pPr eaLnBrk="1" hangingPunct="1"/>
            <a:r>
              <a:rPr lang="es-ES" dirty="0"/>
              <a:t>Nivel de análisis poblacional en el abordaje de la salud </a:t>
            </a:r>
            <a:endParaRPr lang="es-ES" dirty="0" smtClean="0"/>
          </a:p>
          <a:p>
            <a:pPr eaLnBrk="1" hangingPunct="1"/>
            <a:r>
              <a:rPr lang="es-ES" dirty="0" smtClean="0"/>
              <a:t>Protección </a:t>
            </a:r>
            <a:r>
              <a:rPr lang="es-ES" dirty="0"/>
              <a:t>de la salud de la </a:t>
            </a:r>
            <a:r>
              <a:rPr lang="es-ES" dirty="0" smtClean="0"/>
              <a:t>población</a:t>
            </a:r>
          </a:p>
          <a:p>
            <a:pPr eaLnBrk="1" hangingPunct="1"/>
            <a:r>
              <a:rPr lang="es-ES" dirty="0"/>
              <a:t>Currículo, planes y programas de </a:t>
            </a:r>
            <a:r>
              <a:rPr lang="es-ES" dirty="0" smtClean="0"/>
              <a:t>estudio en salud pública</a:t>
            </a:r>
          </a:p>
          <a:p>
            <a:pPr eaLnBrk="1" hangingPunct="1"/>
            <a:r>
              <a:rPr lang="es-ES" dirty="0" smtClean="0"/>
              <a:t>Didáctica </a:t>
            </a:r>
            <a:r>
              <a:rPr lang="es-ES" dirty="0"/>
              <a:t>de la salud pública </a:t>
            </a:r>
          </a:p>
          <a:p>
            <a:pPr eaLnBrk="1" hangingPunct="1"/>
            <a:r>
              <a:rPr lang="es-ES" dirty="0"/>
              <a:t>Labor educativa desde la salud pública</a:t>
            </a:r>
          </a:p>
          <a:p>
            <a:pPr marL="0" indent="0" eaLnBrk="1" hangingPunct="1">
              <a:buNone/>
            </a:pPr>
            <a:endParaRPr lang="es-ES" b="1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515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latin typeface="Arial" panose="020B0604020202020204" pitchFamily="34" charset="0"/>
              </a:rPr>
              <a:t>Competencias</a:t>
            </a:r>
            <a:r>
              <a:rPr lang="es-MX" altLang="es-MX" dirty="0" smtClean="0">
                <a:latin typeface="Arial" panose="020B0604020202020204" pitchFamily="34" charset="0"/>
              </a:rPr>
              <a:t> </a:t>
            </a:r>
            <a:r>
              <a:rPr lang="es-MX" altLang="es-MX" u="sng" dirty="0" smtClean="0">
                <a:latin typeface="Arial" panose="020B0604020202020204" pitchFamily="34" charset="0"/>
              </a:rPr>
              <a:t>específicas</a:t>
            </a:r>
            <a:r>
              <a:rPr lang="es-MX" altLang="es-MX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186250" y="1961720"/>
            <a:ext cx="9761838" cy="4420030"/>
          </a:xfrm>
        </p:spPr>
        <p:txBody>
          <a:bodyPr/>
          <a:lstStyle/>
          <a:p>
            <a:pPr eaLnBrk="1" hangingPunct="1"/>
            <a:r>
              <a:rPr lang="es-ES" dirty="0"/>
              <a:t>Investigación </a:t>
            </a:r>
            <a:r>
              <a:rPr lang="es-ES" dirty="0" smtClean="0"/>
              <a:t>en salud y en educación </a:t>
            </a:r>
            <a:r>
              <a:rPr lang="es-ES" dirty="0"/>
              <a:t>en salud </a:t>
            </a:r>
            <a:r>
              <a:rPr lang="es-ES" dirty="0" smtClean="0"/>
              <a:t>pública</a:t>
            </a:r>
          </a:p>
          <a:p>
            <a:pPr eaLnBrk="1" hangingPunct="1"/>
            <a:r>
              <a:rPr lang="es-ES" dirty="0"/>
              <a:t>Cultura sanitaria </a:t>
            </a:r>
          </a:p>
          <a:p>
            <a:pPr eaLnBrk="1" hangingPunct="1"/>
            <a:r>
              <a:rPr lang="es-ES" dirty="0"/>
              <a:t>Trabajo </a:t>
            </a:r>
            <a:r>
              <a:rPr lang="es-ES" dirty="0" smtClean="0"/>
              <a:t>metodológico en salud </a:t>
            </a:r>
            <a:r>
              <a:rPr lang="es-ES" dirty="0"/>
              <a:t>pública</a:t>
            </a:r>
          </a:p>
          <a:p>
            <a:pPr eaLnBrk="1" hangingPunct="1"/>
            <a:r>
              <a:rPr lang="es-ES" dirty="0"/>
              <a:t>Calidad educativa </a:t>
            </a:r>
            <a:r>
              <a:rPr lang="es-ES" dirty="0" smtClean="0"/>
              <a:t>en </a:t>
            </a:r>
            <a:r>
              <a:rPr lang="es-ES" dirty="0"/>
              <a:t>salud pública</a:t>
            </a:r>
          </a:p>
          <a:p>
            <a:pPr eaLnBrk="1" hangingPunct="1"/>
            <a:r>
              <a:rPr lang="es-ES" dirty="0"/>
              <a:t>Integración de los procesos sustantivos universitarios en función de la protección de la salud de la población</a:t>
            </a:r>
            <a:endParaRPr lang="es-ES_tradnl" dirty="0"/>
          </a:p>
          <a:p>
            <a:pPr marL="0" indent="0" eaLnBrk="1" hangingPunct="1">
              <a:buNone/>
            </a:pPr>
            <a:endParaRPr lang="es-ES" b="1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082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latin typeface="Arial" panose="020B0604020202020204" pitchFamily="34" charset="0"/>
              </a:rPr>
              <a:t>Competencias</a:t>
            </a:r>
            <a:r>
              <a:rPr lang="es-MX" altLang="es-MX" dirty="0" smtClean="0">
                <a:latin typeface="Arial" panose="020B0604020202020204" pitchFamily="34" charset="0"/>
              </a:rPr>
              <a:t> </a:t>
            </a:r>
            <a:r>
              <a:rPr lang="es-MX" altLang="es-MX" u="sng" dirty="0" smtClean="0">
                <a:latin typeface="Arial" panose="020B0604020202020204" pitchFamily="34" charset="0"/>
              </a:rPr>
              <a:t>genéricas</a:t>
            </a:r>
            <a:r>
              <a:rPr lang="es-MX" altLang="es-MX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087393" y="2295359"/>
            <a:ext cx="10169609" cy="3611175"/>
          </a:xfrm>
        </p:spPr>
        <p:txBody>
          <a:bodyPr/>
          <a:lstStyle/>
          <a:p>
            <a:r>
              <a:rPr lang="es-ES_tradnl" altLang="es-ES_tradnl" dirty="0"/>
              <a:t>Enfoque sistémico-epidemiológico-estratégico</a:t>
            </a:r>
          </a:p>
          <a:p>
            <a:r>
              <a:rPr lang="es-ES_tradnl" altLang="es-ES_tradnl" dirty="0" smtClean="0"/>
              <a:t>Gestión: </a:t>
            </a:r>
            <a:r>
              <a:rPr lang="es-ES_tradnl" altLang="es-ES_tradnl" dirty="0"/>
              <a:t>autogestión</a:t>
            </a:r>
          </a:p>
          <a:p>
            <a:r>
              <a:rPr lang="es-ES_tradnl" altLang="es-ES_tradnl" dirty="0"/>
              <a:t>Trabajo </a:t>
            </a:r>
            <a:r>
              <a:rPr lang="es-ES_tradnl" altLang="es-ES_tradnl" dirty="0" smtClean="0"/>
              <a:t>colaborativo: grupos, equipos </a:t>
            </a:r>
            <a:r>
              <a:rPr lang="es-ES_tradnl" altLang="es-ES_tradnl" dirty="0"/>
              <a:t>y redes; </a:t>
            </a:r>
            <a:r>
              <a:rPr lang="es-ES_tradnl" altLang="es-ES_tradnl" dirty="0" err="1" smtClean="0"/>
              <a:t>multi</a:t>
            </a:r>
            <a:r>
              <a:rPr lang="es-ES_tradnl" altLang="es-ES_tradnl" dirty="0" smtClean="0"/>
              <a:t>, inter y </a:t>
            </a:r>
            <a:r>
              <a:rPr lang="es-ES_tradnl" altLang="es-ES_tradnl" dirty="0" err="1" smtClean="0"/>
              <a:t>transdisciplinariedad</a:t>
            </a:r>
            <a:endParaRPr lang="es-ES_tradnl" altLang="es-ES_tradnl" dirty="0"/>
          </a:p>
          <a:p>
            <a:r>
              <a:rPr lang="es-ES_tradnl" altLang="es-ES_tradnl" dirty="0" smtClean="0"/>
              <a:t>Liderazgo: </a:t>
            </a:r>
            <a:r>
              <a:rPr lang="es-ES_tradnl" altLang="es-ES_tradnl" dirty="0"/>
              <a:t>motivación</a:t>
            </a:r>
          </a:p>
          <a:p>
            <a:r>
              <a:rPr lang="es-ES_tradnl" altLang="es-ES_tradnl" dirty="0" smtClean="0"/>
              <a:t>Comunicación</a:t>
            </a:r>
            <a:endParaRPr lang="es-ES_tradnl" dirty="0"/>
          </a:p>
          <a:p>
            <a:pPr marL="0" indent="0" eaLnBrk="1" hangingPunct="1">
              <a:buNone/>
            </a:pPr>
            <a:endParaRPr lang="es-ES" b="1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708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latin typeface="Arial" panose="020B0604020202020204" pitchFamily="34" charset="0"/>
              </a:rPr>
              <a:t>Competencias</a:t>
            </a:r>
            <a:r>
              <a:rPr lang="es-MX" altLang="es-MX" dirty="0" smtClean="0">
                <a:latin typeface="Arial" panose="020B0604020202020204" pitchFamily="34" charset="0"/>
              </a:rPr>
              <a:t> </a:t>
            </a:r>
            <a:r>
              <a:rPr lang="es-MX" altLang="es-MX" u="sng" dirty="0" smtClean="0">
                <a:latin typeface="Arial" panose="020B0604020202020204" pitchFamily="34" charset="0"/>
              </a:rPr>
              <a:t>genéricas</a:t>
            </a:r>
            <a:r>
              <a:rPr lang="es-MX" altLang="es-MX" dirty="0" smtClean="0">
                <a:latin typeface="Arial" panose="020B0604020202020204" pitchFamily="34" charset="0"/>
              </a:rPr>
              <a:t>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087393" y="2295359"/>
            <a:ext cx="10169609" cy="3611175"/>
          </a:xfrm>
        </p:spPr>
        <p:txBody>
          <a:bodyPr/>
          <a:lstStyle/>
          <a:p>
            <a:r>
              <a:rPr lang="es-ES_tradnl" altLang="es-ES_tradnl" dirty="0"/>
              <a:t>Solución de problemas, toma de </a:t>
            </a:r>
            <a:r>
              <a:rPr lang="es-ES_tradnl" altLang="es-ES_tradnl" dirty="0" smtClean="0"/>
              <a:t>decisiones: </a:t>
            </a:r>
            <a:r>
              <a:rPr lang="es-ES_tradnl" altLang="es-ES_tradnl" dirty="0"/>
              <a:t>creatividad</a:t>
            </a:r>
          </a:p>
          <a:p>
            <a:r>
              <a:rPr lang="es-ES_tradnl" altLang="es-ES_tradnl" dirty="0"/>
              <a:t>Negociación y solución de conflictos</a:t>
            </a:r>
          </a:p>
          <a:p>
            <a:r>
              <a:rPr lang="es-ES_tradnl" altLang="es-ES_tradnl" dirty="0"/>
              <a:t>Cambio</a:t>
            </a:r>
          </a:p>
          <a:p>
            <a:r>
              <a:rPr lang="es-ES_tradnl" altLang="es-ES_tradnl" dirty="0" smtClean="0"/>
              <a:t>Tecnologías Información y Comunicación (TIC)</a:t>
            </a:r>
            <a:endParaRPr lang="es-ES_tradnl" altLang="es-ES_tradnl" dirty="0"/>
          </a:p>
          <a:p>
            <a:r>
              <a:rPr lang="es-ES_tradnl" altLang="es-ES_tradnl" dirty="0"/>
              <a:t>Manejo información</a:t>
            </a:r>
          </a:p>
          <a:p>
            <a:pPr marL="0" indent="0">
              <a:buNone/>
            </a:pPr>
            <a:endParaRPr lang="es-ES" b="1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930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latin typeface="Arial" panose="020B0604020202020204" pitchFamily="34" charset="0"/>
              </a:rPr>
              <a:t>Estrategia</a:t>
            </a:r>
            <a:r>
              <a:rPr lang="es-MX" altLang="es-MX" dirty="0" smtClean="0">
                <a:latin typeface="Arial" panose="020B0604020202020204" pitchFamily="34" charset="0"/>
              </a:rPr>
              <a:t> para la </a:t>
            </a:r>
            <a:r>
              <a:rPr lang="es-MX" altLang="es-MX" dirty="0">
                <a:latin typeface="Arial" panose="020B0604020202020204" pitchFamily="34" charset="0"/>
              </a:rPr>
              <a:t>F</a:t>
            </a:r>
            <a:r>
              <a:rPr lang="es-MX" altLang="es-MX" dirty="0" smtClean="0">
                <a:latin typeface="Arial" panose="020B0604020202020204" pitchFamily="34" charset="0"/>
              </a:rPr>
              <a:t>ormación de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1087393" y="2295359"/>
            <a:ext cx="10169609" cy="4086391"/>
          </a:xfrm>
        </p:spPr>
        <p:txBody>
          <a:bodyPr/>
          <a:lstStyle/>
          <a:p>
            <a:r>
              <a:rPr lang="es-ES_tradnl" altLang="es-ES_tradnl" u="sng" dirty="0" smtClean="0">
                <a:solidFill>
                  <a:schemeClr val="bg2"/>
                </a:solidFill>
              </a:rPr>
              <a:t>Diagnóstico</a:t>
            </a:r>
            <a:r>
              <a:rPr lang="es-ES_tradnl" altLang="es-ES_tradnl" dirty="0" smtClean="0">
                <a:solidFill>
                  <a:schemeClr val="bg2"/>
                </a:solidFill>
              </a:rPr>
              <a:t>: </a:t>
            </a:r>
            <a:r>
              <a:rPr lang="es-ES_tradnl" altLang="es-ES_tradnl" sz="2400" dirty="0" smtClean="0"/>
              <a:t>caracterización claustro, INA</a:t>
            </a:r>
          </a:p>
          <a:p>
            <a:r>
              <a:rPr lang="es-ES" altLang="es-ES_tradnl" u="sng" dirty="0" smtClean="0">
                <a:solidFill>
                  <a:schemeClr val="bg2"/>
                </a:solidFill>
              </a:rPr>
              <a:t>Intervención</a:t>
            </a:r>
            <a:r>
              <a:rPr lang="es-ES" altLang="es-ES_tradnl" dirty="0" smtClean="0">
                <a:solidFill>
                  <a:schemeClr val="bg2"/>
                </a:solidFill>
              </a:rPr>
              <a:t>: </a:t>
            </a:r>
            <a:r>
              <a:rPr lang="es-ES" altLang="es-ES_tradnl" sz="2400" dirty="0" smtClean="0"/>
              <a:t>objetivos a lograr (cambio planeado), acciones</a:t>
            </a:r>
          </a:p>
          <a:p>
            <a:r>
              <a:rPr lang="es-ES" altLang="es-ES_tradnl" u="sng" dirty="0" smtClean="0">
                <a:solidFill>
                  <a:schemeClr val="bg2"/>
                </a:solidFill>
              </a:rPr>
              <a:t>Monitoreo</a:t>
            </a:r>
            <a:r>
              <a:rPr lang="es-ES" altLang="es-ES_tradnl" dirty="0" smtClean="0">
                <a:solidFill>
                  <a:schemeClr val="bg2"/>
                </a:solidFill>
              </a:rPr>
              <a:t>: </a:t>
            </a:r>
            <a:r>
              <a:rPr lang="es-ES" altLang="es-ES_tradnl" sz="2400" dirty="0" smtClean="0"/>
              <a:t>sistemático,</a:t>
            </a:r>
            <a:r>
              <a:rPr lang="es-ES" altLang="es-ES_tradnl" b="1" dirty="0" smtClean="0"/>
              <a:t> </a:t>
            </a:r>
            <a:r>
              <a:rPr lang="es-ES" altLang="es-ES_tradnl" sz="2400" dirty="0" smtClean="0"/>
              <a:t>avances </a:t>
            </a:r>
            <a:r>
              <a:rPr lang="es-ES" altLang="es-ES_tradnl" sz="2400" dirty="0"/>
              <a:t>y desviaciones respecto al </a:t>
            </a:r>
            <a:r>
              <a:rPr lang="es-ES" altLang="es-ES_tradnl" sz="2400" dirty="0" smtClean="0"/>
              <a:t>plan</a:t>
            </a:r>
            <a:endParaRPr lang="es-ES" altLang="es-ES_tradnl" b="1" dirty="0"/>
          </a:p>
          <a:p>
            <a:r>
              <a:rPr lang="es-ES" altLang="es-ES_tradnl" u="sng" dirty="0" smtClean="0">
                <a:solidFill>
                  <a:schemeClr val="bg2"/>
                </a:solidFill>
              </a:rPr>
              <a:t>Evaluación</a:t>
            </a:r>
            <a:r>
              <a:rPr lang="es-ES" altLang="es-ES_tradnl" dirty="0" smtClean="0">
                <a:solidFill>
                  <a:schemeClr val="bg2"/>
                </a:solidFill>
              </a:rPr>
              <a:t>: </a:t>
            </a:r>
            <a:r>
              <a:rPr lang="es-ES" altLang="es-ES_tradnl" sz="2400" dirty="0" smtClean="0"/>
              <a:t>contrastar al final etapa lo logrado con lo previsto</a:t>
            </a:r>
          </a:p>
          <a:p>
            <a:r>
              <a:rPr lang="es-ES" altLang="es-ES_tradnl" u="sng" dirty="0" err="1" smtClean="0">
                <a:solidFill>
                  <a:schemeClr val="bg2"/>
                </a:solidFill>
              </a:rPr>
              <a:t>Reintervención</a:t>
            </a:r>
            <a:r>
              <a:rPr lang="es-ES" altLang="es-ES_tradnl" dirty="0" smtClean="0">
                <a:solidFill>
                  <a:schemeClr val="bg2"/>
                </a:solidFill>
              </a:rPr>
              <a:t>: </a:t>
            </a:r>
            <a:r>
              <a:rPr lang="es-ES" altLang="es-ES_tradnl" sz="2400" dirty="0" smtClean="0"/>
              <a:t>proponerse nuevo estadio de desarrollo </a:t>
            </a:r>
            <a:endParaRPr lang="es-ES" altLang="es-ES_tradnl" sz="2400" b="1" dirty="0" smtClean="0"/>
          </a:p>
          <a:p>
            <a:pPr marL="0" indent="0">
              <a:buNone/>
            </a:pPr>
            <a:endParaRPr lang="es-ES_tradnl" altLang="es-ES_tradnl" b="1" dirty="0" smtClean="0"/>
          </a:p>
          <a:p>
            <a:endParaRPr lang="es-ES" b="1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583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14400" y="538722"/>
            <a:ext cx="9230497" cy="1343025"/>
          </a:xfrm>
        </p:spPr>
        <p:txBody>
          <a:bodyPr/>
          <a:lstStyle/>
          <a:p>
            <a:pPr algn="ctr" eaLnBrk="1" hangingPunct="1"/>
            <a:r>
              <a:rPr lang="es-MX" altLang="es-MX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Recursos</a:t>
            </a:r>
            <a:r>
              <a:rPr lang="es-MX" altLang="es-MX" dirty="0" smtClean="0">
                <a:latin typeface="Arial" panose="020B0604020202020204" pitchFamily="34" charset="0"/>
              </a:rPr>
              <a:t> para la </a:t>
            </a:r>
            <a:r>
              <a:rPr lang="es-MX" altLang="es-MX" dirty="0">
                <a:latin typeface="Arial" panose="020B0604020202020204" pitchFamily="34" charset="0"/>
              </a:rPr>
              <a:t>F</a:t>
            </a:r>
            <a:r>
              <a:rPr lang="es-MX" altLang="es-MX" dirty="0" smtClean="0">
                <a:latin typeface="Arial" panose="020B0604020202020204" pitchFamily="34" charset="0"/>
              </a:rPr>
              <a:t>ormación de Formadores Salud Pública</a:t>
            </a:r>
          </a:p>
        </p:txBody>
      </p:sp>
      <p:sp>
        <p:nvSpPr>
          <p:cNvPr id="7171" name="Marcador de contenido 2"/>
          <p:cNvSpPr>
            <a:spLocks noGrp="1"/>
          </p:cNvSpPr>
          <p:nvPr>
            <p:ph idx="1"/>
          </p:nvPr>
        </p:nvSpPr>
        <p:spPr>
          <a:xfrm>
            <a:off x="506626" y="2295359"/>
            <a:ext cx="11380573" cy="3626929"/>
          </a:xfrm>
        </p:spPr>
        <p:txBody>
          <a:bodyPr/>
          <a:lstStyle/>
          <a:p>
            <a:r>
              <a:rPr lang="es-ES" altLang="es-ES_tradnl" b="1" dirty="0" smtClean="0"/>
              <a:t>Perfil de competencias del formador en salud pública</a:t>
            </a:r>
          </a:p>
          <a:p>
            <a:r>
              <a:rPr lang="es-ES" altLang="es-ES_tradnl" dirty="0" smtClean="0"/>
              <a:t>Evaluación de competencias</a:t>
            </a:r>
          </a:p>
          <a:p>
            <a:r>
              <a:rPr lang="es-ES" altLang="es-ES_tradnl" dirty="0" smtClean="0"/>
              <a:t>Sistema de categorías docentes e investigativas</a:t>
            </a:r>
          </a:p>
          <a:p>
            <a:r>
              <a:rPr lang="es-ES" altLang="es-ES_tradnl" dirty="0" smtClean="0"/>
              <a:t>Sistema de trabajo metodológico</a:t>
            </a:r>
          </a:p>
          <a:p>
            <a:r>
              <a:rPr lang="es-ES" altLang="es-ES_tradnl" dirty="0" smtClean="0"/>
              <a:t>Comunidades de práctica y aprendizaje</a:t>
            </a:r>
          </a:p>
          <a:p>
            <a:r>
              <a:rPr lang="es-ES" altLang="es-ES_tradnl" dirty="0" smtClean="0"/>
              <a:t>Redes</a:t>
            </a:r>
          </a:p>
          <a:p>
            <a:endParaRPr lang="es-ES" altLang="es-ES_tradnl" dirty="0" smtClean="0"/>
          </a:p>
          <a:p>
            <a:endParaRPr lang="es-ES_tradnl" altLang="es-ES_tradnl" dirty="0" smtClean="0"/>
          </a:p>
          <a:p>
            <a:endParaRPr lang="es-ES" dirty="0"/>
          </a:p>
          <a:p>
            <a:pPr eaLnBrk="1" hangingPunct="1"/>
            <a:endParaRPr lang="es-ES" b="1" dirty="0"/>
          </a:p>
          <a:p>
            <a:pPr eaLnBrk="1" hangingPunct="1"/>
            <a:endParaRPr lang="es-MX" altLang="es-MX" dirty="0" smtClean="0"/>
          </a:p>
        </p:txBody>
      </p:sp>
      <p:sp>
        <p:nvSpPr>
          <p:cNvPr id="7172" name="10 CuadroTexto"/>
          <p:cNvSpPr txBox="1">
            <a:spLocks noChangeArrowheads="1"/>
          </p:cNvSpPr>
          <p:nvPr/>
        </p:nvSpPr>
        <p:spPr bwMode="auto">
          <a:xfrm>
            <a:off x="7658718" y="6381750"/>
            <a:ext cx="33924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1400" dirty="0">
                <a:solidFill>
                  <a:srgbClr val="000000"/>
                </a:solidFill>
              </a:rPr>
              <a:t>Prof. L. Díaz Hdez. ENSAP/Cuba</a:t>
            </a:r>
          </a:p>
        </p:txBody>
      </p:sp>
      <p:pic>
        <p:nvPicPr>
          <p:cNvPr id="7" name="Imagen 6" descr="C:\Users\carlos.ENSAP\Desktop\logo nuevo ensap transparen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34947" y="207444"/>
            <a:ext cx="1455574" cy="1214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4548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zclas">
  <a:themeElements>
    <a:clrScheme name="Mezcla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ezcl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ezcla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517</Words>
  <Application>Microsoft Office PowerPoint</Application>
  <PresentationFormat>Personalizar</PresentationFormat>
  <Paragraphs>121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1_Tema de Office</vt:lpstr>
      <vt:lpstr>Mezclas</vt:lpstr>
      <vt:lpstr>Experiencia cubana</vt:lpstr>
      <vt:lpstr>Formadores salud pública Procesos/Roles</vt:lpstr>
      <vt:lpstr>Problemas práctica profesional formadores en salud pública</vt:lpstr>
      <vt:lpstr>Competencias específicas Formadores Salud Pública</vt:lpstr>
      <vt:lpstr>Competencias específicas Formadores Salud Pública</vt:lpstr>
      <vt:lpstr>Competencias genéricas Formadores Salud Pública</vt:lpstr>
      <vt:lpstr>Competencias genéricas Formadores Salud Pública</vt:lpstr>
      <vt:lpstr>Estrategia para la Formación de Formadores Salud Pública</vt:lpstr>
      <vt:lpstr>Recursos para la Formación de Formadores Salud Pública</vt:lpstr>
      <vt:lpstr>Recursos para la Formación de Formadores Salud Pública</vt:lpstr>
      <vt:lpstr>Acciones formalizadas para  Formación Formadores Salud Pública</vt:lpstr>
      <vt:lpstr>Acciones formalizadas para Formación Formadores Salud Pública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Fabio</dc:creator>
  <cp:lastModifiedBy>Ccde09</cp:lastModifiedBy>
  <cp:revision>431</cp:revision>
  <cp:lastPrinted>2015-11-30T18:13:36Z</cp:lastPrinted>
  <dcterms:created xsi:type="dcterms:W3CDTF">2015-11-22T04:54:44Z</dcterms:created>
  <dcterms:modified xsi:type="dcterms:W3CDTF">2017-05-19T14:34:50Z</dcterms:modified>
</cp:coreProperties>
</file>