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4" r:id="rId4"/>
    <p:sldId id="259" r:id="rId5"/>
    <p:sldId id="256" r:id="rId6"/>
    <p:sldId id="260" r:id="rId7"/>
    <p:sldId id="261" r:id="rId8"/>
    <p:sldId id="262" r:id="rId9"/>
    <p:sldId id="263" r:id="rId10"/>
    <p:sldId id="276" r:id="rId11"/>
    <p:sldId id="277" r:id="rId12"/>
    <p:sldId id="279" r:id="rId13"/>
    <p:sldId id="280" r:id="rId14"/>
    <p:sldId id="266" r:id="rId15"/>
    <p:sldId id="270" r:id="rId16"/>
    <p:sldId id="268" r:id="rId17"/>
    <p:sldId id="271" r:id="rId18"/>
    <p:sldId id="269" r:id="rId19"/>
    <p:sldId id="273" r:id="rId20"/>
    <p:sldId id="275" r:id="rId21"/>
    <p:sldId id="274" r:id="rId22"/>
    <p:sldId id="272" r:id="rId23"/>
    <p:sldId id="281" r:id="rId24"/>
    <p:sldId id="265" r:id="rId2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8" d="100"/>
          <a:sy n="118" d="100"/>
        </p:scale>
        <p:origin x="-31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424794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277483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180798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402785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119552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196130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179547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410634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308649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404810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E39006E-2365-4EDE-A1ED-389B42C2E54E}" type="datetimeFigureOut">
              <a:rPr lang="es-AR" smtClean="0"/>
              <a:pPr/>
              <a:t>19/05/2017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225902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9006E-2365-4EDE-A1ED-389B42C2E54E}" type="datetimeFigureOut">
              <a:rPr lang="es-AR" smtClean="0"/>
              <a:pPr/>
              <a:t>19/05/2017</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E429-735C-4AA7-9230-68B6BA7FC5E1}" type="slidenum">
              <a:rPr lang="es-AR" smtClean="0"/>
              <a:pPr/>
              <a:t>‹nº›</a:t>
            </a:fld>
            <a:endParaRPr lang="es-AR"/>
          </a:p>
        </p:txBody>
      </p:sp>
    </p:spTree>
    <p:extLst>
      <p:ext uri="{BB962C8B-B14F-4D97-AF65-F5344CB8AC3E}">
        <p14:creationId xmlns:p14="http://schemas.microsoft.com/office/powerpoint/2010/main" xmlns="" val="198733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principiamarsupia.com/wp-content/uploads/2013/11/gasto-sanitario.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principiamarsupia.com/wp-content/uploads/2013/11/amputacion-diabetes.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309" y="0"/>
            <a:ext cx="10716491" cy="3278620"/>
          </a:xfrm>
        </p:spPr>
        <p:txBody>
          <a:bodyPr>
            <a:normAutofit/>
          </a:bodyPr>
          <a:lstStyle/>
          <a:p>
            <a:pPr algn="ctr"/>
            <a:r>
              <a:rPr lang="es-AR" sz="2400" b="1" dirty="0"/>
              <a:t>I Coloquio Latinoamericano de Formación en Salud Pública</a:t>
            </a:r>
            <a:r>
              <a:rPr lang="es-AR" sz="2400" dirty="0"/>
              <a:t/>
            </a:r>
            <a:br>
              <a:rPr lang="es-AR" sz="2400" dirty="0"/>
            </a:br>
            <a:r>
              <a:rPr lang="es-AR" sz="2400" dirty="0"/>
              <a:t>III Coloquio Cubano-Brasilero de Formación en Salud Pública</a:t>
            </a:r>
            <a:br>
              <a:rPr lang="es-AR" sz="2400" dirty="0"/>
            </a:br>
            <a:r>
              <a:rPr lang="es-AR" sz="2400" dirty="0"/>
              <a:t/>
            </a:r>
            <a:br>
              <a:rPr lang="es-AR" sz="2400" dirty="0"/>
            </a:br>
            <a:r>
              <a:rPr lang="es-AR" sz="2700" dirty="0"/>
              <a:t>La Formación de Formadores en Salud Pública para Latinoamérica:</a:t>
            </a:r>
            <a:br>
              <a:rPr lang="es-AR" sz="2700" dirty="0"/>
            </a:br>
            <a:r>
              <a:rPr lang="es-AR" sz="2700" dirty="0"/>
              <a:t>como promover el compromiso social y político en</a:t>
            </a:r>
            <a:br>
              <a:rPr lang="es-AR" sz="2700" dirty="0"/>
            </a:br>
            <a:r>
              <a:rPr lang="es-AR" sz="2700" dirty="0"/>
              <a:t>la educación para la salud? </a:t>
            </a:r>
            <a:r>
              <a:rPr lang="es-AR" sz="2400" dirty="0"/>
              <a:t/>
            </a:r>
            <a:br>
              <a:rPr lang="es-AR" sz="2400" dirty="0"/>
            </a:br>
            <a:r>
              <a:rPr lang="es-AR" sz="2400" dirty="0"/>
              <a:t/>
            </a:r>
            <a:br>
              <a:rPr lang="es-AR" sz="2400" dirty="0"/>
            </a:br>
            <a:r>
              <a:rPr lang="es-AR" sz="2400" dirty="0"/>
              <a:t>Formación de Formadores retos y oportunidades</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10545" y="3278621"/>
            <a:ext cx="2640210" cy="3429916"/>
          </a:xfrm>
        </p:spPr>
      </p:pic>
      <p:sp>
        <p:nvSpPr>
          <p:cNvPr id="3" name="CuadroTexto 2"/>
          <p:cNvSpPr txBox="1"/>
          <p:nvPr/>
        </p:nvSpPr>
        <p:spPr>
          <a:xfrm>
            <a:off x="9836727" y="5375564"/>
            <a:ext cx="1759528" cy="369332"/>
          </a:xfrm>
          <a:prstGeom prst="rect">
            <a:avLst/>
          </a:prstGeom>
          <a:noFill/>
        </p:spPr>
        <p:txBody>
          <a:bodyPr wrap="square" rtlCol="0">
            <a:spAutoFit/>
          </a:bodyPr>
          <a:lstStyle/>
          <a:p>
            <a:r>
              <a:rPr lang="es-AR" dirty="0"/>
              <a:t>Mario </a:t>
            </a:r>
            <a:r>
              <a:rPr lang="es-AR" dirty="0" err="1"/>
              <a:t>Rovere</a:t>
            </a:r>
            <a:endParaRPr lang="es-AR" dirty="0"/>
          </a:p>
        </p:txBody>
      </p:sp>
    </p:spTree>
    <p:extLst>
      <p:ext uri="{BB962C8B-B14F-4D97-AF65-F5344CB8AC3E}">
        <p14:creationId xmlns:p14="http://schemas.microsoft.com/office/powerpoint/2010/main" xmlns="" val="330731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32709" y="138546"/>
            <a:ext cx="8395854" cy="646331"/>
          </a:xfrm>
          <a:prstGeom prst="rect">
            <a:avLst/>
          </a:prstGeom>
          <a:noFill/>
        </p:spPr>
        <p:txBody>
          <a:bodyPr wrap="square" rtlCol="0">
            <a:spAutoFit/>
          </a:bodyPr>
          <a:lstStyle/>
          <a:p>
            <a:pPr algn="ctr"/>
            <a:r>
              <a:rPr lang="es-AR" b="1" dirty="0"/>
              <a:t>En el Marco de los cambios geopolíticos en América Latina 2000-2015 se percibe una serie de fenómenos nuevos entre promisorios y contradictorios</a:t>
            </a:r>
          </a:p>
        </p:txBody>
      </p:sp>
      <p:sp>
        <p:nvSpPr>
          <p:cNvPr id="5" name="CuadroTexto 4"/>
          <p:cNvSpPr txBox="1"/>
          <p:nvPr/>
        </p:nvSpPr>
        <p:spPr>
          <a:xfrm>
            <a:off x="1025236" y="900546"/>
            <a:ext cx="9961418" cy="5909310"/>
          </a:xfrm>
          <a:prstGeom prst="rect">
            <a:avLst/>
          </a:prstGeom>
          <a:noFill/>
        </p:spPr>
        <p:txBody>
          <a:bodyPr wrap="square" rtlCol="0">
            <a:spAutoFit/>
          </a:bodyPr>
          <a:lstStyle/>
          <a:p>
            <a:r>
              <a:rPr lang="es-AR" dirty="0"/>
              <a:t>Una enorme proliferación de propuestas de posgrado laxamente vinculadas a la Salud Pública que van desde las residencias interdisciplinarias, la educación permanente, la educación a distancia, los posgrados lato </a:t>
            </a:r>
            <a:r>
              <a:rPr lang="es-AR" dirty="0" err="1"/>
              <a:t>senso</a:t>
            </a:r>
            <a:r>
              <a:rPr lang="es-AR" dirty="0"/>
              <a:t>/ profesionalizantes de diferentes niveles y complejidades diplomados, especialidades, maestrías y doctorados.</a:t>
            </a:r>
          </a:p>
          <a:p>
            <a:endParaRPr lang="es-AR" dirty="0"/>
          </a:p>
          <a:p>
            <a:r>
              <a:rPr lang="es-AR" dirty="0"/>
              <a:t>Los aportes originados en el mundo de la Salud Pública y los generados desde la Medicina Social comienzan a hibridarse en forma de aposición y en algunos casos generando nuevas síntesis.</a:t>
            </a:r>
          </a:p>
          <a:p>
            <a:endParaRPr lang="es-AR" dirty="0"/>
          </a:p>
          <a:p>
            <a:r>
              <a:rPr lang="es-AR" dirty="0"/>
              <a:t>La proliferación en el mundo académico de posgrados “autofinanciados” ha ampliado mucho un “mercado de trabajo docente de posgrado” pero con escasos docentes a dedicación completa y muchas vinculaciones de baja formalidad de docentes que se reparten en muchos posgrados o no tienen ésta actividad como su principal ingreso. </a:t>
            </a:r>
          </a:p>
          <a:p>
            <a:endParaRPr lang="es-AR" dirty="0"/>
          </a:p>
          <a:p>
            <a:r>
              <a:rPr lang="es-AR" dirty="0"/>
              <a:t>Tareas como direcciones de </a:t>
            </a:r>
            <a:r>
              <a:rPr lang="es-AR" dirty="0" err="1"/>
              <a:t>tésis</a:t>
            </a:r>
            <a:r>
              <a:rPr lang="es-AR" dirty="0"/>
              <a:t> o jurados son realizadas como pro-bono o carga pública no remunerada.</a:t>
            </a:r>
          </a:p>
          <a:p>
            <a:endParaRPr lang="es-AR" dirty="0"/>
          </a:p>
          <a:p>
            <a:r>
              <a:rPr lang="es-AR" dirty="0"/>
              <a:t>En algunas instituciones siguiendo la lógica planteada por </a:t>
            </a:r>
            <a:r>
              <a:rPr lang="es-AR" dirty="0" err="1"/>
              <a:t>Tedesco</a:t>
            </a:r>
            <a:r>
              <a:rPr lang="es-AR" dirty="0"/>
              <a:t> como “</a:t>
            </a:r>
            <a:r>
              <a:rPr lang="es-AR" dirty="0" err="1"/>
              <a:t>Desjerarquización</a:t>
            </a:r>
            <a:r>
              <a:rPr lang="es-AR" dirty="0"/>
              <a:t> de las Credenciales” la incorporación del nivel doctorado ha reducido la calidad de las otras titulaciones. </a:t>
            </a:r>
          </a:p>
          <a:p>
            <a:endParaRPr lang="es-AR" dirty="0"/>
          </a:p>
          <a:p>
            <a:r>
              <a:rPr lang="es-AR" dirty="0"/>
              <a:t>El mundo de la formación de grado y de posgrado han quedado divorciados con escasa o nula interacción entre ellos.    </a:t>
            </a:r>
          </a:p>
        </p:txBody>
      </p:sp>
    </p:spTree>
    <p:extLst>
      <p:ext uri="{BB962C8B-B14F-4D97-AF65-F5344CB8AC3E}">
        <p14:creationId xmlns:p14="http://schemas.microsoft.com/office/powerpoint/2010/main" xmlns="" val="40288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0" y="1673"/>
            <a:ext cx="12192000" cy="6854653"/>
          </a:xfrm>
          <a:prstGeom prst="rect">
            <a:avLst/>
          </a:prstGeom>
        </p:spPr>
      </p:pic>
    </p:spTree>
    <p:extLst>
      <p:ext uri="{BB962C8B-B14F-4D97-AF65-F5344CB8AC3E}">
        <p14:creationId xmlns:p14="http://schemas.microsoft.com/office/powerpoint/2010/main" xmlns="" val="131814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992313" y="-242888"/>
            <a:ext cx="8229600" cy="1143001"/>
          </a:xfrm>
        </p:spPr>
        <p:txBody>
          <a:bodyPr/>
          <a:lstStyle/>
          <a:p>
            <a:r>
              <a:rPr lang="es-MX" altLang="es-AR">
                <a:solidFill>
                  <a:srgbClr val="660033"/>
                </a:solidFill>
              </a:rPr>
              <a:t>Perspectiva educacional</a:t>
            </a:r>
            <a:endParaRPr lang="es-AR" altLang="es-AR">
              <a:solidFill>
                <a:srgbClr val="660033"/>
              </a:solidFill>
            </a:endParaRPr>
          </a:p>
        </p:txBody>
      </p:sp>
      <p:sp>
        <p:nvSpPr>
          <p:cNvPr id="16387" name="2 Marcador de contenido"/>
          <p:cNvSpPr>
            <a:spLocks noGrp="1"/>
          </p:cNvSpPr>
          <p:nvPr>
            <p:ph idx="1"/>
          </p:nvPr>
        </p:nvSpPr>
        <p:spPr>
          <a:xfrm>
            <a:off x="1542257" y="2221202"/>
            <a:ext cx="9458252" cy="4525962"/>
          </a:xfrm>
        </p:spPr>
        <p:txBody>
          <a:bodyPr>
            <a:normAutofit fontScale="92500" lnSpcReduction="10000"/>
          </a:bodyPr>
          <a:lstStyle/>
          <a:p>
            <a:r>
              <a:rPr lang="es-MX" altLang="es-AR" b="1" dirty="0">
                <a:solidFill>
                  <a:srgbClr val="660033"/>
                </a:solidFill>
              </a:rPr>
              <a:t>Educación Centrada en el estudiante</a:t>
            </a:r>
          </a:p>
          <a:p>
            <a:r>
              <a:rPr lang="es-MX" altLang="es-AR" b="1" dirty="0" err="1">
                <a:solidFill>
                  <a:srgbClr val="660033"/>
                </a:solidFill>
              </a:rPr>
              <a:t>Curricula</a:t>
            </a:r>
            <a:r>
              <a:rPr lang="es-MX" altLang="es-AR" b="1" dirty="0">
                <a:solidFill>
                  <a:srgbClr val="660033"/>
                </a:solidFill>
              </a:rPr>
              <a:t> integrada</a:t>
            </a:r>
          </a:p>
          <a:p>
            <a:r>
              <a:rPr lang="es-MX" altLang="es-AR" b="1" dirty="0">
                <a:solidFill>
                  <a:srgbClr val="660033"/>
                </a:solidFill>
              </a:rPr>
              <a:t>Aprendizaje Basado en Casos, en Proyectos y en Problemas</a:t>
            </a:r>
          </a:p>
          <a:p>
            <a:r>
              <a:rPr lang="es-MX" altLang="es-AR" b="1" dirty="0">
                <a:solidFill>
                  <a:srgbClr val="660033"/>
                </a:solidFill>
              </a:rPr>
              <a:t>Articulación del conocimiento básico y del aplicado </a:t>
            </a:r>
          </a:p>
          <a:p>
            <a:r>
              <a:rPr lang="es-MX" altLang="es-AR" b="1" dirty="0">
                <a:solidFill>
                  <a:srgbClr val="660033"/>
                </a:solidFill>
              </a:rPr>
              <a:t>Investigación traslacional e interdisciplinaria</a:t>
            </a:r>
          </a:p>
          <a:p>
            <a:r>
              <a:rPr lang="es-MX" altLang="es-AR" b="1" dirty="0">
                <a:solidFill>
                  <a:srgbClr val="660033"/>
                </a:solidFill>
              </a:rPr>
              <a:t>Experiencias pre-profesionales precoces</a:t>
            </a:r>
          </a:p>
          <a:p>
            <a:r>
              <a:rPr lang="es-MX" altLang="es-AR" b="1" dirty="0" err="1">
                <a:solidFill>
                  <a:srgbClr val="660033"/>
                </a:solidFill>
              </a:rPr>
              <a:t>Practicum</a:t>
            </a:r>
            <a:r>
              <a:rPr lang="es-MX" altLang="es-AR" b="1" dirty="0">
                <a:solidFill>
                  <a:srgbClr val="660033"/>
                </a:solidFill>
              </a:rPr>
              <a:t> reflexivo</a:t>
            </a:r>
          </a:p>
          <a:p>
            <a:r>
              <a:rPr lang="es-MX" altLang="es-AR" b="1" dirty="0">
                <a:solidFill>
                  <a:srgbClr val="660033"/>
                </a:solidFill>
              </a:rPr>
              <a:t>Competencias situacionales</a:t>
            </a:r>
          </a:p>
          <a:p>
            <a:r>
              <a:rPr lang="es-MX" altLang="es-AR" b="1" dirty="0">
                <a:solidFill>
                  <a:srgbClr val="660033"/>
                </a:solidFill>
              </a:rPr>
              <a:t>Orientación comunitaria</a:t>
            </a:r>
          </a:p>
          <a:p>
            <a:r>
              <a:rPr lang="es-MX" altLang="es-AR" b="1" dirty="0">
                <a:solidFill>
                  <a:srgbClr val="660033"/>
                </a:solidFill>
              </a:rPr>
              <a:t>Integración Docencia Investigación Servicios Comunidad (</a:t>
            </a:r>
            <a:r>
              <a:rPr lang="es-MX" altLang="es-AR" b="1" dirty="0" err="1">
                <a:solidFill>
                  <a:srgbClr val="660033"/>
                </a:solidFill>
              </a:rPr>
              <a:t>DISCo</a:t>
            </a:r>
            <a:r>
              <a:rPr lang="es-MX" altLang="es-AR" b="1" dirty="0">
                <a:solidFill>
                  <a:srgbClr val="660033"/>
                </a:solidFill>
              </a:rPr>
              <a:t>)</a:t>
            </a:r>
          </a:p>
          <a:p>
            <a:endParaRPr lang="es-AR" altLang="es-AR" dirty="0"/>
          </a:p>
        </p:txBody>
      </p:sp>
      <p:pic>
        <p:nvPicPr>
          <p:cNvPr id="16388" name="3 Imagen" descr="unla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6615" y="664441"/>
            <a:ext cx="9129712"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855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2667000" y="274639"/>
            <a:ext cx="7543800" cy="796925"/>
          </a:xfrm>
        </p:spPr>
        <p:txBody>
          <a:bodyPr>
            <a:normAutofit fontScale="90000"/>
          </a:bodyPr>
          <a:lstStyle/>
          <a:p>
            <a:r>
              <a:rPr lang="es-MX" altLang="es-AR">
                <a:solidFill>
                  <a:srgbClr val="660033"/>
                </a:solidFill>
              </a:rPr>
              <a:t>Modalidades Docentes</a:t>
            </a:r>
            <a:br>
              <a:rPr lang="es-MX" altLang="es-AR">
                <a:solidFill>
                  <a:srgbClr val="660033"/>
                </a:solidFill>
              </a:rPr>
            </a:br>
            <a:r>
              <a:rPr lang="es-MX" altLang="es-AR">
                <a:solidFill>
                  <a:srgbClr val="660033"/>
                </a:solidFill>
              </a:rPr>
              <a:t>Combinadas</a:t>
            </a:r>
            <a:endParaRPr lang="es-AR" altLang="es-AR">
              <a:solidFill>
                <a:srgbClr val="660033"/>
              </a:solidFill>
            </a:endParaRPr>
          </a:p>
        </p:txBody>
      </p:sp>
      <p:cxnSp>
        <p:nvCxnSpPr>
          <p:cNvPr id="8" name="7 Conector recto"/>
          <p:cNvCxnSpPr>
            <a:endCxn id="12" idx="2"/>
          </p:cNvCxnSpPr>
          <p:nvPr/>
        </p:nvCxnSpPr>
        <p:spPr>
          <a:xfrm flipV="1">
            <a:off x="4452939" y="2000250"/>
            <a:ext cx="790575" cy="6429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9 Conector recto"/>
          <p:cNvCxnSpPr>
            <a:cxnSpLocks/>
            <a:stCxn id="12" idx="6"/>
            <a:endCxn id="17" idx="0"/>
          </p:cNvCxnSpPr>
          <p:nvPr/>
        </p:nvCxnSpPr>
        <p:spPr>
          <a:xfrm>
            <a:off x="7381875" y="2000252"/>
            <a:ext cx="930853" cy="7143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10 Conector recto"/>
          <p:cNvCxnSpPr>
            <a:cxnSpLocks/>
            <a:stCxn id="16" idx="6"/>
            <a:endCxn id="17" idx="4"/>
          </p:cNvCxnSpPr>
          <p:nvPr/>
        </p:nvCxnSpPr>
        <p:spPr>
          <a:xfrm flipV="1">
            <a:off x="7377114" y="4357689"/>
            <a:ext cx="935614" cy="85724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5243513" y="1214439"/>
            <a:ext cx="2138362" cy="157162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t>Tutorías</a:t>
            </a:r>
            <a:endParaRPr lang="es-AR" sz="1600" dirty="0"/>
          </a:p>
        </p:txBody>
      </p:sp>
      <p:cxnSp>
        <p:nvCxnSpPr>
          <p:cNvPr id="13" name="12 Conector recto"/>
          <p:cNvCxnSpPr>
            <a:stCxn id="15" idx="4"/>
            <a:endCxn id="16" idx="2"/>
          </p:cNvCxnSpPr>
          <p:nvPr/>
        </p:nvCxnSpPr>
        <p:spPr>
          <a:xfrm rot="16200000" flipH="1">
            <a:off x="4209257" y="4185445"/>
            <a:ext cx="1071563" cy="9874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3121025" y="2643189"/>
            <a:ext cx="2260600" cy="15001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t>Seminarios</a:t>
            </a:r>
          </a:p>
          <a:p>
            <a:pPr algn="ctr">
              <a:defRPr/>
            </a:pPr>
            <a:endParaRPr lang="es-AR" sz="2400" dirty="0"/>
          </a:p>
        </p:txBody>
      </p:sp>
      <p:sp>
        <p:nvSpPr>
          <p:cNvPr id="16" name="15 Elipse"/>
          <p:cNvSpPr/>
          <p:nvPr/>
        </p:nvSpPr>
        <p:spPr>
          <a:xfrm>
            <a:off x="5238751" y="4357688"/>
            <a:ext cx="2138363" cy="1714500"/>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t>Trabajo de Campo en escenarios reales</a:t>
            </a:r>
            <a:endParaRPr lang="es-AR" sz="2400" dirty="0"/>
          </a:p>
        </p:txBody>
      </p:sp>
      <p:sp>
        <p:nvSpPr>
          <p:cNvPr id="17" name="16 Elipse"/>
          <p:cNvSpPr/>
          <p:nvPr/>
        </p:nvSpPr>
        <p:spPr>
          <a:xfrm>
            <a:off x="6982691" y="2714626"/>
            <a:ext cx="2660073" cy="1643063"/>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t>Laboratorios y Simulaciones  </a:t>
            </a:r>
            <a:endParaRPr lang="es-AR" sz="2400" dirty="0"/>
          </a:p>
        </p:txBody>
      </p:sp>
      <p:cxnSp>
        <p:nvCxnSpPr>
          <p:cNvPr id="18" name="17 Conector recto de flecha"/>
          <p:cNvCxnSpPr>
            <a:endCxn id="15" idx="2"/>
          </p:cNvCxnSpPr>
          <p:nvPr/>
        </p:nvCxnSpPr>
        <p:spPr>
          <a:xfrm flipV="1">
            <a:off x="2309813" y="3394076"/>
            <a:ext cx="811212" cy="10636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9642764" y="3297528"/>
            <a:ext cx="857250" cy="177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a:off x="2066494" y="1317627"/>
            <a:ext cx="2232025" cy="93662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Escenarios de formación teórica activos</a:t>
            </a:r>
          </a:p>
        </p:txBody>
      </p:sp>
      <p:sp>
        <p:nvSpPr>
          <p:cNvPr id="20" name="19 Rectángulo redondeado"/>
          <p:cNvSpPr/>
          <p:nvPr/>
        </p:nvSpPr>
        <p:spPr>
          <a:xfrm>
            <a:off x="8040689" y="4652964"/>
            <a:ext cx="2232025" cy="936625"/>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Escenarios de formación práctica</a:t>
            </a:r>
          </a:p>
        </p:txBody>
      </p:sp>
    </p:spTree>
    <p:extLst>
      <p:ext uri="{BB962C8B-B14F-4D97-AF65-F5344CB8AC3E}">
        <p14:creationId xmlns:p14="http://schemas.microsoft.com/office/powerpoint/2010/main" xmlns="" val="276578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654" y="0"/>
            <a:ext cx="10515600" cy="1325563"/>
          </a:xfrm>
        </p:spPr>
        <p:txBody>
          <a:bodyPr>
            <a:normAutofit/>
          </a:bodyPr>
          <a:lstStyle/>
          <a:p>
            <a:pPr algn="ctr"/>
            <a:r>
              <a:rPr lang="es-AR" sz="3200" dirty="0"/>
              <a:t>2017-2030</a:t>
            </a:r>
            <a:r>
              <a:rPr lang="es-AR" dirty="0"/>
              <a:t/>
            </a:r>
            <a:br>
              <a:rPr lang="es-AR" dirty="0"/>
            </a:br>
            <a:r>
              <a:rPr lang="es-AR" dirty="0"/>
              <a:t>“</a:t>
            </a:r>
            <a:r>
              <a:rPr lang="es-AR" sz="2700" dirty="0"/>
              <a:t>Cuando me aprendí las respuestas me cambiaron las preguntas”</a:t>
            </a:r>
          </a:p>
        </p:txBody>
      </p:sp>
      <p:sp>
        <p:nvSpPr>
          <p:cNvPr id="4" name="CuadroTexto 3"/>
          <p:cNvSpPr txBox="1"/>
          <p:nvPr/>
        </p:nvSpPr>
        <p:spPr>
          <a:xfrm>
            <a:off x="1371599" y="1325563"/>
            <a:ext cx="9746673" cy="51229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AR" sz="2000" dirty="0"/>
              <a:t>¿Qué salud pública imaginamos?</a:t>
            </a:r>
          </a:p>
          <a:p>
            <a:pPr marL="285750" indent="-285750">
              <a:lnSpc>
                <a:spcPct val="150000"/>
              </a:lnSpc>
              <a:buFont typeface="Arial" panose="020B0604020202020204" pitchFamily="34" charset="0"/>
              <a:buChar char="•"/>
            </a:pPr>
            <a:r>
              <a:rPr lang="es-AR" sz="2000" dirty="0"/>
              <a:t>¿Que situación de salud podemos esperar?</a:t>
            </a:r>
          </a:p>
          <a:p>
            <a:pPr marL="285750" indent="-285750">
              <a:lnSpc>
                <a:spcPct val="150000"/>
              </a:lnSpc>
              <a:buFont typeface="Arial" panose="020B0604020202020204" pitchFamily="34" charset="0"/>
              <a:buChar char="•"/>
            </a:pPr>
            <a:r>
              <a:rPr lang="es-AR" sz="2000" dirty="0"/>
              <a:t>¿Que rol del Estado en una nueva ola de Gobiernos Neoliberales?</a:t>
            </a:r>
          </a:p>
          <a:p>
            <a:pPr marL="285750" indent="-285750">
              <a:lnSpc>
                <a:spcPct val="150000"/>
              </a:lnSpc>
              <a:buFont typeface="Arial" panose="020B0604020202020204" pitchFamily="34" charset="0"/>
              <a:buChar char="•"/>
            </a:pPr>
            <a:r>
              <a:rPr lang="es-AR" sz="2000" dirty="0"/>
              <a:t>¿Qué impacto tendrán las determinaciones ambientales, políticas y económicas de ésta oleada?</a:t>
            </a:r>
          </a:p>
          <a:p>
            <a:pPr marL="285750" indent="-285750">
              <a:lnSpc>
                <a:spcPct val="150000"/>
              </a:lnSpc>
              <a:buFont typeface="Arial" panose="020B0604020202020204" pitchFamily="34" charset="0"/>
              <a:buChar char="•"/>
            </a:pPr>
            <a:r>
              <a:rPr lang="es-AR" sz="2000" dirty="0"/>
              <a:t>¿Que herramientas tecnológicas estarán disponibles?</a:t>
            </a:r>
          </a:p>
          <a:p>
            <a:pPr marL="285750" indent="-285750">
              <a:lnSpc>
                <a:spcPct val="150000"/>
              </a:lnSpc>
              <a:buFont typeface="Arial" panose="020B0604020202020204" pitchFamily="34" charset="0"/>
              <a:buChar char="•"/>
            </a:pPr>
            <a:r>
              <a:rPr lang="es-AR" sz="2000" dirty="0"/>
              <a:t>¿Que fuentes y mecanismos de financiamiento?</a:t>
            </a:r>
          </a:p>
          <a:p>
            <a:pPr marL="285750" indent="-285750">
              <a:lnSpc>
                <a:spcPct val="150000"/>
              </a:lnSpc>
              <a:buFont typeface="Arial" panose="020B0604020202020204" pitchFamily="34" charset="0"/>
              <a:buChar char="•"/>
            </a:pPr>
            <a:r>
              <a:rPr lang="es-AR" sz="2000" dirty="0"/>
              <a:t>¿Que involucramiento de la población?</a:t>
            </a:r>
          </a:p>
          <a:p>
            <a:pPr marL="285750" indent="-285750">
              <a:lnSpc>
                <a:spcPct val="150000"/>
              </a:lnSpc>
              <a:buFont typeface="Arial" panose="020B0604020202020204" pitchFamily="34" charset="0"/>
              <a:buChar char="•"/>
            </a:pPr>
            <a:r>
              <a:rPr lang="es-AR" sz="2000" dirty="0"/>
              <a:t>¿Que involucramiento de los trabajadores de salud? </a:t>
            </a:r>
          </a:p>
          <a:p>
            <a:pPr marL="285750" indent="-285750">
              <a:lnSpc>
                <a:spcPct val="150000"/>
              </a:lnSpc>
              <a:buFont typeface="Arial" panose="020B0604020202020204" pitchFamily="34" charset="0"/>
              <a:buChar char="•"/>
            </a:pPr>
            <a:r>
              <a:rPr lang="es-AR" sz="2000" dirty="0"/>
              <a:t>¿Que competencias situacionales serán necesarias?</a:t>
            </a:r>
          </a:p>
          <a:p>
            <a:pPr marL="285750" indent="-285750">
              <a:lnSpc>
                <a:spcPct val="150000"/>
              </a:lnSpc>
              <a:buFont typeface="Arial" panose="020B0604020202020204" pitchFamily="34" charset="0"/>
              <a:buChar char="•"/>
            </a:pPr>
            <a:r>
              <a:rPr lang="es-AR" sz="2000" dirty="0"/>
              <a:t>¿Que nuevos escenarios de práctica requerirán formación en Salud Pública?</a:t>
            </a:r>
          </a:p>
        </p:txBody>
      </p:sp>
    </p:spTree>
    <p:extLst>
      <p:ext uri="{BB962C8B-B14F-4D97-AF65-F5344CB8AC3E}">
        <p14:creationId xmlns:p14="http://schemas.microsoft.com/office/powerpoint/2010/main" xmlns="" val="101743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cstate="print"/>
          <a:stretch>
            <a:fillRect/>
          </a:stretch>
        </p:blipFill>
        <p:spPr>
          <a:xfrm>
            <a:off x="858220" y="0"/>
            <a:ext cx="5237780" cy="6858000"/>
          </a:xfrm>
          <a:prstGeom prst="rect">
            <a:avLst/>
          </a:prstGeom>
        </p:spPr>
      </p:pic>
      <p:pic>
        <p:nvPicPr>
          <p:cNvPr id="5" name="Imagen 4"/>
          <p:cNvPicPr>
            <a:picLocks noChangeAspect="1"/>
          </p:cNvPicPr>
          <p:nvPr/>
        </p:nvPicPr>
        <p:blipFill>
          <a:blip r:embed="rId3" cstate="print"/>
          <a:stretch>
            <a:fillRect/>
          </a:stretch>
        </p:blipFill>
        <p:spPr>
          <a:xfrm>
            <a:off x="8895513" y="223043"/>
            <a:ext cx="3090292" cy="2956379"/>
          </a:xfrm>
          <a:prstGeom prst="rect">
            <a:avLst/>
          </a:prstGeom>
        </p:spPr>
      </p:pic>
      <p:pic>
        <p:nvPicPr>
          <p:cNvPr id="6" name="Imagen 5"/>
          <p:cNvPicPr>
            <a:picLocks noChangeAspect="1"/>
          </p:cNvPicPr>
          <p:nvPr/>
        </p:nvPicPr>
        <p:blipFill>
          <a:blip r:embed="rId4" cstate="print"/>
          <a:stretch>
            <a:fillRect/>
          </a:stretch>
        </p:blipFill>
        <p:spPr>
          <a:xfrm>
            <a:off x="6040347" y="3179422"/>
            <a:ext cx="6151653" cy="3678578"/>
          </a:xfrm>
          <a:prstGeom prst="rect">
            <a:avLst/>
          </a:prstGeom>
        </p:spPr>
      </p:pic>
    </p:spTree>
    <p:extLst>
      <p:ext uri="{BB962C8B-B14F-4D97-AF65-F5344CB8AC3E}">
        <p14:creationId xmlns:p14="http://schemas.microsoft.com/office/powerpoint/2010/main" xmlns="" val="73775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3309"/>
            <a:ext cx="4899783" cy="3759348"/>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3143" y="0"/>
            <a:ext cx="4498857" cy="6452629"/>
          </a:xfrm>
          <a:prstGeom prst="rect">
            <a:avLst/>
          </a:prstGeom>
        </p:spPr>
      </p:pic>
      <p:pic>
        <p:nvPicPr>
          <p:cNvPr id="8" name="Imagen 7"/>
          <p:cNvPicPr>
            <a:picLocks noChangeAspect="1"/>
          </p:cNvPicPr>
          <p:nvPr/>
        </p:nvPicPr>
        <p:blipFill>
          <a:blip r:embed="rId4" cstate="print"/>
          <a:stretch>
            <a:fillRect/>
          </a:stretch>
        </p:blipFill>
        <p:spPr>
          <a:xfrm>
            <a:off x="4163701" y="1836056"/>
            <a:ext cx="4265524" cy="5021944"/>
          </a:xfrm>
          <a:prstGeom prst="rect">
            <a:avLst/>
          </a:prstGeom>
        </p:spPr>
      </p:pic>
    </p:spTree>
    <p:extLst>
      <p:ext uri="{BB962C8B-B14F-4D97-AF65-F5344CB8AC3E}">
        <p14:creationId xmlns:p14="http://schemas.microsoft.com/office/powerpoint/2010/main" xmlns="" val="136702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4267200" y="2075543"/>
            <a:ext cx="2960914" cy="294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Enfermedades emergentes y reemergentes</a:t>
            </a:r>
          </a:p>
        </p:txBody>
      </p:sp>
      <p:pic>
        <p:nvPicPr>
          <p:cNvPr id="5" name="Imagen 4"/>
          <p:cNvPicPr>
            <a:picLocks noChangeAspect="1"/>
          </p:cNvPicPr>
          <p:nvPr/>
        </p:nvPicPr>
        <p:blipFill>
          <a:blip r:embed="rId2" cstate="print"/>
          <a:stretch>
            <a:fillRect/>
          </a:stretch>
        </p:blipFill>
        <p:spPr>
          <a:xfrm>
            <a:off x="264203" y="216805"/>
            <a:ext cx="3562181" cy="2366738"/>
          </a:xfrm>
          <a:prstGeom prst="rect">
            <a:avLst/>
          </a:prstGeom>
        </p:spPr>
      </p:pic>
      <p:pic>
        <p:nvPicPr>
          <p:cNvPr id="6" name="Imagen 5"/>
          <p:cNvPicPr>
            <a:picLocks noChangeAspect="1"/>
          </p:cNvPicPr>
          <p:nvPr/>
        </p:nvPicPr>
        <p:blipFill>
          <a:blip r:embed="rId3" cstate="print"/>
          <a:stretch>
            <a:fillRect/>
          </a:stretch>
        </p:blipFill>
        <p:spPr>
          <a:xfrm>
            <a:off x="0" y="3797754"/>
            <a:ext cx="4078153" cy="3060246"/>
          </a:xfrm>
          <a:prstGeom prst="rect">
            <a:avLst/>
          </a:prstGeom>
        </p:spPr>
      </p:pic>
      <p:sp>
        <p:nvSpPr>
          <p:cNvPr id="7" name="CuadroTexto 6"/>
          <p:cNvSpPr txBox="1"/>
          <p:nvPr/>
        </p:nvSpPr>
        <p:spPr>
          <a:xfrm>
            <a:off x="264203" y="2902412"/>
            <a:ext cx="3393396" cy="923330"/>
          </a:xfrm>
          <a:prstGeom prst="rect">
            <a:avLst/>
          </a:prstGeom>
          <a:noFill/>
        </p:spPr>
        <p:txBody>
          <a:bodyPr wrap="square" rtlCol="0">
            <a:spAutoFit/>
          </a:bodyPr>
          <a:lstStyle/>
          <a:p>
            <a:pPr algn="ctr"/>
            <a:r>
              <a:rPr lang="es-AR" dirty="0"/>
              <a:t>Residuos industriales de penicilina y tetraciclina estimulan crecimiento</a:t>
            </a:r>
          </a:p>
        </p:txBody>
      </p:sp>
      <p:pic>
        <p:nvPicPr>
          <p:cNvPr id="8" name="Imagen 7"/>
          <p:cNvPicPr>
            <a:picLocks noChangeAspect="1"/>
          </p:cNvPicPr>
          <p:nvPr/>
        </p:nvPicPr>
        <p:blipFill>
          <a:blip r:embed="rId4" cstate="print"/>
          <a:stretch>
            <a:fillRect/>
          </a:stretch>
        </p:blipFill>
        <p:spPr>
          <a:xfrm>
            <a:off x="7111999" y="102062"/>
            <a:ext cx="3048000" cy="2800350"/>
          </a:xfrm>
          <a:prstGeom prst="rect">
            <a:avLst/>
          </a:prstGeom>
        </p:spPr>
      </p:pic>
      <p:pic>
        <p:nvPicPr>
          <p:cNvPr id="9" name="Imagen 8"/>
          <p:cNvPicPr>
            <a:picLocks noChangeAspect="1"/>
          </p:cNvPicPr>
          <p:nvPr/>
        </p:nvPicPr>
        <p:blipFill>
          <a:blip r:embed="rId5" cstate="print"/>
          <a:stretch>
            <a:fillRect/>
          </a:stretch>
        </p:blipFill>
        <p:spPr>
          <a:xfrm>
            <a:off x="9450095" y="2902412"/>
            <a:ext cx="2741905" cy="3875484"/>
          </a:xfrm>
          <a:prstGeom prst="rect">
            <a:avLst/>
          </a:prstGeom>
        </p:spPr>
      </p:pic>
    </p:spTree>
    <p:extLst>
      <p:ext uri="{BB962C8B-B14F-4D97-AF65-F5344CB8AC3E}">
        <p14:creationId xmlns:p14="http://schemas.microsoft.com/office/powerpoint/2010/main" xmlns="" val="344754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07574" y="-1"/>
            <a:ext cx="6107397" cy="6752225"/>
          </a:xfrm>
        </p:spPr>
      </p:pic>
    </p:spTree>
    <p:extLst>
      <p:ext uri="{BB962C8B-B14F-4D97-AF65-F5344CB8AC3E}">
        <p14:creationId xmlns:p14="http://schemas.microsoft.com/office/powerpoint/2010/main" xmlns="" val="252626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s-AR"/>
          </a:p>
        </p:txBody>
      </p:sp>
      <p:pic>
        <p:nvPicPr>
          <p:cNvPr id="14339" name="Imagen 15" descr="gasto-sanitario">
            <a:hlinkClick r:id="rId2"/>
          </p:cNvPr>
          <p:cNvPicPr>
            <a:picLocks noChangeAspect="1" noChangeArrowheads="1"/>
          </p:cNvPicPr>
          <p:nvPr/>
        </p:nvPicPr>
        <p:blipFill>
          <a:blip r:embed="rId3" cstate="print"/>
          <a:srcRect/>
          <a:stretch>
            <a:fillRect/>
          </a:stretch>
        </p:blipFill>
        <p:spPr bwMode="auto">
          <a:xfrm>
            <a:off x="1543050" y="0"/>
            <a:ext cx="9144000" cy="6858000"/>
          </a:xfrm>
          <a:prstGeom prst="rect">
            <a:avLst/>
          </a:prstGeom>
          <a:noFill/>
          <a:ln w="9525">
            <a:noFill/>
            <a:miter lim="800000"/>
            <a:headEnd/>
            <a:tailEnd/>
          </a:ln>
        </p:spPr>
      </p:pic>
      <p:cxnSp>
        <p:nvCxnSpPr>
          <p:cNvPr id="5" name="Straight Arrow Connector 4"/>
          <p:cNvCxnSpPr/>
          <p:nvPr/>
        </p:nvCxnSpPr>
        <p:spPr>
          <a:xfrm>
            <a:off x="3948113" y="1417638"/>
            <a:ext cx="123190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8545513" y="1204913"/>
            <a:ext cx="123031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7 Conector recto de flecha"/>
          <p:cNvCxnSpPr/>
          <p:nvPr/>
        </p:nvCxnSpPr>
        <p:spPr>
          <a:xfrm>
            <a:off x="7968208" y="3645024"/>
            <a:ext cx="129614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719736" y="4005064"/>
            <a:ext cx="129614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7881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2702832" cy="4041618"/>
          </a:xfrm>
        </p:spPr>
      </p:pic>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76254" y="0"/>
            <a:ext cx="2615746" cy="407892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79988" y="0"/>
            <a:ext cx="2629807" cy="327530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088809"/>
            <a:ext cx="4418922" cy="2769191"/>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57548" y="4078929"/>
            <a:ext cx="4534452" cy="2755309"/>
          </a:xfrm>
          <a:prstGeom prst="rect">
            <a:avLst/>
          </a:prstGeom>
        </p:spPr>
      </p:pic>
      <p:pic>
        <p:nvPicPr>
          <p:cNvPr id="1026" name="Picture 2" descr="Resultado de imagen para standard oi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15380" y="1890778"/>
            <a:ext cx="5648325" cy="2333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7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0"/>
            <a:ext cx="8229600" cy="1143000"/>
          </a:xfrm>
        </p:spPr>
        <p:txBody>
          <a:bodyPr/>
          <a:lstStyle/>
          <a:p>
            <a:r>
              <a:rPr lang="es-AR" dirty="0"/>
              <a:t>Eficiencia/</a:t>
            </a:r>
            <a:r>
              <a:rPr lang="es-AR" dirty="0" err="1"/>
              <a:t>efficiency</a:t>
            </a:r>
            <a:endParaRPr lang="es-AR" dirty="0"/>
          </a:p>
        </p:txBody>
      </p:sp>
      <p:pic>
        <p:nvPicPr>
          <p:cNvPr id="4" name="Picture 3"/>
          <p:cNvPicPr>
            <a:picLocks noChangeAspect="1"/>
          </p:cNvPicPr>
          <p:nvPr/>
        </p:nvPicPr>
        <p:blipFill>
          <a:blip r:embed="rId2" cstate="print"/>
          <a:srcRect/>
          <a:stretch>
            <a:fillRect/>
          </a:stretch>
        </p:blipFill>
        <p:spPr bwMode="auto">
          <a:xfrm>
            <a:off x="2999656" y="1196753"/>
            <a:ext cx="6388100" cy="5322887"/>
          </a:xfrm>
          <a:prstGeom prst="rect">
            <a:avLst/>
          </a:prstGeom>
          <a:noFill/>
          <a:ln w="9525">
            <a:noFill/>
            <a:miter lim="800000"/>
            <a:headEnd/>
            <a:tailEnd/>
          </a:ln>
        </p:spPr>
      </p:pic>
      <p:sp>
        <p:nvSpPr>
          <p:cNvPr id="6" name="5 CuadroTexto"/>
          <p:cNvSpPr txBox="1"/>
          <p:nvPr/>
        </p:nvSpPr>
        <p:spPr>
          <a:xfrm>
            <a:off x="1524000" y="836712"/>
            <a:ext cx="1475656" cy="923330"/>
          </a:xfrm>
          <a:prstGeom prst="rect">
            <a:avLst/>
          </a:prstGeom>
          <a:noFill/>
        </p:spPr>
        <p:txBody>
          <a:bodyPr wrap="square" rtlCol="0">
            <a:spAutoFit/>
          </a:bodyPr>
          <a:lstStyle/>
          <a:p>
            <a:r>
              <a:rPr lang="es-AR" b="1" dirty="0"/>
              <a:t>Expectativa de vida en años</a:t>
            </a:r>
          </a:p>
        </p:txBody>
      </p:sp>
      <p:sp>
        <p:nvSpPr>
          <p:cNvPr id="7" name="6 CuadroTexto"/>
          <p:cNvSpPr txBox="1"/>
          <p:nvPr/>
        </p:nvSpPr>
        <p:spPr>
          <a:xfrm>
            <a:off x="9408368" y="4869161"/>
            <a:ext cx="1259632" cy="1200329"/>
          </a:xfrm>
          <a:prstGeom prst="rect">
            <a:avLst/>
          </a:prstGeom>
          <a:noFill/>
        </p:spPr>
        <p:txBody>
          <a:bodyPr wrap="square" rtlCol="0">
            <a:spAutoFit/>
          </a:bodyPr>
          <a:lstStyle/>
          <a:p>
            <a:r>
              <a:rPr lang="es-AR" b="1" dirty="0"/>
              <a:t>Gasto en salud por habitante en dólares</a:t>
            </a:r>
          </a:p>
        </p:txBody>
      </p:sp>
    </p:spTree>
    <p:extLst>
      <p:ext uri="{BB962C8B-B14F-4D97-AF65-F5344CB8AC3E}">
        <p14:creationId xmlns:p14="http://schemas.microsoft.com/office/powerpoint/2010/main" xmlns="" val="118082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0"/>
            <a:ext cx="8229600" cy="1143000"/>
          </a:xfrm>
        </p:spPr>
        <p:txBody>
          <a:bodyPr/>
          <a:lstStyle/>
          <a:p>
            <a:r>
              <a:rPr lang="es-AR" dirty="0"/>
              <a:t>Efectividad/</a:t>
            </a:r>
            <a:r>
              <a:rPr lang="es-AR" dirty="0" err="1"/>
              <a:t>Effectivity</a:t>
            </a:r>
            <a:endParaRPr lang="es-AR" dirty="0"/>
          </a:p>
        </p:txBody>
      </p:sp>
      <p:pic>
        <p:nvPicPr>
          <p:cNvPr id="5" name="Imagen 12" descr="amputacion-diabetes">
            <a:hlinkClick r:id="rId2"/>
          </p:cNvPr>
          <p:cNvPicPr>
            <a:picLocks noChangeAspect="1" noChangeArrowheads="1"/>
          </p:cNvPicPr>
          <p:nvPr/>
        </p:nvPicPr>
        <p:blipFill>
          <a:blip r:embed="rId3" cstate="print"/>
          <a:srcRect/>
          <a:stretch>
            <a:fillRect/>
          </a:stretch>
        </p:blipFill>
        <p:spPr bwMode="auto">
          <a:xfrm>
            <a:off x="1524000" y="1340769"/>
            <a:ext cx="9144000" cy="5214937"/>
          </a:xfrm>
          <a:prstGeom prst="rect">
            <a:avLst/>
          </a:prstGeom>
          <a:noFill/>
          <a:ln w="9525">
            <a:noFill/>
            <a:miter lim="800000"/>
            <a:headEnd/>
            <a:tailEnd/>
          </a:ln>
        </p:spPr>
      </p:pic>
      <p:sp>
        <p:nvSpPr>
          <p:cNvPr id="4" name="3 CuadroTexto"/>
          <p:cNvSpPr txBox="1"/>
          <p:nvPr/>
        </p:nvSpPr>
        <p:spPr>
          <a:xfrm>
            <a:off x="7032104" y="2492897"/>
            <a:ext cx="3240360" cy="1200329"/>
          </a:xfrm>
          <a:prstGeom prst="rect">
            <a:avLst/>
          </a:prstGeom>
          <a:noFill/>
        </p:spPr>
        <p:txBody>
          <a:bodyPr wrap="square" rtlCol="0">
            <a:spAutoFit/>
          </a:bodyPr>
          <a:lstStyle/>
          <a:p>
            <a:r>
              <a:rPr lang="es-AR" b="1" dirty="0"/>
              <a:t>Tasa de amputaciones en pacientes diabéticos por 100.000 habitantes mayores de 15 años</a:t>
            </a:r>
          </a:p>
        </p:txBody>
      </p:sp>
    </p:spTree>
    <p:extLst>
      <p:ext uri="{BB962C8B-B14F-4D97-AF65-F5344CB8AC3E}">
        <p14:creationId xmlns:p14="http://schemas.microsoft.com/office/powerpoint/2010/main" xmlns="" val="143130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439816" y="908720"/>
            <a:ext cx="2520280" cy="396044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chemeClr val="bg1"/>
                </a:solidFill>
              </a:rPr>
              <a:t>Sistemas de Salud</a:t>
            </a:r>
          </a:p>
          <a:p>
            <a:pPr algn="ctr"/>
            <a:endParaRPr lang="es-AR" sz="2800" b="1" dirty="0">
              <a:solidFill>
                <a:schemeClr val="bg1"/>
              </a:solidFill>
            </a:endParaRPr>
          </a:p>
          <a:p>
            <a:pPr algn="ctr"/>
            <a:endParaRPr lang="es-AR" sz="2800" b="1" dirty="0">
              <a:solidFill>
                <a:schemeClr val="bg1"/>
              </a:solidFill>
            </a:endParaRPr>
          </a:p>
          <a:p>
            <a:pPr algn="ctr"/>
            <a:r>
              <a:rPr lang="es-AR" sz="2800" b="1" dirty="0" err="1">
                <a:solidFill>
                  <a:schemeClr val="bg1"/>
                </a:solidFill>
              </a:rPr>
              <a:t>Health</a:t>
            </a:r>
            <a:r>
              <a:rPr lang="es-AR" sz="2800" b="1" dirty="0">
                <a:solidFill>
                  <a:schemeClr val="bg1"/>
                </a:solidFill>
              </a:rPr>
              <a:t> </a:t>
            </a:r>
            <a:r>
              <a:rPr lang="es-AR" sz="2800" b="1" dirty="0" err="1">
                <a:solidFill>
                  <a:schemeClr val="bg1"/>
                </a:solidFill>
              </a:rPr>
              <a:t>Systems</a:t>
            </a:r>
            <a:endParaRPr lang="es-AR" sz="2800" b="1" dirty="0">
              <a:solidFill>
                <a:schemeClr val="bg1"/>
              </a:solidFill>
            </a:endParaRPr>
          </a:p>
        </p:txBody>
      </p:sp>
      <p:pic>
        <p:nvPicPr>
          <p:cNvPr id="2050" name="Picture 2" descr="http://www.elclubdigital.com/foro/attachment.php?attachmentid=309758&amp;d=1393436285"/>
          <p:cNvPicPr>
            <a:picLocks noChangeAspect="1" noChangeArrowheads="1"/>
          </p:cNvPicPr>
          <p:nvPr/>
        </p:nvPicPr>
        <p:blipFill>
          <a:blip r:embed="rId2" cstate="print"/>
          <a:srcRect/>
          <a:stretch>
            <a:fillRect/>
          </a:stretch>
        </p:blipFill>
        <p:spPr bwMode="auto">
          <a:xfrm>
            <a:off x="1524000" y="346348"/>
            <a:ext cx="2915816" cy="2243234"/>
          </a:xfrm>
          <a:prstGeom prst="rect">
            <a:avLst/>
          </a:prstGeom>
          <a:noFill/>
        </p:spPr>
      </p:pic>
      <p:sp>
        <p:nvSpPr>
          <p:cNvPr id="8" name="7 CuadroTexto"/>
          <p:cNvSpPr txBox="1"/>
          <p:nvPr/>
        </p:nvSpPr>
        <p:spPr>
          <a:xfrm>
            <a:off x="7970841" y="2697521"/>
            <a:ext cx="2123728" cy="1077218"/>
          </a:xfrm>
          <a:prstGeom prst="rect">
            <a:avLst/>
          </a:prstGeom>
          <a:noFill/>
        </p:spPr>
        <p:txBody>
          <a:bodyPr wrap="square" rtlCol="0">
            <a:spAutoFit/>
          </a:bodyPr>
          <a:lstStyle/>
          <a:p>
            <a:r>
              <a:rPr lang="es-AR" sz="3200" dirty="0" err="1"/>
              <a:t>Policy</a:t>
            </a:r>
            <a:r>
              <a:rPr lang="es-AR" sz="3200" dirty="0"/>
              <a:t>- </a:t>
            </a:r>
            <a:r>
              <a:rPr lang="es-AR" sz="3200" dirty="0" err="1"/>
              <a:t>oriented</a:t>
            </a:r>
            <a:endParaRPr lang="es-AR" sz="3200" dirty="0"/>
          </a:p>
        </p:txBody>
      </p:sp>
      <p:sp>
        <p:nvSpPr>
          <p:cNvPr id="9" name="8 CuadroTexto"/>
          <p:cNvSpPr txBox="1"/>
          <p:nvPr/>
        </p:nvSpPr>
        <p:spPr>
          <a:xfrm>
            <a:off x="1884040" y="2697521"/>
            <a:ext cx="2195736" cy="1077218"/>
          </a:xfrm>
          <a:prstGeom prst="rect">
            <a:avLst/>
          </a:prstGeom>
          <a:noFill/>
        </p:spPr>
        <p:txBody>
          <a:bodyPr wrap="square" rtlCol="0">
            <a:spAutoFit/>
          </a:bodyPr>
          <a:lstStyle/>
          <a:p>
            <a:r>
              <a:rPr lang="es-AR" sz="3200" dirty="0" err="1"/>
              <a:t>Market</a:t>
            </a:r>
            <a:r>
              <a:rPr lang="es-AR" sz="3200" dirty="0"/>
              <a:t> -</a:t>
            </a:r>
            <a:r>
              <a:rPr lang="es-AR" sz="3200" dirty="0" err="1"/>
              <a:t>oriented</a:t>
            </a:r>
            <a:endParaRPr lang="es-AR" sz="3200" dirty="0"/>
          </a:p>
        </p:txBody>
      </p:sp>
      <p:pic>
        <p:nvPicPr>
          <p:cNvPr id="2052" name="Picture 4" descr="http://www.perfect-liberty.org.ar/Imagenes/noticias/2004/Undokai/juegos3original.jpg"/>
          <p:cNvPicPr>
            <a:picLocks noChangeAspect="1" noChangeArrowheads="1"/>
          </p:cNvPicPr>
          <p:nvPr/>
        </p:nvPicPr>
        <p:blipFill>
          <a:blip r:embed="rId3" cstate="print"/>
          <a:srcRect/>
          <a:stretch>
            <a:fillRect/>
          </a:stretch>
        </p:blipFill>
        <p:spPr bwMode="auto">
          <a:xfrm>
            <a:off x="6979537" y="346348"/>
            <a:ext cx="3146724" cy="2365119"/>
          </a:xfrm>
          <a:prstGeom prst="rect">
            <a:avLst/>
          </a:prstGeom>
          <a:noFill/>
        </p:spPr>
      </p:pic>
      <p:pic>
        <p:nvPicPr>
          <p:cNvPr id="49154" name="Picture 2" descr="http://classconnection.s3.amazonaws.com/405/flashcards/770405/png/universal_health_coverage_model1351626621593.png"/>
          <p:cNvPicPr>
            <a:picLocks noChangeAspect="1" noChangeArrowheads="1"/>
          </p:cNvPicPr>
          <p:nvPr/>
        </p:nvPicPr>
        <p:blipFill>
          <a:blip r:embed="rId4" cstate="print"/>
          <a:srcRect/>
          <a:stretch>
            <a:fillRect/>
          </a:stretch>
        </p:blipFill>
        <p:spPr bwMode="auto">
          <a:xfrm>
            <a:off x="7970841" y="4096631"/>
            <a:ext cx="3751922" cy="2348880"/>
          </a:xfrm>
          <a:prstGeom prst="rect">
            <a:avLst/>
          </a:prstGeom>
          <a:noFill/>
        </p:spPr>
      </p:pic>
      <p:pic>
        <p:nvPicPr>
          <p:cNvPr id="49156" name="Picture 4" descr="http://askaboutworkerscompgravytrains.files.wordpress.com/2013/06/pharmaceuticals.jpg"/>
          <p:cNvPicPr>
            <a:picLocks noChangeAspect="1" noChangeArrowheads="1"/>
          </p:cNvPicPr>
          <p:nvPr/>
        </p:nvPicPr>
        <p:blipFill>
          <a:blip r:embed="rId5" cstate="print"/>
          <a:srcRect/>
          <a:stretch>
            <a:fillRect/>
          </a:stretch>
        </p:blipFill>
        <p:spPr bwMode="auto">
          <a:xfrm>
            <a:off x="131519" y="4198539"/>
            <a:ext cx="4383974" cy="2465986"/>
          </a:xfrm>
          <a:prstGeom prst="rect">
            <a:avLst/>
          </a:prstGeom>
          <a:noFill/>
        </p:spPr>
      </p:pic>
      <p:sp>
        <p:nvSpPr>
          <p:cNvPr id="10" name="Cubo 9"/>
          <p:cNvSpPr/>
          <p:nvPr/>
        </p:nvSpPr>
        <p:spPr>
          <a:xfrm>
            <a:off x="8157029" y="4499429"/>
            <a:ext cx="2924228" cy="17884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Hablamos de Sistemas </a:t>
            </a:r>
          </a:p>
          <a:p>
            <a:pPr algn="ctr"/>
            <a:r>
              <a:rPr lang="es-AR" dirty="0"/>
              <a:t>o de</a:t>
            </a:r>
          </a:p>
          <a:p>
            <a:pPr algn="ctr"/>
            <a:r>
              <a:rPr lang="es-AR" dirty="0"/>
              <a:t>Seguros</a:t>
            </a:r>
          </a:p>
          <a:p>
            <a:pPr algn="ctr"/>
            <a:endParaRPr lang="es-AR" dirty="0"/>
          </a:p>
        </p:txBody>
      </p:sp>
    </p:spTree>
    <p:extLst>
      <p:ext uri="{BB962C8B-B14F-4D97-AF65-F5344CB8AC3E}">
        <p14:creationId xmlns:p14="http://schemas.microsoft.com/office/powerpoint/2010/main" xmlns="" val="1673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91771" y="885371"/>
            <a:ext cx="9477829" cy="954107"/>
          </a:xfrm>
          <a:prstGeom prst="rect">
            <a:avLst/>
          </a:prstGeom>
          <a:noFill/>
        </p:spPr>
        <p:txBody>
          <a:bodyPr wrap="square" rtlCol="0">
            <a:spAutoFit/>
          </a:bodyPr>
          <a:lstStyle/>
          <a:p>
            <a:r>
              <a:rPr lang="es-AR" sz="2800" dirty="0"/>
              <a:t>Frente a estos escenarios cabe la pregunta que se hacía Carlos Matus respecto a las tradicionales Escuelas de Gestión Pública</a:t>
            </a:r>
          </a:p>
        </p:txBody>
      </p:sp>
      <p:sp>
        <p:nvSpPr>
          <p:cNvPr id="5" name="CuadroTexto 4"/>
          <p:cNvSpPr txBox="1"/>
          <p:nvPr/>
        </p:nvSpPr>
        <p:spPr>
          <a:xfrm>
            <a:off x="1117599" y="3106057"/>
            <a:ext cx="10740571" cy="1754326"/>
          </a:xfrm>
          <a:prstGeom prst="rect">
            <a:avLst/>
          </a:prstGeom>
          <a:noFill/>
        </p:spPr>
        <p:txBody>
          <a:bodyPr wrap="square" rtlCol="0">
            <a:spAutoFit/>
          </a:bodyPr>
          <a:lstStyle/>
          <a:p>
            <a:pPr algn="ctr"/>
            <a:r>
              <a:rPr lang="es-AR" sz="5400" dirty="0"/>
              <a:t>Pero entonces … ¿Quién modernizará a los modernizadores?</a:t>
            </a:r>
          </a:p>
        </p:txBody>
      </p:sp>
    </p:spTree>
    <p:extLst>
      <p:ext uri="{BB962C8B-B14F-4D97-AF65-F5344CB8AC3E}">
        <p14:creationId xmlns:p14="http://schemas.microsoft.com/office/powerpoint/2010/main" xmlns="" val="266472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85561"/>
            <a:ext cx="10515600" cy="1325563"/>
          </a:xfrm>
        </p:spPr>
        <p:txBody>
          <a:bodyPr/>
          <a:lstStyle/>
          <a:p>
            <a:pPr algn="ctr"/>
            <a:r>
              <a:rPr lang="es-AR" dirty="0"/>
              <a:t>Muchas Gracias</a:t>
            </a:r>
          </a:p>
        </p:txBody>
      </p:sp>
    </p:spTree>
    <p:extLst>
      <p:ext uri="{BB962C8B-B14F-4D97-AF65-F5344CB8AC3E}">
        <p14:creationId xmlns:p14="http://schemas.microsoft.com/office/powerpoint/2010/main" xmlns="" val="312800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p:cNvSpPr/>
          <p:nvPr/>
        </p:nvSpPr>
        <p:spPr>
          <a:xfrm>
            <a:off x="1233055" y="2473035"/>
            <a:ext cx="3255818" cy="2050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La Fundación Rockefeller decide financiar la primera Escuela de Salud Pública y Abraham </a:t>
            </a:r>
            <a:r>
              <a:rPr lang="es-AR" dirty="0" err="1"/>
              <a:t>Flexner</a:t>
            </a:r>
            <a:r>
              <a:rPr lang="es-AR" dirty="0"/>
              <a:t> será el jurado principal</a:t>
            </a:r>
          </a:p>
        </p:txBody>
      </p:sp>
      <p:sp>
        <p:nvSpPr>
          <p:cNvPr id="5" name="Rectángulo: esquinas redondeadas 4"/>
          <p:cNvSpPr/>
          <p:nvPr/>
        </p:nvSpPr>
        <p:spPr>
          <a:xfrm>
            <a:off x="6109855" y="845127"/>
            <a:ext cx="4488872" cy="1496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Harvard concursa con una propuesta fuertemente volcada a lo ambiental</a:t>
            </a:r>
          </a:p>
        </p:txBody>
      </p:sp>
      <p:sp>
        <p:nvSpPr>
          <p:cNvPr id="6" name="Rectángulo: esquinas redondeadas 5"/>
          <p:cNvSpPr/>
          <p:nvPr/>
        </p:nvSpPr>
        <p:spPr>
          <a:xfrm>
            <a:off x="6054436" y="2798618"/>
            <a:ext cx="4627419" cy="1399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John Hopkins concursa con una propuesta muy vinculada a lo médico-</a:t>
            </a:r>
            <a:r>
              <a:rPr lang="es-AR" dirty="0" err="1"/>
              <a:t>microbiológicco</a:t>
            </a:r>
            <a:endParaRPr lang="es-AR" dirty="0"/>
          </a:p>
        </p:txBody>
      </p:sp>
      <p:sp>
        <p:nvSpPr>
          <p:cNvPr id="7" name="Rectángulo: esquinas redondeadas 6"/>
          <p:cNvSpPr/>
          <p:nvPr/>
        </p:nvSpPr>
        <p:spPr>
          <a:xfrm>
            <a:off x="6109855" y="4655127"/>
            <a:ext cx="4627418" cy="123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Columbia concursa con una propuesta muy volcada a lo social y a las condiciones de vida</a:t>
            </a:r>
          </a:p>
        </p:txBody>
      </p:sp>
      <p:sp>
        <p:nvSpPr>
          <p:cNvPr id="8" name="CuadroTexto 7"/>
          <p:cNvSpPr txBox="1"/>
          <p:nvPr/>
        </p:nvSpPr>
        <p:spPr>
          <a:xfrm>
            <a:off x="3685309" y="1340398"/>
            <a:ext cx="2272145" cy="1077218"/>
          </a:xfrm>
          <a:prstGeom prst="rect">
            <a:avLst/>
          </a:prstGeom>
          <a:noFill/>
        </p:spPr>
        <p:txBody>
          <a:bodyPr wrap="square" rtlCol="0">
            <a:spAutoFit/>
          </a:bodyPr>
          <a:lstStyle/>
          <a:p>
            <a:pPr algn="ctr"/>
            <a:r>
              <a:rPr lang="es-AR" sz="3200" dirty="0">
                <a:solidFill>
                  <a:srgbClr val="FF0000"/>
                </a:solidFill>
              </a:rPr>
              <a:t>And </a:t>
            </a:r>
            <a:r>
              <a:rPr lang="es-AR" sz="3200" dirty="0" err="1">
                <a:solidFill>
                  <a:srgbClr val="FF0000"/>
                </a:solidFill>
              </a:rPr>
              <a:t>the</a:t>
            </a:r>
            <a:r>
              <a:rPr lang="es-AR" sz="3200" dirty="0">
                <a:solidFill>
                  <a:srgbClr val="FF0000"/>
                </a:solidFill>
              </a:rPr>
              <a:t> </a:t>
            </a:r>
            <a:r>
              <a:rPr lang="es-AR" sz="3200" dirty="0" err="1">
                <a:solidFill>
                  <a:srgbClr val="FF0000"/>
                </a:solidFill>
              </a:rPr>
              <a:t>Winner</a:t>
            </a:r>
            <a:r>
              <a:rPr lang="es-AR" sz="3200" dirty="0">
                <a:solidFill>
                  <a:srgbClr val="FF0000"/>
                </a:solidFill>
              </a:rPr>
              <a:t> </a:t>
            </a:r>
            <a:r>
              <a:rPr lang="es-AR" sz="3200" dirty="0" err="1">
                <a:solidFill>
                  <a:srgbClr val="FF0000"/>
                </a:solidFill>
              </a:rPr>
              <a:t>is</a:t>
            </a:r>
            <a:r>
              <a:rPr lang="es-AR" sz="3200" dirty="0">
                <a:solidFill>
                  <a:srgbClr val="FF0000"/>
                </a:solidFill>
              </a:rPr>
              <a:t>:</a:t>
            </a:r>
          </a:p>
        </p:txBody>
      </p:sp>
      <p:sp>
        <p:nvSpPr>
          <p:cNvPr id="9" name="Elipse 8"/>
          <p:cNvSpPr/>
          <p:nvPr/>
        </p:nvSpPr>
        <p:spPr>
          <a:xfrm>
            <a:off x="5500255" y="2385352"/>
            <a:ext cx="5902036" cy="2269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32961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stretch>
            <a:fillRect/>
          </a:stretch>
        </p:blipFill>
        <p:spPr>
          <a:xfrm>
            <a:off x="31233" y="-8379"/>
            <a:ext cx="5143500" cy="6720088"/>
          </a:xfrm>
          <a:prstGeom prst="rect">
            <a:avLst/>
          </a:prstGeom>
        </p:spPr>
      </p:pic>
      <p:pic>
        <p:nvPicPr>
          <p:cNvPr id="2" name="Imagen 1"/>
          <p:cNvPicPr>
            <a:picLocks noChangeAspect="1"/>
          </p:cNvPicPr>
          <p:nvPr/>
        </p:nvPicPr>
        <p:blipFill>
          <a:blip r:embed="rId3" cstate="print"/>
          <a:stretch>
            <a:fillRect/>
          </a:stretch>
        </p:blipFill>
        <p:spPr>
          <a:xfrm>
            <a:off x="8353019" y="2213301"/>
            <a:ext cx="2857500" cy="2143125"/>
          </a:xfrm>
          <a:prstGeom prst="rect">
            <a:avLst/>
          </a:prstGeom>
        </p:spPr>
      </p:pic>
      <p:pic>
        <p:nvPicPr>
          <p:cNvPr id="5" name="Imagen 4"/>
          <p:cNvPicPr>
            <a:picLocks noChangeAspect="1"/>
          </p:cNvPicPr>
          <p:nvPr/>
        </p:nvPicPr>
        <p:blipFill>
          <a:blip r:embed="rId4" cstate="print"/>
          <a:stretch>
            <a:fillRect/>
          </a:stretch>
        </p:blipFill>
        <p:spPr>
          <a:xfrm>
            <a:off x="7937598" y="4493243"/>
            <a:ext cx="3688345" cy="1816277"/>
          </a:xfrm>
          <a:prstGeom prst="rect">
            <a:avLst/>
          </a:prstGeom>
        </p:spPr>
      </p:pic>
      <p:pic>
        <p:nvPicPr>
          <p:cNvPr id="6" name="Imagen 5"/>
          <p:cNvPicPr>
            <a:picLocks noChangeAspect="1"/>
          </p:cNvPicPr>
          <p:nvPr/>
        </p:nvPicPr>
        <p:blipFill>
          <a:blip r:embed="rId5" cstate="print"/>
          <a:stretch>
            <a:fillRect/>
          </a:stretch>
        </p:blipFill>
        <p:spPr>
          <a:xfrm>
            <a:off x="7817079" y="184560"/>
            <a:ext cx="3929381" cy="1891924"/>
          </a:xfrm>
          <a:prstGeom prst="rect">
            <a:avLst/>
          </a:prstGeom>
        </p:spPr>
      </p:pic>
      <p:pic>
        <p:nvPicPr>
          <p:cNvPr id="7" name="Imagen 6"/>
          <p:cNvPicPr>
            <a:picLocks noChangeAspect="1"/>
          </p:cNvPicPr>
          <p:nvPr/>
        </p:nvPicPr>
        <p:blipFill>
          <a:blip r:embed="rId6" cstate="print"/>
          <a:stretch>
            <a:fillRect/>
          </a:stretch>
        </p:blipFill>
        <p:spPr>
          <a:xfrm>
            <a:off x="5230399" y="184560"/>
            <a:ext cx="2531013" cy="1622520"/>
          </a:xfrm>
          <a:prstGeom prst="rect">
            <a:avLst/>
          </a:prstGeom>
        </p:spPr>
      </p:pic>
      <p:sp>
        <p:nvSpPr>
          <p:cNvPr id="8" name="CuadroTexto 7"/>
          <p:cNvSpPr txBox="1"/>
          <p:nvPr/>
        </p:nvSpPr>
        <p:spPr>
          <a:xfrm>
            <a:off x="5174733" y="5253069"/>
            <a:ext cx="2438400" cy="369332"/>
          </a:xfrm>
          <a:prstGeom prst="rect">
            <a:avLst/>
          </a:prstGeom>
          <a:noFill/>
        </p:spPr>
        <p:txBody>
          <a:bodyPr wrap="square" rtlCol="0">
            <a:spAutoFit/>
          </a:bodyPr>
          <a:lstStyle/>
          <a:p>
            <a:pPr algn="ctr"/>
            <a:r>
              <a:rPr lang="es-AR" dirty="0"/>
              <a:t>Standard </a:t>
            </a:r>
            <a:r>
              <a:rPr lang="es-AR" dirty="0" err="1"/>
              <a:t>Physicians</a:t>
            </a:r>
            <a:r>
              <a:rPr lang="es-AR" dirty="0"/>
              <a:t> </a:t>
            </a:r>
          </a:p>
        </p:txBody>
      </p:sp>
      <p:pic>
        <p:nvPicPr>
          <p:cNvPr id="11" name="Imagen 10"/>
          <p:cNvPicPr>
            <a:picLocks noChangeAspect="1"/>
          </p:cNvPicPr>
          <p:nvPr/>
        </p:nvPicPr>
        <p:blipFill>
          <a:blip r:embed="rId7" cstate="print"/>
          <a:stretch>
            <a:fillRect/>
          </a:stretch>
        </p:blipFill>
        <p:spPr>
          <a:xfrm>
            <a:off x="1728594" y="2213301"/>
            <a:ext cx="2519624" cy="2462468"/>
          </a:xfrm>
          <a:prstGeom prst="rect">
            <a:avLst/>
          </a:prstGeom>
        </p:spPr>
      </p:pic>
      <p:pic>
        <p:nvPicPr>
          <p:cNvPr id="10" name="Imagen 9"/>
          <p:cNvPicPr>
            <a:picLocks noChangeAspect="1"/>
          </p:cNvPicPr>
          <p:nvPr/>
        </p:nvPicPr>
        <p:blipFill>
          <a:blip r:embed="rId8" cstate="print"/>
          <a:stretch>
            <a:fillRect/>
          </a:stretch>
        </p:blipFill>
        <p:spPr>
          <a:xfrm>
            <a:off x="28982" y="-8379"/>
            <a:ext cx="1733967" cy="2277802"/>
          </a:xfrm>
          <a:prstGeom prst="rect">
            <a:avLst/>
          </a:prstGeom>
        </p:spPr>
      </p:pic>
      <p:sp>
        <p:nvSpPr>
          <p:cNvPr id="12" name="Flecha: cuádruple 11"/>
          <p:cNvSpPr/>
          <p:nvPr/>
        </p:nvSpPr>
        <p:spPr>
          <a:xfrm>
            <a:off x="5444534" y="2775605"/>
            <a:ext cx="2280414" cy="1765056"/>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0" name="Picture 2" descr="Resultado de imagen para flexner reformando la medicin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09103" y="3466802"/>
            <a:ext cx="1505755" cy="227745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uadroTexto 13"/>
          <p:cNvSpPr txBox="1"/>
          <p:nvPr/>
        </p:nvSpPr>
        <p:spPr>
          <a:xfrm>
            <a:off x="5365541" y="1980828"/>
            <a:ext cx="2438400" cy="646331"/>
          </a:xfrm>
          <a:prstGeom prst="rect">
            <a:avLst/>
          </a:prstGeom>
          <a:noFill/>
        </p:spPr>
        <p:txBody>
          <a:bodyPr wrap="square" rtlCol="0">
            <a:spAutoFit/>
          </a:bodyPr>
          <a:lstStyle/>
          <a:p>
            <a:pPr algn="ctr"/>
            <a:r>
              <a:rPr lang="es-AR" dirty="0"/>
              <a:t>Standard </a:t>
            </a:r>
            <a:r>
              <a:rPr lang="es-AR" dirty="0" err="1"/>
              <a:t>Public</a:t>
            </a:r>
            <a:r>
              <a:rPr lang="es-AR" dirty="0"/>
              <a:t> </a:t>
            </a:r>
            <a:r>
              <a:rPr lang="es-AR" dirty="0" err="1"/>
              <a:t>Health</a:t>
            </a:r>
            <a:r>
              <a:rPr lang="es-AR" dirty="0"/>
              <a:t> </a:t>
            </a:r>
            <a:r>
              <a:rPr lang="es-AR" dirty="0" err="1"/>
              <a:t>Oficcers</a:t>
            </a:r>
            <a:r>
              <a:rPr lang="es-AR" dirty="0"/>
              <a:t> </a:t>
            </a:r>
          </a:p>
        </p:txBody>
      </p:sp>
    </p:spTree>
    <p:extLst>
      <p:ext uri="{BB962C8B-B14F-4D97-AF65-F5344CB8AC3E}">
        <p14:creationId xmlns:p14="http://schemas.microsoft.com/office/powerpoint/2010/main" xmlns="" val="35744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0105" y="-1"/>
            <a:ext cx="4703758" cy="6858000"/>
          </a:xfrm>
          <a:prstGeom prst="rect">
            <a:avLst/>
          </a:prstGeom>
        </p:spPr>
      </p:pic>
      <p:sp>
        <p:nvSpPr>
          <p:cNvPr id="6" name="Estrella: 5 puntas 5"/>
          <p:cNvSpPr/>
          <p:nvPr/>
        </p:nvSpPr>
        <p:spPr>
          <a:xfrm>
            <a:off x="6220690" y="1427018"/>
            <a:ext cx="207819" cy="19396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3" cstate="print"/>
          <a:stretch>
            <a:fillRect/>
          </a:stretch>
        </p:blipFill>
        <p:spPr>
          <a:xfrm>
            <a:off x="6310084" y="5530803"/>
            <a:ext cx="262151" cy="237765"/>
          </a:xfrm>
          <a:prstGeom prst="rect">
            <a:avLst/>
          </a:prstGeom>
        </p:spPr>
      </p:pic>
      <p:pic>
        <p:nvPicPr>
          <p:cNvPr id="9" name="Imagen 8"/>
          <p:cNvPicPr>
            <a:picLocks noChangeAspect="1"/>
          </p:cNvPicPr>
          <p:nvPr/>
        </p:nvPicPr>
        <p:blipFill>
          <a:blip r:embed="rId3" cstate="print"/>
          <a:stretch>
            <a:fillRect/>
          </a:stretch>
        </p:blipFill>
        <p:spPr>
          <a:xfrm>
            <a:off x="7488924" y="4790575"/>
            <a:ext cx="262151" cy="237765"/>
          </a:xfrm>
          <a:prstGeom prst="rect">
            <a:avLst/>
          </a:prstGeom>
        </p:spPr>
      </p:pic>
      <p:pic>
        <p:nvPicPr>
          <p:cNvPr id="10" name="Imagen 9"/>
          <p:cNvPicPr>
            <a:picLocks noChangeAspect="1"/>
          </p:cNvPicPr>
          <p:nvPr/>
        </p:nvPicPr>
        <p:blipFill>
          <a:blip r:embed="rId3" cstate="print"/>
          <a:stretch>
            <a:fillRect/>
          </a:stretch>
        </p:blipFill>
        <p:spPr>
          <a:xfrm>
            <a:off x="5268238" y="2337659"/>
            <a:ext cx="262151" cy="237765"/>
          </a:xfrm>
          <a:prstGeom prst="rect">
            <a:avLst/>
          </a:prstGeom>
        </p:spPr>
      </p:pic>
      <p:pic>
        <p:nvPicPr>
          <p:cNvPr id="11" name="Imagen 10"/>
          <p:cNvPicPr>
            <a:picLocks noChangeAspect="1"/>
          </p:cNvPicPr>
          <p:nvPr/>
        </p:nvPicPr>
        <p:blipFill>
          <a:blip r:embed="rId3" cstate="print"/>
          <a:stretch>
            <a:fillRect/>
          </a:stretch>
        </p:blipFill>
        <p:spPr>
          <a:xfrm>
            <a:off x="6658375" y="3043490"/>
            <a:ext cx="262151" cy="237765"/>
          </a:xfrm>
          <a:prstGeom prst="rect">
            <a:avLst/>
          </a:prstGeom>
        </p:spPr>
      </p:pic>
      <p:sp>
        <p:nvSpPr>
          <p:cNvPr id="13" name="Estrella: 5 puntas 12"/>
          <p:cNvSpPr/>
          <p:nvPr/>
        </p:nvSpPr>
        <p:spPr>
          <a:xfrm>
            <a:off x="7631817" y="4672445"/>
            <a:ext cx="250197" cy="2362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Imagen 13"/>
          <p:cNvPicPr>
            <a:picLocks noChangeAspect="1"/>
          </p:cNvPicPr>
          <p:nvPr/>
        </p:nvPicPr>
        <p:blipFill>
          <a:blip r:embed="rId4" cstate="print"/>
          <a:stretch>
            <a:fillRect/>
          </a:stretch>
        </p:blipFill>
        <p:spPr>
          <a:xfrm>
            <a:off x="6394948" y="3229765"/>
            <a:ext cx="298730" cy="280440"/>
          </a:xfrm>
          <a:prstGeom prst="rect">
            <a:avLst/>
          </a:prstGeom>
        </p:spPr>
      </p:pic>
      <p:pic>
        <p:nvPicPr>
          <p:cNvPr id="15" name="Imagen 14"/>
          <p:cNvPicPr>
            <a:picLocks noChangeAspect="1"/>
          </p:cNvPicPr>
          <p:nvPr/>
        </p:nvPicPr>
        <p:blipFill>
          <a:blip r:embed="rId4" cstate="print"/>
          <a:stretch>
            <a:fillRect/>
          </a:stretch>
        </p:blipFill>
        <p:spPr>
          <a:xfrm>
            <a:off x="6817492" y="5628348"/>
            <a:ext cx="298730" cy="280440"/>
          </a:xfrm>
          <a:prstGeom prst="rect">
            <a:avLst/>
          </a:prstGeom>
        </p:spPr>
      </p:pic>
      <p:pic>
        <p:nvPicPr>
          <p:cNvPr id="16" name="Imagen 15"/>
          <p:cNvPicPr>
            <a:picLocks noChangeAspect="1"/>
          </p:cNvPicPr>
          <p:nvPr/>
        </p:nvPicPr>
        <p:blipFill>
          <a:blip r:embed="rId4" cstate="print"/>
          <a:stretch>
            <a:fillRect/>
          </a:stretch>
        </p:blipFill>
        <p:spPr>
          <a:xfrm>
            <a:off x="5441321" y="2316321"/>
            <a:ext cx="298730" cy="280440"/>
          </a:xfrm>
          <a:prstGeom prst="rect">
            <a:avLst/>
          </a:prstGeom>
        </p:spPr>
      </p:pic>
      <p:sp>
        <p:nvSpPr>
          <p:cNvPr id="17" name="Elipse 16"/>
          <p:cNvSpPr/>
          <p:nvPr/>
        </p:nvSpPr>
        <p:spPr>
          <a:xfrm>
            <a:off x="6281502" y="4281714"/>
            <a:ext cx="159657" cy="159657"/>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p:cNvPicPr>
            <a:picLocks noChangeAspect="1"/>
          </p:cNvPicPr>
          <p:nvPr/>
        </p:nvPicPr>
        <p:blipFill>
          <a:blip r:embed="rId5" cstate="print"/>
          <a:stretch>
            <a:fillRect/>
          </a:stretch>
        </p:blipFill>
        <p:spPr>
          <a:xfrm>
            <a:off x="7443200" y="4613775"/>
            <a:ext cx="176799" cy="176799"/>
          </a:xfrm>
          <a:prstGeom prst="rect">
            <a:avLst/>
          </a:prstGeom>
        </p:spPr>
      </p:pic>
      <p:sp>
        <p:nvSpPr>
          <p:cNvPr id="19" name="Elipse 18"/>
          <p:cNvSpPr/>
          <p:nvPr/>
        </p:nvSpPr>
        <p:spPr>
          <a:xfrm>
            <a:off x="6189137" y="4103584"/>
            <a:ext cx="172193" cy="1781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 name="Imagen 19"/>
          <p:cNvPicPr>
            <a:picLocks noChangeAspect="1"/>
          </p:cNvPicPr>
          <p:nvPr/>
        </p:nvPicPr>
        <p:blipFill>
          <a:blip r:embed="rId5" cstate="print"/>
          <a:stretch>
            <a:fillRect/>
          </a:stretch>
        </p:blipFill>
        <p:spPr>
          <a:xfrm>
            <a:off x="6218149" y="3402728"/>
            <a:ext cx="176799" cy="176799"/>
          </a:xfrm>
          <a:prstGeom prst="rect">
            <a:avLst/>
          </a:prstGeom>
        </p:spPr>
      </p:pic>
      <p:pic>
        <p:nvPicPr>
          <p:cNvPr id="21" name="Imagen 20"/>
          <p:cNvPicPr>
            <a:picLocks noChangeAspect="1"/>
          </p:cNvPicPr>
          <p:nvPr/>
        </p:nvPicPr>
        <p:blipFill>
          <a:blip r:embed="rId6" cstate="print"/>
          <a:stretch>
            <a:fillRect/>
          </a:stretch>
        </p:blipFill>
        <p:spPr>
          <a:xfrm>
            <a:off x="6722996" y="4606807"/>
            <a:ext cx="188992" cy="188992"/>
          </a:xfrm>
          <a:prstGeom prst="rect">
            <a:avLst/>
          </a:prstGeom>
        </p:spPr>
      </p:pic>
      <p:pic>
        <p:nvPicPr>
          <p:cNvPr id="22" name="Imagen 21"/>
          <p:cNvPicPr>
            <a:picLocks noChangeAspect="1"/>
          </p:cNvPicPr>
          <p:nvPr/>
        </p:nvPicPr>
        <p:blipFill>
          <a:blip r:embed="rId6" cstate="print"/>
          <a:stretch>
            <a:fillRect/>
          </a:stretch>
        </p:blipFill>
        <p:spPr>
          <a:xfrm>
            <a:off x="5797488" y="2935361"/>
            <a:ext cx="188992" cy="188992"/>
          </a:xfrm>
          <a:prstGeom prst="rect">
            <a:avLst/>
          </a:prstGeom>
        </p:spPr>
      </p:pic>
      <p:pic>
        <p:nvPicPr>
          <p:cNvPr id="23" name="Imagen 22"/>
          <p:cNvPicPr>
            <a:picLocks noChangeAspect="1"/>
          </p:cNvPicPr>
          <p:nvPr/>
        </p:nvPicPr>
        <p:blipFill>
          <a:blip r:embed="rId6" cstate="print"/>
          <a:stretch>
            <a:fillRect/>
          </a:stretch>
        </p:blipFill>
        <p:spPr>
          <a:xfrm>
            <a:off x="6697443" y="2450110"/>
            <a:ext cx="188992" cy="188992"/>
          </a:xfrm>
          <a:prstGeom prst="rect">
            <a:avLst/>
          </a:prstGeom>
        </p:spPr>
      </p:pic>
      <p:pic>
        <p:nvPicPr>
          <p:cNvPr id="24" name="Imagen 23"/>
          <p:cNvPicPr>
            <a:picLocks noChangeAspect="1"/>
          </p:cNvPicPr>
          <p:nvPr/>
        </p:nvPicPr>
        <p:blipFill>
          <a:blip r:embed="rId6" cstate="print"/>
          <a:stretch>
            <a:fillRect/>
          </a:stretch>
        </p:blipFill>
        <p:spPr>
          <a:xfrm>
            <a:off x="6843483" y="5439356"/>
            <a:ext cx="188992" cy="188992"/>
          </a:xfrm>
          <a:prstGeom prst="rect">
            <a:avLst/>
          </a:prstGeom>
        </p:spPr>
      </p:pic>
      <p:pic>
        <p:nvPicPr>
          <p:cNvPr id="25" name="Imagen 24"/>
          <p:cNvPicPr>
            <a:picLocks noChangeAspect="1"/>
          </p:cNvPicPr>
          <p:nvPr/>
        </p:nvPicPr>
        <p:blipFill>
          <a:blip r:embed="rId7" cstate="print"/>
          <a:stretch>
            <a:fillRect/>
          </a:stretch>
        </p:blipFill>
        <p:spPr>
          <a:xfrm>
            <a:off x="6639249" y="5222557"/>
            <a:ext cx="298730" cy="280440"/>
          </a:xfrm>
          <a:prstGeom prst="rect">
            <a:avLst/>
          </a:prstGeom>
        </p:spPr>
      </p:pic>
      <p:pic>
        <p:nvPicPr>
          <p:cNvPr id="27" name="Imagen 26"/>
          <p:cNvPicPr>
            <a:picLocks noChangeAspect="1"/>
          </p:cNvPicPr>
          <p:nvPr/>
        </p:nvPicPr>
        <p:blipFill>
          <a:blip r:embed="rId8" cstate="print"/>
          <a:stretch>
            <a:fillRect/>
          </a:stretch>
        </p:blipFill>
        <p:spPr>
          <a:xfrm flipV="1">
            <a:off x="6099388" y="3762782"/>
            <a:ext cx="182114" cy="182114"/>
          </a:xfrm>
          <a:prstGeom prst="rect">
            <a:avLst/>
          </a:prstGeom>
        </p:spPr>
      </p:pic>
      <p:sp>
        <p:nvSpPr>
          <p:cNvPr id="28" name="CuadroTexto 27"/>
          <p:cNvSpPr txBox="1"/>
          <p:nvPr/>
        </p:nvSpPr>
        <p:spPr>
          <a:xfrm>
            <a:off x="207818" y="665018"/>
            <a:ext cx="3228109" cy="1200329"/>
          </a:xfrm>
          <a:prstGeom prst="rect">
            <a:avLst/>
          </a:prstGeom>
          <a:noFill/>
        </p:spPr>
        <p:txBody>
          <a:bodyPr wrap="square" rtlCol="0">
            <a:spAutoFit/>
          </a:bodyPr>
          <a:lstStyle/>
          <a:p>
            <a:r>
              <a:rPr lang="es-AR" dirty="0"/>
              <a:t>1920-1950: Escuelas Pioneras: en Baltimore, San Pablo, Santiago de Chile , México y Puerto Rico?</a:t>
            </a:r>
          </a:p>
        </p:txBody>
      </p:sp>
      <p:sp>
        <p:nvSpPr>
          <p:cNvPr id="29" name="CuadroTexto 28"/>
          <p:cNvSpPr txBox="1"/>
          <p:nvPr/>
        </p:nvSpPr>
        <p:spPr>
          <a:xfrm>
            <a:off x="235527" y="3124353"/>
            <a:ext cx="3304578" cy="923330"/>
          </a:xfrm>
          <a:prstGeom prst="rect">
            <a:avLst/>
          </a:prstGeom>
          <a:noFill/>
        </p:spPr>
        <p:txBody>
          <a:bodyPr wrap="square" rtlCol="0">
            <a:spAutoFit/>
          </a:bodyPr>
          <a:lstStyle/>
          <a:p>
            <a:r>
              <a:rPr lang="es-AR" dirty="0"/>
              <a:t>1960-1980 Escuelas Desarrollistas. Medellín, Río de Janeiro, Buenos Aires, Córdoba </a:t>
            </a:r>
          </a:p>
        </p:txBody>
      </p:sp>
      <p:sp>
        <p:nvSpPr>
          <p:cNvPr id="30" name="CuadroTexto 29"/>
          <p:cNvSpPr txBox="1"/>
          <p:nvPr/>
        </p:nvSpPr>
        <p:spPr>
          <a:xfrm>
            <a:off x="207818" y="4606807"/>
            <a:ext cx="3228109" cy="1200329"/>
          </a:xfrm>
          <a:prstGeom prst="rect">
            <a:avLst/>
          </a:prstGeom>
          <a:noFill/>
        </p:spPr>
        <p:txBody>
          <a:bodyPr wrap="square" rtlCol="0">
            <a:spAutoFit/>
          </a:bodyPr>
          <a:lstStyle/>
          <a:p>
            <a:r>
              <a:rPr lang="es-AR" dirty="0"/>
              <a:t>1948-1980 Escuelas Ministeriales Venezuela, Colombia, Argentina, Perú, Brasil (Minas Gerais)</a:t>
            </a:r>
          </a:p>
        </p:txBody>
      </p:sp>
      <p:sp>
        <p:nvSpPr>
          <p:cNvPr id="31" name="CuadroTexto 30"/>
          <p:cNvSpPr txBox="1"/>
          <p:nvPr/>
        </p:nvSpPr>
        <p:spPr>
          <a:xfrm>
            <a:off x="8963692" y="665018"/>
            <a:ext cx="2736202" cy="923330"/>
          </a:xfrm>
          <a:prstGeom prst="rect">
            <a:avLst/>
          </a:prstGeom>
          <a:noFill/>
        </p:spPr>
        <p:txBody>
          <a:bodyPr wrap="square" rtlCol="0">
            <a:spAutoFit/>
          </a:bodyPr>
          <a:lstStyle/>
          <a:p>
            <a:r>
              <a:rPr lang="es-AR" dirty="0"/>
              <a:t>1980 1990 Programas sin escuela AUPHA / </a:t>
            </a:r>
            <a:r>
              <a:rPr lang="es-AR" dirty="0" err="1"/>
              <a:t>Kellogs</a:t>
            </a:r>
            <a:endParaRPr lang="es-AR" dirty="0"/>
          </a:p>
          <a:p>
            <a:r>
              <a:rPr lang="es-AR" dirty="0"/>
              <a:t>Lima, Colombia, Argentina</a:t>
            </a:r>
          </a:p>
        </p:txBody>
      </p:sp>
      <p:sp>
        <p:nvSpPr>
          <p:cNvPr id="32" name="CuadroTexto 31"/>
          <p:cNvSpPr txBox="1"/>
          <p:nvPr/>
        </p:nvSpPr>
        <p:spPr>
          <a:xfrm>
            <a:off x="8963692" y="2080926"/>
            <a:ext cx="3103418" cy="1200329"/>
          </a:xfrm>
          <a:prstGeom prst="rect">
            <a:avLst/>
          </a:prstGeom>
          <a:noFill/>
        </p:spPr>
        <p:txBody>
          <a:bodyPr wrap="square" rtlCol="0">
            <a:spAutoFit/>
          </a:bodyPr>
          <a:lstStyle/>
          <a:p>
            <a:r>
              <a:rPr lang="es-AR" dirty="0"/>
              <a:t>1980-___ Maestrías de Medicina Social/Salud Colectiva México Río (UERJ) Bahía</a:t>
            </a:r>
          </a:p>
        </p:txBody>
      </p:sp>
      <p:sp>
        <p:nvSpPr>
          <p:cNvPr id="33" name="CuadroTexto 32"/>
          <p:cNvSpPr txBox="1"/>
          <p:nvPr/>
        </p:nvSpPr>
        <p:spPr>
          <a:xfrm>
            <a:off x="8897388" y="3944896"/>
            <a:ext cx="2802505" cy="1754326"/>
          </a:xfrm>
          <a:prstGeom prst="rect">
            <a:avLst/>
          </a:prstGeom>
          <a:noFill/>
        </p:spPr>
        <p:txBody>
          <a:bodyPr wrap="square" rtlCol="0">
            <a:spAutoFit/>
          </a:bodyPr>
          <a:lstStyle/>
          <a:p>
            <a:r>
              <a:rPr lang="es-AR" dirty="0"/>
              <a:t>1990- Maestrías y Doctorados interdisciplinarios dependiente de Rectorados Buenos Aires, Rosario, Bogotá, </a:t>
            </a:r>
          </a:p>
        </p:txBody>
      </p:sp>
      <p:sp>
        <p:nvSpPr>
          <p:cNvPr id="34" name="Estrella: 5 puntas 33"/>
          <p:cNvSpPr/>
          <p:nvPr/>
        </p:nvSpPr>
        <p:spPr>
          <a:xfrm>
            <a:off x="6087331" y="2360502"/>
            <a:ext cx="250197" cy="2362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336056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7" grpId="0" animBg="1"/>
      <p:bldP spid="19"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8365" y="376188"/>
            <a:ext cx="9448800" cy="6001643"/>
          </a:xfrm>
          <a:prstGeom prst="rect">
            <a:avLst/>
          </a:prstGeom>
        </p:spPr>
        <p:txBody>
          <a:bodyPr wrap="square">
            <a:spAutoFit/>
          </a:bodyPr>
          <a:lstStyle/>
          <a:p>
            <a:r>
              <a:rPr lang="es-AR" sz="2400" b="1" dirty="0"/>
              <a:t>“A este respecto conviene destacar que la docencia en las escuelas de salud pública no debe considerarse en ningún caso como un simple adiestramiento tecnológico en el cual lo que se busca es simplemente suministrar los conocimientos existentes sobre la materia, interesándose en el futuro sólo hasta el punto de mostrar como esos conocimientos pueden ser aplicados a situaciones especiales que ya se conocen o, en todo caso, que pueden ser previstas”.</a:t>
            </a:r>
          </a:p>
          <a:p>
            <a:endParaRPr lang="es-AR" sz="2400" dirty="0"/>
          </a:p>
          <a:p>
            <a:endParaRPr lang="es-AR" sz="2400" b="1" dirty="0"/>
          </a:p>
          <a:p>
            <a:r>
              <a:rPr lang="es-AR" sz="2400" b="1" dirty="0"/>
              <a:t>“El propósito docente de nuestras escuelas tiene que ser mucho más amplio. No es posible limitarse meramente a comunicar conocimientos por más importantes que éstos sean o aparenten ser, sino que es necesario preparar al estudiante en el difícil arte de entender, permitiéndole apreciar la complejidad de los problemas que afectan la salud y desarrollar la actitud mental indispensable para resolver situaciones sanitario-sociales aún no definidas”.</a:t>
            </a:r>
          </a:p>
        </p:txBody>
      </p:sp>
    </p:spTree>
    <p:extLst>
      <p:ext uri="{BB962C8B-B14F-4D97-AF65-F5344CB8AC3E}">
        <p14:creationId xmlns:p14="http://schemas.microsoft.com/office/powerpoint/2010/main" xmlns="" val="83705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2836" y="792954"/>
            <a:ext cx="10598728" cy="5262979"/>
          </a:xfrm>
          <a:prstGeom prst="rect">
            <a:avLst/>
          </a:prstGeom>
        </p:spPr>
        <p:txBody>
          <a:bodyPr wrap="square">
            <a:spAutoFit/>
          </a:bodyPr>
          <a:lstStyle/>
          <a:p>
            <a:r>
              <a:rPr lang="es-AR" sz="2400" b="1" dirty="0">
                <a:latin typeface="Calibri" panose="020F0502020204030204" pitchFamily="34" charset="0"/>
                <a:cs typeface="Calibri" panose="020F0502020204030204" pitchFamily="34" charset="0"/>
              </a:rPr>
              <a:t>“Esto nos lleva de inmediato al problema de la importancia que tiene la investigación en una escuela de salud pública. Es indudable que si se desea que el sanitarista sea capaz de pensar metódicamente y bien, cuando se enfrenta a nuevos problemas, es necesario ponerlo frente a nuevas situaciones y estimularlo y ayudarlo para que encuentre nuevas soluciones”. </a:t>
            </a:r>
          </a:p>
          <a:p>
            <a:endParaRPr lang="es-AR" sz="2400" b="1" dirty="0">
              <a:latin typeface="Calibri" panose="020F0502020204030204" pitchFamily="34" charset="0"/>
              <a:cs typeface="Calibri" panose="020F0502020204030204" pitchFamily="34" charset="0"/>
            </a:endParaRPr>
          </a:p>
          <a:p>
            <a:r>
              <a:rPr lang="es-AR" sz="2400" b="1" dirty="0">
                <a:latin typeface="Calibri" panose="020F0502020204030204" pitchFamily="34" charset="0"/>
                <a:cs typeface="Calibri" panose="020F0502020204030204" pitchFamily="34" charset="0"/>
              </a:rPr>
              <a:t>“Se procurará en esa forma desvanecer en el estudiante la tendencia a buscar en la enseñanza las contestaciones y recetas que permiten resolver mecánicamente los problemas y que, al no hallarlos, son causa frecuente de frustración y desaliento”. </a:t>
            </a:r>
          </a:p>
          <a:p>
            <a:endParaRPr lang="es-AR" sz="2400" b="1" dirty="0">
              <a:latin typeface="Calibri" panose="020F0502020204030204" pitchFamily="34" charset="0"/>
              <a:cs typeface="Calibri" panose="020F0502020204030204" pitchFamily="34" charset="0"/>
            </a:endParaRPr>
          </a:p>
          <a:p>
            <a:r>
              <a:rPr lang="es-AR" sz="2400" b="1" dirty="0">
                <a:latin typeface="Calibri" panose="020F0502020204030204" pitchFamily="34" charset="0"/>
                <a:cs typeface="Calibri" panose="020F0502020204030204" pitchFamily="34" charset="0"/>
              </a:rPr>
              <a:t>“Por otra parte, la investigación es fundamental para mejorar la calidad de la</a:t>
            </a:r>
          </a:p>
          <a:p>
            <a:r>
              <a:rPr lang="es-AR" sz="2400" b="1" dirty="0">
                <a:latin typeface="Calibri" panose="020F0502020204030204" pitchFamily="34" charset="0"/>
                <a:cs typeface="Calibri" panose="020F0502020204030204" pitchFamily="34" charset="0"/>
              </a:rPr>
              <a:t>enseñanza, comunicándole una vivencia de la cual de otro modo carecería, y contribuyendo a cimentar el prestigio de la escuela en la comunidad”.</a:t>
            </a:r>
          </a:p>
        </p:txBody>
      </p:sp>
    </p:spTree>
    <p:extLst>
      <p:ext uri="{BB962C8B-B14F-4D97-AF65-F5344CB8AC3E}">
        <p14:creationId xmlns:p14="http://schemas.microsoft.com/office/powerpoint/2010/main" xmlns="" val="168458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54728" y="1124681"/>
            <a:ext cx="9033162" cy="4154984"/>
          </a:xfrm>
          <a:prstGeom prst="rect">
            <a:avLst/>
          </a:prstGeom>
        </p:spPr>
        <p:txBody>
          <a:bodyPr wrap="square">
            <a:spAutoFit/>
          </a:bodyPr>
          <a:lstStyle/>
          <a:p>
            <a:r>
              <a:rPr lang="es-AR" sz="2400" b="1" dirty="0">
                <a:latin typeface="Calibri" panose="020F0502020204030204" pitchFamily="34" charset="0"/>
                <a:cs typeface="Calibri" panose="020F0502020204030204" pitchFamily="34" charset="0"/>
              </a:rPr>
              <a:t>“Es frecuente que la enseñanza que se lleva a cabo en las escuelas de salud pública se haga por materias aisladas que se van añadiendo las unas a las otras sin que se establezca entre ellas una verdadera concatenación lógica”. </a:t>
            </a:r>
          </a:p>
          <a:p>
            <a:endParaRPr lang="es-AR" sz="2400" b="1" dirty="0">
              <a:latin typeface="Calibri" panose="020F0502020204030204" pitchFamily="34" charset="0"/>
              <a:cs typeface="Calibri" panose="020F0502020204030204" pitchFamily="34" charset="0"/>
            </a:endParaRPr>
          </a:p>
          <a:p>
            <a:endParaRPr lang="es-AR" sz="2400" b="1" dirty="0">
              <a:latin typeface="Calibri" panose="020F0502020204030204" pitchFamily="34" charset="0"/>
              <a:cs typeface="Calibri" panose="020F0502020204030204" pitchFamily="34" charset="0"/>
            </a:endParaRPr>
          </a:p>
          <a:p>
            <a:r>
              <a:rPr lang="es-AR" sz="2400" b="1" dirty="0">
                <a:latin typeface="Calibri" panose="020F0502020204030204" pitchFamily="34" charset="0"/>
                <a:cs typeface="Calibri" panose="020F0502020204030204" pitchFamily="34" charset="0"/>
              </a:rPr>
              <a:t>“Más razonable que ese sistema de educación aditiva nos parece uno que implique una verdadera integración de los conocimientos que se desea transmitir, facilitando su comprensión por el estudiante bajo la forma de una doctrina orgánica que le permitirá estudiar y resolver los problemas que se le presenten”. </a:t>
            </a:r>
          </a:p>
        </p:txBody>
      </p:sp>
      <p:sp>
        <p:nvSpPr>
          <p:cNvPr id="2" name="CuadroTexto 1"/>
          <p:cNvSpPr txBox="1"/>
          <p:nvPr/>
        </p:nvSpPr>
        <p:spPr>
          <a:xfrm>
            <a:off x="6262255" y="5486400"/>
            <a:ext cx="5320145" cy="1200329"/>
          </a:xfrm>
          <a:prstGeom prst="rect">
            <a:avLst/>
          </a:prstGeom>
          <a:noFill/>
        </p:spPr>
        <p:txBody>
          <a:bodyPr wrap="square" rtlCol="0">
            <a:spAutoFit/>
          </a:bodyPr>
          <a:lstStyle/>
          <a:p>
            <a:pPr algn="ctr"/>
            <a:r>
              <a:rPr lang="es-AR" b="1" dirty="0"/>
              <a:t>Dr. Alfredo </a:t>
            </a:r>
            <a:r>
              <a:rPr lang="es-AR" b="1" dirty="0" err="1"/>
              <a:t>Arreaza</a:t>
            </a:r>
            <a:r>
              <a:rPr lang="es-AR" b="1" dirty="0"/>
              <a:t> Guzmán </a:t>
            </a:r>
          </a:p>
          <a:p>
            <a:pPr algn="ctr"/>
            <a:r>
              <a:rPr lang="es-AR" b="1" dirty="0"/>
              <a:t>Director Escuela de Salud Pública Universidad Central de Venezuela II Conferencia de Escuelas de Salud Pública 1962</a:t>
            </a:r>
          </a:p>
        </p:txBody>
      </p:sp>
    </p:spTree>
    <p:extLst>
      <p:ext uri="{BB962C8B-B14F-4D97-AF65-F5344CB8AC3E}">
        <p14:creationId xmlns:p14="http://schemas.microsoft.com/office/powerpoint/2010/main" xmlns="" val="14159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33055" y="3034146"/>
            <a:ext cx="9518072" cy="3416320"/>
          </a:xfrm>
          <a:prstGeom prst="rect">
            <a:avLst/>
          </a:prstGeom>
          <a:noFill/>
        </p:spPr>
        <p:txBody>
          <a:bodyPr wrap="square" rtlCol="0">
            <a:spAutoFit/>
          </a:bodyPr>
          <a:lstStyle/>
          <a:p>
            <a:pPr algn="ctr"/>
            <a:r>
              <a:rPr lang="es-AR" sz="2400" dirty="0"/>
              <a:t>Aprendizajes de los 90’s (segunda década perdida)</a:t>
            </a:r>
          </a:p>
          <a:p>
            <a:endParaRPr lang="es-AR" sz="2400" dirty="0"/>
          </a:p>
          <a:p>
            <a:pPr marL="457200" indent="-457200">
              <a:buAutoNum type="arabicPeriod"/>
            </a:pPr>
            <a:r>
              <a:rPr lang="es-AR" sz="2400" dirty="0"/>
              <a:t>Los graduados técnicamente bien formados fueron instrumentales como funcionarios a políticas contrarias al derecho a la salud.</a:t>
            </a:r>
          </a:p>
          <a:p>
            <a:pPr marL="457200" indent="-457200">
              <a:buAutoNum type="arabicPeriod"/>
            </a:pPr>
            <a:r>
              <a:rPr lang="es-AR" sz="2400" dirty="0"/>
              <a:t>Se operó en la fragmentación del campo. Cursos separados y autónomos de Gestión, de epidemiología, de auditoría.</a:t>
            </a:r>
          </a:p>
          <a:p>
            <a:pPr marL="457200" indent="-457200">
              <a:buAutoNum type="arabicPeriod"/>
            </a:pPr>
            <a:r>
              <a:rPr lang="es-AR" sz="2400" dirty="0"/>
              <a:t>Se intentó reemplazar a la Salud Pública por la Economía de la Salud.</a:t>
            </a:r>
          </a:p>
          <a:p>
            <a:pPr marL="457200" indent="-457200">
              <a:buAutoNum type="arabicPeriod"/>
            </a:pPr>
            <a:r>
              <a:rPr lang="es-AR" sz="2400" dirty="0"/>
              <a:t>La década cierra con la propuesta de las FESP que intenta reinstalar la Salud Pública en la agenda.  </a:t>
            </a:r>
          </a:p>
        </p:txBody>
      </p:sp>
      <p:sp>
        <p:nvSpPr>
          <p:cNvPr id="9" name="CuadroTexto 8"/>
          <p:cNvSpPr txBox="1"/>
          <p:nvPr/>
        </p:nvSpPr>
        <p:spPr>
          <a:xfrm>
            <a:off x="1233055" y="332510"/>
            <a:ext cx="9518072" cy="2677656"/>
          </a:xfrm>
          <a:prstGeom prst="rect">
            <a:avLst/>
          </a:prstGeom>
          <a:noFill/>
        </p:spPr>
        <p:txBody>
          <a:bodyPr wrap="square" rtlCol="0">
            <a:spAutoFit/>
          </a:bodyPr>
          <a:lstStyle/>
          <a:p>
            <a:pPr algn="ctr"/>
            <a:r>
              <a:rPr lang="es-AR" sz="2400" dirty="0"/>
              <a:t>Aprendizajes de los 80’s (primera década perdida)</a:t>
            </a:r>
          </a:p>
          <a:p>
            <a:pPr marL="457200" indent="-457200" algn="ctr">
              <a:buAutoNum type="arabicPeriod"/>
            </a:pPr>
            <a:endParaRPr lang="es-AR" sz="2400" dirty="0"/>
          </a:p>
          <a:p>
            <a:pPr marL="457200" indent="-457200">
              <a:buFont typeface="+mj-lt"/>
              <a:buAutoNum type="arabicPeriod"/>
            </a:pPr>
            <a:r>
              <a:rPr lang="es-AR" sz="2400" dirty="0"/>
              <a:t>Desinterés en la formación y persecución a profesores en las dictaduras</a:t>
            </a:r>
          </a:p>
          <a:p>
            <a:pPr marL="457200" indent="-457200">
              <a:buFont typeface="+mj-lt"/>
              <a:buAutoNum type="arabicPeriod"/>
            </a:pPr>
            <a:r>
              <a:rPr lang="es-AR" sz="2400" dirty="0"/>
              <a:t>Gran reducción de las Escuelas Ministeriales</a:t>
            </a:r>
          </a:p>
          <a:p>
            <a:pPr marL="457200" indent="-457200">
              <a:buFont typeface="+mj-lt"/>
              <a:buAutoNum type="arabicPeriod"/>
            </a:pPr>
            <a:r>
              <a:rPr lang="es-AR" sz="2400" dirty="0"/>
              <a:t>Se puede formar por fuera de las Escuelas de Salud Pública</a:t>
            </a:r>
          </a:p>
          <a:p>
            <a:pPr marL="457200" indent="-457200">
              <a:buFont typeface="+mj-lt"/>
              <a:buAutoNum type="arabicPeriod"/>
            </a:pPr>
            <a:r>
              <a:rPr lang="es-AR" sz="2400" dirty="0"/>
              <a:t>Se gana en autonomía fuera de las Facultades de Medicina </a:t>
            </a:r>
          </a:p>
          <a:p>
            <a:pPr marL="457200" indent="-457200">
              <a:buFont typeface="+mj-lt"/>
              <a:buAutoNum type="arabicPeriod"/>
            </a:pPr>
            <a:r>
              <a:rPr lang="es-AR" sz="2400" dirty="0"/>
              <a:t>Fuerte colisión Salud Pública-Medicina Social  </a:t>
            </a:r>
          </a:p>
        </p:txBody>
      </p:sp>
    </p:spTree>
    <p:extLst>
      <p:ext uri="{BB962C8B-B14F-4D97-AF65-F5344CB8AC3E}">
        <p14:creationId xmlns:p14="http://schemas.microsoft.com/office/powerpoint/2010/main" xmlns="" val="10252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1182</Words>
  <Application>Microsoft Office PowerPoint</Application>
  <PresentationFormat>Personalizar</PresentationFormat>
  <Paragraphs>105</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de Office</vt:lpstr>
      <vt:lpstr>I Coloquio Latinoamericano de Formación en Salud Pública III Coloquio Cubano-Brasilero de Formación en Salud Pública  La Formación de Formadores en Salud Pública para Latinoamérica: como promover el compromiso social y político en la educación para la salud?   Formación de Formadores retos y oportunidades</vt:lpstr>
      <vt:lpstr>Slide 2</vt:lpstr>
      <vt:lpstr>Slide 3</vt:lpstr>
      <vt:lpstr>Slide 4</vt:lpstr>
      <vt:lpstr>Slide 5</vt:lpstr>
      <vt:lpstr>Slide 6</vt:lpstr>
      <vt:lpstr>Slide 7</vt:lpstr>
      <vt:lpstr>Slide 8</vt:lpstr>
      <vt:lpstr>Slide 9</vt:lpstr>
      <vt:lpstr>Slide 10</vt:lpstr>
      <vt:lpstr>Slide 11</vt:lpstr>
      <vt:lpstr>Perspectiva educacional</vt:lpstr>
      <vt:lpstr>Modalidades Docentes Combinadas</vt:lpstr>
      <vt:lpstr>2017-2030 “Cuando me aprendí las respuestas me cambiaron las preguntas”</vt:lpstr>
      <vt:lpstr>Slide 15</vt:lpstr>
      <vt:lpstr>Slide 16</vt:lpstr>
      <vt:lpstr>Slide 17</vt:lpstr>
      <vt:lpstr>Slide 18</vt:lpstr>
      <vt:lpstr>Slide 19</vt:lpstr>
      <vt:lpstr>Eficiencia/efficiency</vt:lpstr>
      <vt:lpstr>Efectividad/Effectivity</vt:lpstr>
      <vt:lpstr>Slide 22</vt:lpstr>
      <vt:lpstr>Slide 23</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Ccde09</cp:lastModifiedBy>
  <cp:revision>34</cp:revision>
  <dcterms:created xsi:type="dcterms:W3CDTF">2017-05-07T20:50:09Z</dcterms:created>
  <dcterms:modified xsi:type="dcterms:W3CDTF">2017-05-19T14:29:52Z</dcterms:modified>
</cp:coreProperties>
</file>