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sldIdLst>
    <p:sldId id="267" r:id="rId2"/>
    <p:sldId id="277" r:id="rId3"/>
    <p:sldId id="258" r:id="rId4"/>
    <p:sldId id="270" r:id="rId5"/>
    <p:sldId id="269" r:id="rId6"/>
    <p:sldId id="259" r:id="rId7"/>
    <p:sldId id="260" r:id="rId8"/>
    <p:sldId id="276" r:id="rId9"/>
    <p:sldId id="272" r:id="rId10"/>
    <p:sldId id="262" r:id="rId11"/>
    <p:sldId id="261" r:id="rId12"/>
    <p:sldId id="263" r:id="rId13"/>
    <p:sldId id="264" r:id="rId14"/>
    <p:sldId id="265" r:id="rId15"/>
    <p:sldId id="274" r:id="rId16"/>
    <p:sldId id="271" r:id="rId17"/>
    <p:sldId id="273" r:id="rId18"/>
    <p:sldId id="268" r:id="rId19"/>
    <p:sldId id="278" r:id="rId2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-31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BC54-4AD8-4679-BE6D-73C4692C5B57}" type="datetimeFigureOut">
              <a:rPr lang="es-CO" smtClean="0"/>
              <a:pPr/>
              <a:t>19/05/2017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131E-9B4D-42C5-BE83-E7C1D17A145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4182081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BC54-4AD8-4679-BE6D-73C4692C5B57}" type="datetimeFigureOut">
              <a:rPr lang="es-CO" smtClean="0"/>
              <a:pPr/>
              <a:t>19/05/2017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131E-9B4D-42C5-BE83-E7C1D17A145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633275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BC54-4AD8-4679-BE6D-73C4692C5B57}" type="datetimeFigureOut">
              <a:rPr lang="es-CO" smtClean="0"/>
              <a:pPr/>
              <a:t>19/05/2017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131E-9B4D-42C5-BE83-E7C1D17A145A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9944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BC54-4AD8-4679-BE6D-73C4692C5B57}" type="datetimeFigureOut">
              <a:rPr lang="es-CO" smtClean="0"/>
              <a:pPr/>
              <a:t>19/05/2017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131E-9B4D-42C5-BE83-E7C1D17A145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2092180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BC54-4AD8-4679-BE6D-73C4692C5B57}" type="datetimeFigureOut">
              <a:rPr lang="es-CO" smtClean="0"/>
              <a:pPr/>
              <a:t>19/05/2017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131E-9B4D-42C5-BE83-E7C1D17A145A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3716995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BC54-4AD8-4679-BE6D-73C4692C5B57}" type="datetimeFigureOut">
              <a:rPr lang="es-CO" smtClean="0"/>
              <a:pPr/>
              <a:t>19/05/2017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131E-9B4D-42C5-BE83-E7C1D17A145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0095562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BC54-4AD8-4679-BE6D-73C4692C5B57}" type="datetimeFigureOut">
              <a:rPr lang="es-CO" smtClean="0"/>
              <a:pPr/>
              <a:t>19/05/2017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131E-9B4D-42C5-BE83-E7C1D17A145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0979147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BC54-4AD8-4679-BE6D-73C4692C5B57}" type="datetimeFigureOut">
              <a:rPr lang="es-CO" smtClean="0"/>
              <a:pPr/>
              <a:t>19/05/2017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131E-9B4D-42C5-BE83-E7C1D17A145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825009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BC54-4AD8-4679-BE6D-73C4692C5B57}" type="datetimeFigureOut">
              <a:rPr lang="es-CO" smtClean="0"/>
              <a:pPr/>
              <a:t>19/05/2017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131E-9B4D-42C5-BE83-E7C1D17A145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63683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BC54-4AD8-4679-BE6D-73C4692C5B57}" type="datetimeFigureOut">
              <a:rPr lang="es-CO" smtClean="0"/>
              <a:pPr/>
              <a:t>19/05/2017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131E-9B4D-42C5-BE83-E7C1D17A145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765938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BC54-4AD8-4679-BE6D-73C4692C5B57}" type="datetimeFigureOut">
              <a:rPr lang="es-CO" smtClean="0"/>
              <a:pPr/>
              <a:t>19/05/2017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131E-9B4D-42C5-BE83-E7C1D17A145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028310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BC54-4AD8-4679-BE6D-73C4692C5B57}" type="datetimeFigureOut">
              <a:rPr lang="es-CO" smtClean="0"/>
              <a:pPr/>
              <a:t>19/05/2017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131E-9B4D-42C5-BE83-E7C1D17A145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97344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BC54-4AD8-4679-BE6D-73C4692C5B57}" type="datetimeFigureOut">
              <a:rPr lang="es-CO" smtClean="0"/>
              <a:pPr/>
              <a:t>19/05/2017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131E-9B4D-42C5-BE83-E7C1D17A145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613947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BC54-4AD8-4679-BE6D-73C4692C5B57}" type="datetimeFigureOut">
              <a:rPr lang="es-CO" smtClean="0"/>
              <a:pPr/>
              <a:t>19/05/2017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131E-9B4D-42C5-BE83-E7C1D17A145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337719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BC54-4AD8-4679-BE6D-73C4692C5B57}" type="datetimeFigureOut">
              <a:rPr lang="es-CO" smtClean="0"/>
              <a:pPr/>
              <a:t>19/05/2017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131E-9B4D-42C5-BE83-E7C1D17A145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577437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3BC54-4AD8-4679-BE6D-73C4692C5B57}" type="datetimeFigureOut">
              <a:rPr lang="es-CO" smtClean="0"/>
              <a:pPr/>
              <a:t>19/05/2017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6131E-9B4D-42C5-BE83-E7C1D17A145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434893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3BC54-4AD8-4679-BE6D-73C4692C5B57}" type="datetimeFigureOut">
              <a:rPr lang="es-CO" smtClean="0"/>
              <a:pPr/>
              <a:t>19/05/2017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AB6131E-9B4D-42C5-BE83-E7C1D17A145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25119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mailto:armandodenegri@gmail.co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3695" y="158839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I COLOQUIO LATINOAMERICANO DE FORMACIÓN EN SALUD PÚBLICA.</a:t>
            </a:r>
            <a:br>
              <a:rPr lang="es-CO" dirty="0" smtClean="0"/>
            </a:br>
            <a:r>
              <a:rPr lang="es-CO" sz="3100" dirty="0" smtClean="0"/>
              <a:t>III COLOQUIO BRASIL-CUBA DE FORMACIÓN EN SALUD PÚBLICA</a:t>
            </a:r>
            <a:endParaRPr lang="es-CO" sz="31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69741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s-MX" sz="4800" b="1" dirty="0">
              <a:solidFill>
                <a:srgbClr val="2E74B5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s-CO" sz="4000" b="1" dirty="0" smtClean="0"/>
              <a:t>Panel 2. La </a:t>
            </a:r>
            <a:r>
              <a:rPr lang="es-CO" sz="4000" b="1" dirty="0"/>
              <a:t>Formación de Formadores en Salud Pública </a:t>
            </a:r>
            <a:r>
              <a:rPr lang="es-CO" sz="4000" b="1" dirty="0" smtClean="0"/>
              <a:t>y su </a:t>
            </a:r>
            <a:r>
              <a:rPr lang="es-CO" sz="4000" b="1" dirty="0"/>
              <a:t>Importancia para los Sistemas de </a:t>
            </a:r>
            <a:r>
              <a:rPr lang="es-CO" sz="4000" b="1" dirty="0" smtClean="0"/>
              <a:t>Salud</a:t>
            </a:r>
          </a:p>
          <a:p>
            <a:pPr algn="r">
              <a:lnSpc>
                <a:spcPct val="120000"/>
              </a:lnSpc>
              <a:spcBef>
                <a:spcPct val="50000"/>
              </a:spcBef>
              <a:buNone/>
            </a:pPr>
            <a:endParaRPr lang="es-ES" altLang="es-CO" sz="3200" b="1" dirty="0" smtClean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r">
              <a:lnSpc>
                <a:spcPct val="120000"/>
              </a:lnSpc>
              <a:spcBef>
                <a:spcPct val="50000"/>
              </a:spcBef>
              <a:buNone/>
            </a:pPr>
            <a:endParaRPr lang="es-ES" altLang="es-CO" sz="2900" b="1" dirty="0" smtClean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r">
              <a:lnSpc>
                <a:spcPct val="120000"/>
              </a:lnSpc>
              <a:spcBef>
                <a:spcPct val="50000"/>
              </a:spcBef>
              <a:buNone/>
            </a:pPr>
            <a:r>
              <a:rPr lang="es-ES" altLang="es-CO" sz="29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F.T</a:t>
            </a:r>
            <a:r>
              <a:rPr lang="es-ES" altLang="es-CO" sz="2900" b="1" dirty="0">
                <a:solidFill>
                  <a:schemeClr val="tx2"/>
                </a:solidFill>
                <a:latin typeface="Arial" panose="020B0604020202020204" pitchFamily="34" charset="0"/>
              </a:rPr>
              <a:t>. Nancy </a:t>
            </a:r>
            <a:r>
              <a:rPr lang="es-ES" altLang="es-CO" sz="2900" b="1" dirty="0" err="1">
                <a:solidFill>
                  <a:schemeClr val="tx2"/>
                </a:solidFill>
                <a:latin typeface="Arial" panose="020B0604020202020204" pitchFamily="34" charset="0"/>
              </a:rPr>
              <a:t>Jeanet</a:t>
            </a:r>
            <a:r>
              <a:rPr lang="es-ES" altLang="es-CO" sz="2900" b="1" dirty="0">
                <a:solidFill>
                  <a:schemeClr val="tx2"/>
                </a:solidFill>
                <a:latin typeface="Arial" panose="020B0604020202020204" pitchFamily="34" charset="0"/>
              </a:rPr>
              <a:t> Molina </a:t>
            </a:r>
            <a:r>
              <a:rPr lang="es-ES" altLang="es-CO" sz="2900" b="1" dirty="0" err="1">
                <a:solidFill>
                  <a:schemeClr val="tx2"/>
                </a:solidFill>
                <a:latin typeface="Arial" panose="020B0604020202020204" pitchFamily="34" charset="0"/>
              </a:rPr>
              <a:t>Achury</a:t>
            </a:r>
            <a:endParaRPr lang="es-ES" altLang="es-CO" sz="2900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r">
              <a:lnSpc>
                <a:spcPct val="120000"/>
              </a:lnSpc>
              <a:spcBef>
                <a:spcPct val="50000"/>
              </a:spcBef>
              <a:buNone/>
            </a:pPr>
            <a:r>
              <a:rPr lang="es-ES" altLang="es-CO" sz="2900" b="1" dirty="0">
                <a:solidFill>
                  <a:schemeClr val="tx2"/>
                </a:solidFill>
                <a:latin typeface="Arial" panose="020B0604020202020204" pitchFamily="34" charset="0"/>
              </a:rPr>
              <a:t>Magister en Ciencias de la Salud en el Trabajo</a:t>
            </a:r>
          </a:p>
          <a:p>
            <a:pPr algn="r">
              <a:lnSpc>
                <a:spcPct val="120000"/>
              </a:lnSpc>
              <a:spcBef>
                <a:spcPct val="50000"/>
              </a:spcBef>
              <a:buNone/>
            </a:pPr>
            <a:r>
              <a:rPr lang="es-ES" altLang="es-CO" sz="2900" b="1" dirty="0">
                <a:solidFill>
                  <a:schemeClr val="tx2"/>
                </a:solidFill>
                <a:latin typeface="Arial" panose="020B0604020202020204" pitchFamily="34" charset="0"/>
              </a:rPr>
              <a:t>PhD en Ciencias – Medicina Preventiva</a:t>
            </a:r>
          </a:p>
          <a:p>
            <a:pPr marL="0" indent="0" algn="r">
              <a:lnSpc>
                <a:spcPct val="120000"/>
              </a:lnSpc>
              <a:buNone/>
            </a:pPr>
            <a:r>
              <a:rPr lang="es-ES" sz="2900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Profesora </a:t>
            </a:r>
            <a:r>
              <a:rPr lang="es-ES" sz="2900" b="1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Asociada. Programa de Fisioterapia. </a:t>
            </a:r>
          </a:p>
          <a:p>
            <a:pPr marL="0" indent="0" algn="r">
              <a:lnSpc>
                <a:spcPct val="120000"/>
              </a:lnSpc>
              <a:buNone/>
            </a:pPr>
            <a:r>
              <a:rPr lang="es-ES" sz="2900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Directora del Instituto de Desarrollo Humano, (</a:t>
            </a:r>
            <a:r>
              <a:rPr lang="es-ES" sz="2900" b="1" dirty="0" err="1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</a:t>
            </a:r>
            <a:r>
              <a:rPr lang="es-ES" sz="2900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)capacidades y diversidades</a:t>
            </a:r>
          </a:p>
          <a:p>
            <a:pPr marL="0" indent="0" algn="r">
              <a:lnSpc>
                <a:spcPct val="120000"/>
              </a:lnSpc>
              <a:buNone/>
            </a:pPr>
            <a:r>
              <a:rPr lang="es-ES" sz="2900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Universidad </a:t>
            </a:r>
            <a:r>
              <a:rPr lang="es-ES" sz="2900" b="1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Nacional de Colombia</a:t>
            </a:r>
            <a:endParaRPr lang="pt-BR" sz="2900" b="1" dirty="0">
              <a:solidFill>
                <a:srgbClr val="2E74B5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CO" sz="3200" b="1" dirty="0" smtClean="0">
              <a:solidFill>
                <a:srgbClr val="2E74B5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es-CO" sz="4800" b="1" dirty="0">
              <a:solidFill>
                <a:srgbClr val="2E74B5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3522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3266" y="229773"/>
            <a:ext cx="8596668" cy="1320800"/>
          </a:xfrm>
        </p:spPr>
        <p:txBody>
          <a:bodyPr/>
          <a:lstStyle/>
          <a:p>
            <a:r>
              <a:rPr lang="es-CO" b="1" dirty="0" smtClean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Núcleos </a:t>
            </a:r>
            <a:r>
              <a:rPr lang="es-CO" b="1" dirty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la reflexión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02102" y="1213276"/>
            <a:ext cx="10515600" cy="54829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sz="4300" b="1" dirty="0" smtClean="0">
                <a:solidFill>
                  <a:srgbClr val="2E74B5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c. Sentido </a:t>
            </a:r>
            <a:r>
              <a:rPr lang="es-CO" sz="4300" b="1" dirty="0">
                <a:solidFill>
                  <a:srgbClr val="2E74B5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 la educación</a:t>
            </a:r>
          </a:p>
          <a:p>
            <a:pPr marL="0" indent="0">
              <a:buNone/>
            </a:pPr>
            <a:endParaRPr lang="es-CO" dirty="0"/>
          </a:p>
          <a:p>
            <a:r>
              <a:rPr lang="es-CO" sz="2200" dirty="0" smtClean="0"/>
              <a:t>Orientada por una lógica de meritocracia que afirma la idea de la legitimidad de unos sobre otros frente al acceso a la educación.</a:t>
            </a:r>
          </a:p>
          <a:p>
            <a:endParaRPr lang="es-CO" sz="2200" dirty="0" smtClean="0"/>
          </a:p>
          <a:p>
            <a:r>
              <a:rPr lang="es-CO" sz="2200" dirty="0" smtClean="0"/>
              <a:t>Reproducir lógicas de dominación que </a:t>
            </a:r>
            <a:r>
              <a:rPr lang="es-CO" sz="2200" dirty="0"/>
              <a:t>se construyen cotidianamente, a través </a:t>
            </a:r>
            <a:r>
              <a:rPr lang="es-CO" sz="2200" dirty="0" smtClean="0"/>
              <a:t>del </a:t>
            </a:r>
            <a:r>
              <a:rPr lang="es-CO" sz="2200" dirty="0"/>
              <a:t>conocimiento y los contenidos del </a:t>
            </a:r>
            <a:r>
              <a:rPr lang="es-CO" sz="2200" dirty="0" smtClean="0"/>
              <a:t>currículo: por clase social, género, profesionales y laborales: relaciones concretas que al tiempo se </a:t>
            </a:r>
            <a:r>
              <a:rPr lang="es-CO" sz="2200" dirty="0" err="1" smtClean="0"/>
              <a:t>invisibilizan</a:t>
            </a:r>
            <a:r>
              <a:rPr lang="es-CO" sz="2200" dirty="0" smtClean="0"/>
              <a:t>.</a:t>
            </a:r>
          </a:p>
          <a:p>
            <a:endParaRPr lang="es-CO" sz="2200" dirty="0" smtClean="0"/>
          </a:p>
          <a:p>
            <a:r>
              <a:rPr lang="es-CO" sz="2200" dirty="0" smtClean="0"/>
              <a:t>Control de lógicas de resistencia a partir de la presión de las lógicas instituidas</a:t>
            </a:r>
          </a:p>
          <a:p>
            <a:pPr marL="0" indent="0">
              <a:buNone/>
            </a:pPr>
            <a:endParaRPr lang="es-CO" sz="2200" dirty="0"/>
          </a:p>
        </p:txBody>
      </p:sp>
    </p:spTree>
    <p:extLst>
      <p:ext uri="{BB962C8B-B14F-4D97-AF65-F5344CB8AC3E}">
        <p14:creationId xmlns:p14="http://schemas.microsoft.com/office/powerpoint/2010/main" xmlns="" val="299821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243840"/>
            <a:ext cx="8596668" cy="1320800"/>
          </a:xfrm>
        </p:spPr>
        <p:txBody>
          <a:bodyPr/>
          <a:lstStyle/>
          <a:p>
            <a:r>
              <a:rPr lang="es-CO" b="1" dirty="0" smtClean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Núcleos </a:t>
            </a:r>
            <a:r>
              <a:rPr lang="es-CO" b="1" dirty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la reflexión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0237" y="1016328"/>
            <a:ext cx="10515600" cy="5736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sz="4000" b="1" dirty="0">
                <a:solidFill>
                  <a:srgbClr val="2E74B5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s-CO" sz="4000" b="1" dirty="0" smtClean="0">
                <a:solidFill>
                  <a:srgbClr val="2E74B5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 Construcción de realidades falsas</a:t>
            </a:r>
          </a:p>
          <a:p>
            <a:r>
              <a:rPr lang="es-CO" sz="2200" dirty="0" smtClean="0"/>
              <a:t>El predominio del discurso de la calidad instrumental muy centrada en los procesos que no se vincula con resultados en calidad de vida y salud. </a:t>
            </a:r>
          </a:p>
          <a:p>
            <a:pPr marL="0" indent="0">
              <a:buNone/>
            </a:pPr>
            <a:endParaRPr lang="es-CO" sz="2200" dirty="0" smtClean="0"/>
          </a:p>
          <a:p>
            <a:r>
              <a:rPr lang="es-CO" sz="2200" dirty="0" smtClean="0"/>
              <a:t>La idea del exceso de la formación de profesionales que justifica la pérdida de calidad del empleo vs demandas no resueltas por la carencia del RH.</a:t>
            </a:r>
          </a:p>
          <a:p>
            <a:pPr marL="0" indent="0">
              <a:buNone/>
            </a:pPr>
            <a:endParaRPr lang="es-CO" sz="2200" dirty="0" smtClean="0"/>
          </a:p>
          <a:p>
            <a:r>
              <a:rPr lang="es-CO" sz="2200" dirty="0" smtClean="0"/>
              <a:t>La idea de desempleo como resultado del exceso de formación vs. los altos niveles de absorción a empleos de baja calidad.</a:t>
            </a:r>
          </a:p>
          <a:p>
            <a:pPr marL="0" indent="0">
              <a:buNone/>
            </a:pPr>
            <a:endParaRPr lang="es-CO" sz="2200" dirty="0" smtClean="0"/>
          </a:p>
          <a:p>
            <a:r>
              <a:rPr lang="es-CO" sz="2200" dirty="0" smtClean="0"/>
              <a:t>La idea de que una mayor cualificación </a:t>
            </a:r>
            <a:r>
              <a:rPr lang="es-CO" sz="2200" dirty="0" err="1" smtClean="0"/>
              <a:t>posgradual</a:t>
            </a:r>
            <a:r>
              <a:rPr lang="es-CO" sz="2200" dirty="0" smtClean="0"/>
              <a:t> garantiza mejores condiciones de empleo cuando esta oferta no se hace aparejado con el reconocimiento de este perfil cualificado.</a:t>
            </a:r>
          </a:p>
          <a:p>
            <a:endParaRPr lang="es-CO" sz="2200" dirty="0" smtClean="0"/>
          </a:p>
          <a:p>
            <a:endParaRPr lang="es-CO" dirty="0" smtClean="0"/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405502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3266" y="229773"/>
            <a:ext cx="8596668" cy="1320800"/>
          </a:xfrm>
        </p:spPr>
        <p:txBody>
          <a:bodyPr/>
          <a:lstStyle/>
          <a:p>
            <a:r>
              <a:rPr lang="es-CO" b="1" dirty="0" smtClean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Núcleos </a:t>
            </a:r>
            <a:r>
              <a:rPr lang="es-CO" b="1" dirty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la reflexión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31763" y="956604"/>
            <a:ext cx="10515600" cy="5901396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s-CO" sz="5200" b="1" dirty="0" smtClean="0">
                <a:solidFill>
                  <a:srgbClr val="2E74B5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e. </a:t>
            </a:r>
            <a:r>
              <a:rPr lang="es-CO" sz="4400" b="1" dirty="0" smtClean="0">
                <a:solidFill>
                  <a:srgbClr val="2E74B5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Organización </a:t>
            </a:r>
            <a:r>
              <a:rPr lang="es-CO" sz="4400" b="1" dirty="0">
                <a:solidFill>
                  <a:srgbClr val="2E74B5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del currículo</a:t>
            </a:r>
          </a:p>
          <a:p>
            <a:r>
              <a:rPr lang="es-CO" sz="2400" dirty="0" smtClean="0"/>
              <a:t>Sin control docente: sobrecarga de trabajo, individualización, ausencia de debate y proyecto colectivo. </a:t>
            </a:r>
          </a:p>
          <a:p>
            <a:endParaRPr lang="es-CO" sz="2400" dirty="0" smtClean="0"/>
          </a:p>
          <a:p>
            <a:r>
              <a:rPr lang="es-CO" sz="2400" dirty="0"/>
              <a:t>Sin participación del grupo estudiantil: la ausencia o debilidad de la disputa por el proceso educativo</a:t>
            </a:r>
            <a:r>
              <a:rPr lang="es-CO" sz="2400" dirty="0" smtClean="0"/>
              <a:t>.</a:t>
            </a:r>
          </a:p>
          <a:p>
            <a:pPr marL="0" indent="0">
              <a:buNone/>
            </a:pPr>
            <a:endParaRPr lang="es-CO" sz="2400" dirty="0"/>
          </a:p>
          <a:p>
            <a:r>
              <a:rPr lang="es-CO" sz="2400" dirty="0" smtClean="0"/>
              <a:t>Distanciamiento con la realidad: educación – trabajo. (prácticas dispositivo de aprendizaje para el hacer y para el comportarse: la realidad se amolda a los intereses del proceso educativo).</a:t>
            </a:r>
          </a:p>
          <a:p>
            <a:pPr marL="0" indent="0">
              <a:buNone/>
            </a:pPr>
            <a:r>
              <a:rPr lang="es-CO" sz="2400" dirty="0"/>
              <a:t>	</a:t>
            </a:r>
            <a:r>
              <a:rPr lang="es-CO" sz="2400" dirty="0" smtClean="0"/>
              <a:t>No se problematiza la relación capital – práctica profesional: termina por 	naturalizar la propia injusticia. Las demandas van en la vía de adquirir 	competencias de gerenciamiento y </a:t>
            </a:r>
            <a:r>
              <a:rPr lang="es-CO" sz="2400" dirty="0" err="1" smtClean="0"/>
              <a:t>emprendedurismo</a:t>
            </a:r>
            <a:r>
              <a:rPr lang="es-CO" sz="2400" dirty="0"/>
              <a:t>. </a:t>
            </a:r>
            <a:endParaRPr lang="es-CO" sz="2400" dirty="0" smtClean="0"/>
          </a:p>
          <a:p>
            <a:pPr marL="0" indent="0">
              <a:buNone/>
            </a:pPr>
            <a:r>
              <a:rPr lang="es-CO" sz="2400" dirty="0"/>
              <a:t> </a:t>
            </a:r>
            <a:r>
              <a:rPr lang="es-CO" sz="2400" dirty="0" smtClean="0"/>
              <a:t>   </a:t>
            </a:r>
          </a:p>
          <a:p>
            <a:pPr marL="0" indent="0">
              <a:buNone/>
            </a:pPr>
            <a:endParaRPr lang="es-CO" sz="2400" dirty="0"/>
          </a:p>
          <a:p>
            <a:pPr marL="0" indent="0">
              <a:buNone/>
            </a:pPr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xmlns="" val="104405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9199" y="257908"/>
            <a:ext cx="8596668" cy="1320800"/>
          </a:xfrm>
        </p:spPr>
        <p:txBody>
          <a:bodyPr/>
          <a:lstStyle/>
          <a:p>
            <a:r>
              <a:rPr lang="es-CO" b="1" dirty="0" smtClean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Núcleos </a:t>
            </a:r>
            <a:r>
              <a:rPr lang="es-CO" b="1" dirty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la reflexión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4901" y="1280159"/>
            <a:ext cx="10515600" cy="49213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sz="4000" b="1" dirty="0">
                <a:solidFill>
                  <a:srgbClr val="2E74B5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s-CO" sz="4000" b="1" dirty="0" smtClean="0">
                <a:solidFill>
                  <a:srgbClr val="2E74B5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CO" sz="4000" b="1" dirty="0">
                <a:solidFill>
                  <a:srgbClr val="2E74B5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En términos </a:t>
            </a:r>
            <a:r>
              <a:rPr lang="es-CO" sz="4000" b="1" dirty="0" smtClean="0">
                <a:solidFill>
                  <a:srgbClr val="2E74B5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pedagógicos</a:t>
            </a:r>
          </a:p>
          <a:p>
            <a:pPr marL="0" indent="0">
              <a:buNone/>
            </a:pPr>
            <a:endParaRPr lang="es-CO" sz="4000" b="1" dirty="0">
              <a:solidFill>
                <a:srgbClr val="2E74B5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CO" sz="2200" dirty="0" smtClean="0"/>
              <a:t>Diversidad de opciones (modas) que mantienen el control del docente sobre el estudiante y frente a las cuáles él genera “habilidad” de adaptarse.</a:t>
            </a:r>
          </a:p>
          <a:p>
            <a:endParaRPr lang="es-CO" sz="2200" dirty="0" smtClean="0"/>
          </a:p>
          <a:p>
            <a:r>
              <a:rPr lang="es-CO" sz="2200" dirty="0" smtClean="0"/>
              <a:t>Las innovaciones pocas veces incluyen al estudiante en el diseño de las mismas. No dejan de ser marginales.</a:t>
            </a:r>
          </a:p>
          <a:p>
            <a:endParaRPr lang="es-CO" sz="2200" dirty="0" smtClean="0"/>
          </a:p>
          <a:p>
            <a:r>
              <a:rPr lang="es-CO" sz="2200" dirty="0" smtClean="0"/>
              <a:t>La postura crítica del propio estudiante frente a esas innovaciones.</a:t>
            </a:r>
            <a:endParaRPr lang="es-CO" sz="2200" dirty="0"/>
          </a:p>
          <a:p>
            <a:endParaRPr lang="es-CO" sz="2200" dirty="0" smtClean="0"/>
          </a:p>
        </p:txBody>
      </p:sp>
    </p:spTree>
    <p:extLst>
      <p:ext uri="{BB962C8B-B14F-4D97-AF65-F5344CB8AC3E}">
        <p14:creationId xmlns:p14="http://schemas.microsoft.com/office/powerpoint/2010/main" xmlns="" val="2104754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Núcleos </a:t>
            </a:r>
            <a:r>
              <a:rPr lang="es-CO" b="1" dirty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la reflexión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9221" y="1515650"/>
            <a:ext cx="10515600" cy="496955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CO" sz="4000" b="1" dirty="0">
                <a:solidFill>
                  <a:srgbClr val="2E74B5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s-CO" sz="4000" b="1" dirty="0" smtClean="0">
                <a:solidFill>
                  <a:srgbClr val="2E74B5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CO" sz="4000" b="1" dirty="0">
                <a:solidFill>
                  <a:srgbClr val="2E74B5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En términos de la generación del conocimiento</a:t>
            </a:r>
          </a:p>
          <a:p>
            <a:pPr marL="0" indent="0">
              <a:buNone/>
            </a:pPr>
            <a:endParaRPr lang="es-CO" dirty="0"/>
          </a:p>
          <a:p>
            <a:r>
              <a:rPr lang="es-CO" sz="2600" dirty="0"/>
              <a:t>La investigación como dispositivo de estatus no vinculado al desarrollo de la profesión o del propio conocimiento</a:t>
            </a:r>
            <a:r>
              <a:rPr lang="es-CO" sz="2600" dirty="0" smtClean="0"/>
              <a:t>.</a:t>
            </a:r>
          </a:p>
          <a:p>
            <a:pPr marL="0" indent="0">
              <a:buNone/>
            </a:pPr>
            <a:endParaRPr lang="es-CO" sz="2600" dirty="0"/>
          </a:p>
          <a:p>
            <a:r>
              <a:rPr lang="es-CO" sz="2600" dirty="0" smtClean="0"/>
              <a:t>Presencia de criterios de validación vinculados más al mercado que a las necesidades</a:t>
            </a:r>
            <a:r>
              <a:rPr lang="es-CO" sz="2600" dirty="0"/>
              <a:t>. </a:t>
            </a:r>
            <a:endParaRPr lang="es-CO" sz="2600" dirty="0" smtClean="0"/>
          </a:p>
          <a:p>
            <a:endParaRPr lang="es-CO" sz="2600" dirty="0"/>
          </a:p>
          <a:p>
            <a:r>
              <a:rPr lang="es-CO" sz="2600" dirty="0" smtClean="0"/>
              <a:t>El </a:t>
            </a:r>
            <a:r>
              <a:rPr lang="es-CO" sz="2600" dirty="0"/>
              <a:t>proceso aparece fragmentado por temas, por personas, por escenarios, por niveles.</a:t>
            </a:r>
          </a:p>
          <a:p>
            <a:endParaRPr lang="es-CO" sz="2600" dirty="0" smtClean="0"/>
          </a:p>
        </p:txBody>
      </p:sp>
    </p:spTree>
    <p:extLst>
      <p:ext uri="{BB962C8B-B14F-4D97-AF65-F5344CB8AC3E}">
        <p14:creationId xmlns:p14="http://schemas.microsoft.com/office/powerpoint/2010/main" xmlns="" val="165423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Núcleos </a:t>
            </a:r>
            <a:r>
              <a:rPr lang="es-CO" b="1" dirty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la reflexión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9221" y="1515650"/>
            <a:ext cx="10515600" cy="49695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sz="4800" dirty="0" smtClean="0"/>
              <a:t>El proceso educativo no favorece conocer ni comprender la realidad en consecuencia no favorece la resistencia a lo hegemónico y la construcción de condiciones para su transformación</a:t>
            </a:r>
            <a:r>
              <a:rPr lang="es-CO" sz="2800" dirty="0" smtClean="0"/>
              <a:t>.</a:t>
            </a:r>
          </a:p>
          <a:p>
            <a:pPr marL="0" indent="0">
              <a:buNone/>
            </a:pPr>
            <a:endParaRPr lang="es-CO" sz="2600" dirty="0" smtClean="0"/>
          </a:p>
        </p:txBody>
      </p:sp>
    </p:spTree>
    <p:extLst>
      <p:ext uri="{BB962C8B-B14F-4D97-AF65-F5344CB8AC3E}">
        <p14:creationId xmlns:p14="http://schemas.microsoft.com/office/powerpoint/2010/main" xmlns="" val="251081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1063" y="145366"/>
            <a:ext cx="8596668" cy="1320800"/>
          </a:xfrm>
        </p:spPr>
        <p:txBody>
          <a:bodyPr/>
          <a:lstStyle/>
          <a:p>
            <a:r>
              <a:rPr lang="es-CO" b="1" dirty="0" smtClean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Propuestas de transformación</a:t>
            </a:r>
            <a:r>
              <a:rPr lang="es-CO" dirty="0" smtClean="0"/>
              <a:t> 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5303" y="2458980"/>
            <a:ext cx="10515600" cy="4351338"/>
          </a:xfrm>
        </p:spPr>
        <p:txBody>
          <a:bodyPr>
            <a:normAutofit/>
          </a:bodyPr>
          <a:lstStyle/>
          <a:p>
            <a:r>
              <a:rPr lang="es-CO" sz="2200" dirty="0"/>
              <a:t>S</a:t>
            </a:r>
            <a:r>
              <a:rPr lang="es-CO" sz="2200" dirty="0" smtClean="0"/>
              <a:t>entido </a:t>
            </a:r>
            <a:r>
              <a:rPr lang="es-CO" sz="2200" dirty="0"/>
              <a:t>básico del </a:t>
            </a:r>
            <a:r>
              <a:rPr lang="es-CO" sz="2200" dirty="0" smtClean="0"/>
              <a:t>proceso: reconocimiento </a:t>
            </a:r>
            <a:r>
              <a:rPr lang="es-CO" sz="2200" dirty="0"/>
              <a:t>y </a:t>
            </a:r>
            <a:r>
              <a:rPr lang="es-CO" sz="2200" dirty="0" smtClean="0"/>
              <a:t> </a:t>
            </a:r>
            <a:r>
              <a:rPr lang="es-CO" sz="2200" dirty="0"/>
              <a:t>crítica a todo forma de relación de dominación, sean estas por </a:t>
            </a:r>
            <a:r>
              <a:rPr lang="es-CO" sz="2200" dirty="0" smtClean="0"/>
              <a:t>clase social, género</a:t>
            </a:r>
            <a:r>
              <a:rPr lang="es-CO" sz="2200" dirty="0"/>
              <a:t>, </a:t>
            </a:r>
            <a:r>
              <a:rPr lang="es-CO" sz="2200" dirty="0" smtClean="0"/>
              <a:t>etnia, profesiones. </a:t>
            </a:r>
          </a:p>
          <a:p>
            <a:pPr marL="0" indent="0">
              <a:buNone/>
            </a:pPr>
            <a:endParaRPr lang="es-CO" sz="2200" dirty="0"/>
          </a:p>
          <a:p>
            <a:r>
              <a:rPr lang="es-CO" sz="2200" dirty="0" smtClean="0"/>
              <a:t>Formación en vínculo con la realidad</a:t>
            </a:r>
            <a:r>
              <a:rPr lang="es-CO" sz="2200" dirty="0"/>
              <a:t>: todos los escenarios de práctica, deben ser asumidos como posibilidad para </a:t>
            </a:r>
            <a:r>
              <a:rPr lang="es-CO" sz="2200" dirty="0" smtClean="0"/>
              <a:t>la transformación, </a:t>
            </a:r>
            <a:r>
              <a:rPr lang="es-CO" sz="2200" dirty="0"/>
              <a:t>a partir una mayor comprensión del funcionamiento de la </a:t>
            </a:r>
            <a:r>
              <a:rPr lang="es-CO" sz="2200" dirty="0" smtClean="0"/>
              <a:t>sociedad, </a:t>
            </a:r>
            <a:r>
              <a:rPr lang="es-CO" sz="2200" dirty="0"/>
              <a:t>la identificación de los conflictos y de las posibilidades de resistencia y </a:t>
            </a:r>
            <a:r>
              <a:rPr lang="es-CO" sz="2200" dirty="0" smtClean="0"/>
              <a:t>cambio.</a:t>
            </a:r>
            <a:endParaRPr lang="es-CO" sz="2200" dirty="0"/>
          </a:p>
          <a:p>
            <a:pPr marL="0" indent="0">
              <a:buNone/>
            </a:pPr>
            <a:r>
              <a:rPr lang="es-CO" sz="2200" dirty="0"/>
              <a:t> </a:t>
            </a:r>
            <a:r>
              <a:rPr lang="es-CO" sz="2200" dirty="0" smtClean="0"/>
              <a:t>   </a:t>
            </a:r>
          </a:p>
          <a:p>
            <a:endParaRPr lang="es-CO" dirty="0" smtClean="0"/>
          </a:p>
        </p:txBody>
      </p:sp>
      <p:sp>
        <p:nvSpPr>
          <p:cNvPr id="4" name="Rectángulo 3"/>
          <p:cNvSpPr/>
          <p:nvPr/>
        </p:nvSpPr>
        <p:spPr>
          <a:xfrm>
            <a:off x="255303" y="394232"/>
            <a:ext cx="1012131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CO" sz="2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s-CO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La educación  puede contribuir a una práctica profesional transformadora si ella logra establecer lógicas y capacidades </a:t>
            </a:r>
            <a:r>
              <a:rPr lang="es-CO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contrahegemónicas</a:t>
            </a:r>
            <a:r>
              <a:rPr lang="es-CO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xmlns="" val="248428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31" y="64868"/>
            <a:ext cx="8596668" cy="1320800"/>
          </a:xfrm>
        </p:spPr>
        <p:txBody>
          <a:bodyPr/>
          <a:lstStyle/>
          <a:p>
            <a:r>
              <a:rPr lang="es-CO" b="1" dirty="0" smtClean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Propuestas de transformación</a:t>
            </a:r>
            <a:r>
              <a:rPr lang="es-CO" dirty="0" smtClean="0"/>
              <a:t> 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1236" y="1385668"/>
            <a:ext cx="10515600" cy="5472332"/>
          </a:xfrm>
        </p:spPr>
        <p:txBody>
          <a:bodyPr>
            <a:normAutofit lnSpcReduction="10000"/>
          </a:bodyPr>
          <a:lstStyle/>
          <a:p>
            <a:r>
              <a:rPr lang="es-CO" sz="2200" dirty="0" smtClean="0"/>
              <a:t>Promover el control </a:t>
            </a:r>
            <a:r>
              <a:rPr lang="es-CO" sz="2200" dirty="0"/>
              <a:t>en el proceso educativo </a:t>
            </a:r>
            <a:r>
              <a:rPr lang="es-CO" sz="2200" dirty="0" smtClean="0"/>
              <a:t>como aproximación a la búsqueda de control del proceso productivo en la practica profesional. </a:t>
            </a:r>
          </a:p>
          <a:p>
            <a:endParaRPr lang="es-CO" sz="2200" dirty="0"/>
          </a:p>
          <a:p>
            <a:r>
              <a:rPr lang="es-CO" sz="2200" dirty="0" smtClean="0"/>
              <a:t>Identidad </a:t>
            </a:r>
            <a:r>
              <a:rPr lang="es-CO" sz="2200" dirty="0"/>
              <a:t>del formador: al servicio de qué </a:t>
            </a:r>
            <a:r>
              <a:rPr lang="es-CO" sz="2200" dirty="0" smtClean="0"/>
              <a:t>clase? </a:t>
            </a:r>
            <a:r>
              <a:rPr lang="es-CO" sz="2200" dirty="0"/>
              <a:t>Promover una identidad de clase del discente.</a:t>
            </a:r>
          </a:p>
          <a:p>
            <a:pPr marL="0" indent="0">
              <a:buNone/>
            </a:pPr>
            <a:r>
              <a:rPr lang="es-CO" sz="2200" dirty="0"/>
              <a:t> </a:t>
            </a:r>
            <a:r>
              <a:rPr lang="es-CO" sz="2200" dirty="0" smtClean="0"/>
              <a:t>	Relaciones </a:t>
            </a:r>
            <a:r>
              <a:rPr lang="es-CO" sz="2200" dirty="0"/>
              <a:t>democráticas  y </a:t>
            </a:r>
            <a:r>
              <a:rPr lang="es-CO" sz="2200" dirty="0" smtClean="0"/>
              <a:t>dialógicas con el estudiante.</a:t>
            </a:r>
          </a:p>
          <a:p>
            <a:pPr marL="0" indent="0">
              <a:buNone/>
            </a:pPr>
            <a:r>
              <a:rPr lang="es-CO" sz="2200" dirty="0" smtClean="0"/>
              <a:t> 	Destacar la condición de trabajador del propio formador y ahí la </a:t>
            </a:r>
            <a:r>
              <a:rPr lang="es-CO" sz="2200" smtClean="0"/>
              <a:t>contradicción      </a:t>
            </a:r>
            <a:br>
              <a:rPr lang="es-CO" sz="2200" smtClean="0"/>
            </a:br>
            <a:r>
              <a:rPr lang="es-CO" sz="2200" smtClean="0"/>
              <a:t>     de </a:t>
            </a:r>
            <a:r>
              <a:rPr lang="es-CO" sz="2200" dirty="0" smtClean="0"/>
              <a:t>clase.</a:t>
            </a:r>
          </a:p>
          <a:p>
            <a:pPr marL="0" indent="0">
              <a:buNone/>
            </a:pPr>
            <a:endParaRPr lang="es-CO" sz="2200" dirty="0" smtClean="0"/>
          </a:p>
          <a:p>
            <a:r>
              <a:rPr lang="es-CO" sz="2200" dirty="0" smtClean="0"/>
              <a:t>Vincular </a:t>
            </a:r>
            <a:r>
              <a:rPr lang="es-CO" sz="2200" dirty="0"/>
              <a:t>con grupos más </a:t>
            </a:r>
            <a:r>
              <a:rPr lang="es-CO" sz="2200" dirty="0" smtClean="0"/>
              <a:t>amplios: movimientos</a:t>
            </a:r>
            <a:r>
              <a:rPr lang="es-CO" sz="2200" dirty="0"/>
              <a:t>, partidos que </a:t>
            </a:r>
            <a:r>
              <a:rPr lang="es-CO" sz="2200" dirty="0" err="1"/>
              <a:t>cimenten</a:t>
            </a:r>
            <a:r>
              <a:rPr lang="es-CO" sz="2200" dirty="0"/>
              <a:t> la posibilidad de </a:t>
            </a:r>
            <a:r>
              <a:rPr lang="es-CO" sz="2200" dirty="0" smtClean="0"/>
              <a:t>alianzas. Destacar la dimensión política de la educación.</a:t>
            </a:r>
            <a:endParaRPr lang="es-CO" sz="2200" dirty="0"/>
          </a:p>
          <a:p>
            <a:pPr marL="0" indent="0">
              <a:buNone/>
            </a:pPr>
            <a:endParaRPr lang="es-CO" sz="2200" dirty="0" smtClean="0"/>
          </a:p>
          <a:p>
            <a:r>
              <a:rPr lang="es-CO" sz="2200" dirty="0"/>
              <a:t>Apropiación critica del conocimiento y apropiación crítica y selectiva de la cultura dominante.</a:t>
            </a:r>
          </a:p>
          <a:p>
            <a:endParaRPr lang="es-CO" sz="2200" dirty="0" smtClean="0"/>
          </a:p>
        </p:txBody>
      </p:sp>
    </p:spTree>
    <p:extLst>
      <p:ext uri="{BB962C8B-B14F-4D97-AF65-F5344CB8AC3E}">
        <p14:creationId xmlns:p14="http://schemas.microsoft.com/office/powerpoint/2010/main" xmlns="" val="148285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s-CO" dirty="0" smtClean="0"/>
              <a:t/>
            </a:r>
            <a:br>
              <a:rPr lang="es-CO" dirty="0" smtClean="0"/>
            </a:br>
            <a:r>
              <a:rPr lang="es-CO" sz="4900" dirty="0" smtClean="0">
                <a:solidFill>
                  <a:schemeClr val="tx1"/>
                </a:solidFill>
              </a:rPr>
              <a:t>Nancy Molina: </a:t>
            </a:r>
            <a:r>
              <a:rPr lang="es-CO" sz="4900" dirty="0" err="1" smtClean="0">
                <a:solidFill>
                  <a:schemeClr val="tx1"/>
                </a:solidFill>
              </a:rPr>
              <a:t>njmolinaa</a:t>
            </a:r>
            <a:r>
              <a:rPr lang="en-US" sz="4900" dirty="0">
                <a:solidFill>
                  <a:schemeClr val="tx1"/>
                </a:solidFill>
                <a:hlinkClick r:id="rId2"/>
              </a:rPr>
              <a:t>@</a:t>
            </a:r>
            <a:r>
              <a:rPr lang="en-US" sz="4900" dirty="0">
                <a:solidFill>
                  <a:schemeClr val="tx1"/>
                </a:solidFill>
              </a:rPr>
              <a:t>unal.edu.co</a:t>
            </a:r>
            <a:r>
              <a:rPr lang="es-CO" sz="49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CO" sz="4900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s-CO" sz="4900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2977227"/>
            <a:ext cx="8596668" cy="388077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dirty="0" smtClean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Molina </a:t>
            </a:r>
            <a:r>
              <a:rPr lang="pt-BR" sz="2400" b="1" dirty="0" err="1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Achury</a:t>
            </a:r>
            <a:r>
              <a:rPr lang="pt-BR" sz="2400" b="1" dirty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N. J. (2015). Educação em fisioterapia: análise crítica desde a prática profissional. Tese de Doutorado, Faculdade de Medicina, Universidade de São Paulo, São Paulo. </a:t>
            </a:r>
            <a:endParaRPr lang="pt-BR" sz="2400" b="1" dirty="0" smtClean="0">
              <a:solidFill>
                <a:srgbClr val="2E74B5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b="1" dirty="0" smtClean="0">
              <a:solidFill>
                <a:srgbClr val="2E74B5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b="1" dirty="0" smtClean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</a:t>
            </a:r>
            <a:r>
              <a:rPr lang="pt-BR" sz="2400" b="1" dirty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://www.teses.usp.br/teses/disponiveis/5/5137/tde-06012016-160441</a:t>
            </a:r>
            <a:r>
              <a:rPr lang="pt-BR" sz="4800" b="1" dirty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es-MX" sz="4800" b="1" dirty="0" smtClean="0">
              <a:solidFill>
                <a:srgbClr val="2E74B5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es-CO" sz="4800" b="1" dirty="0" smtClean="0">
              <a:solidFill>
                <a:srgbClr val="2E74B5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33867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O" sz="9600" dirty="0" err="1" smtClean="0">
                <a:latin typeface="Lucida Handwriting" panose="03010101010101010101" pitchFamily="66" charset="0"/>
              </a:rPr>
              <a:t>Obrigada</a:t>
            </a:r>
            <a:r>
              <a:rPr lang="es-CO" sz="9600" dirty="0" smtClean="0">
                <a:latin typeface="Lucida Handwriting" panose="03010101010101010101" pitchFamily="66" charset="0"/>
              </a:rPr>
              <a:t>!!</a:t>
            </a:r>
            <a:endParaRPr lang="es-CO" sz="9600" dirty="0"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130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1492" y="-47420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s-MX" sz="4000" b="1" dirty="0">
                <a:solidFill>
                  <a:srgbClr val="2E74B5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s-MX" sz="4000" b="1" dirty="0">
                <a:solidFill>
                  <a:srgbClr val="2E74B5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CO" sz="3200" b="1" dirty="0"/>
              <a:t>Panel 2. La Formación de Formadores en Salud Pública y su Importancia para los Sistemas de Salud</a:t>
            </a:r>
            <a:br>
              <a:rPr lang="es-CO" sz="3200" b="1" dirty="0"/>
            </a:br>
            <a:endParaRPr lang="es-CO" sz="31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710423"/>
            <a:ext cx="8596668" cy="4697411"/>
          </a:xfrm>
        </p:spPr>
        <p:txBody>
          <a:bodyPr>
            <a:normAutofit/>
          </a:bodyPr>
          <a:lstStyle/>
          <a:p>
            <a:pPr algn="r">
              <a:lnSpc>
                <a:spcPct val="120000"/>
              </a:lnSpc>
              <a:spcBef>
                <a:spcPct val="50000"/>
              </a:spcBef>
              <a:buNone/>
            </a:pPr>
            <a:r>
              <a:rPr lang="es-CO" sz="3200" dirty="0"/>
              <a:t>Clave pensar lo educativo en vínculo con la práctica </a:t>
            </a:r>
            <a:r>
              <a:rPr lang="es-CO" sz="3200" dirty="0" smtClean="0"/>
              <a:t>profesional como proceso de trabajo, </a:t>
            </a:r>
            <a:r>
              <a:rPr lang="es-CO" sz="3200" dirty="0"/>
              <a:t>es decir con la comprensión de la lógica de organización </a:t>
            </a:r>
            <a:r>
              <a:rPr lang="es-CO" sz="3200" dirty="0" smtClean="0"/>
              <a:t>del sector salud como proceso de acumulación de capital y dese ahí analizar su </a:t>
            </a:r>
            <a:r>
              <a:rPr lang="es-CO" sz="3200" dirty="0"/>
              <a:t>impacto y relacionamientos con el proceso educativo. </a:t>
            </a:r>
          </a:p>
          <a:p>
            <a:pPr algn="r">
              <a:lnSpc>
                <a:spcPct val="120000"/>
              </a:lnSpc>
              <a:spcBef>
                <a:spcPct val="50000"/>
              </a:spcBef>
              <a:buNone/>
            </a:pPr>
            <a:endParaRPr lang="es-ES" altLang="es-CO" sz="3200" b="1" dirty="0" smtClean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r">
              <a:lnSpc>
                <a:spcPct val="120000"/>
              </a:lnSpc>
              <a:spcBef>
                <a:spcPct val="50000"/>
              </a:spcBef>
              <a:buNone/>
            </a:pPr>
            <a:endParaRPr lang="es-ES" altLang="es-CO" sz="2900" b="1" dirty="0" smtClean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s-CO" sz="3200" b="1" dirty="0" smtClean="0">
              <a:solidFill>
                <a:srgbClr val="2E74B5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es-CO" sz="4800" b="1" dirty="0">
              <a:solidFill>
                <a:srgbClr val="2E74B5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363828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5713"/>
          </a:xfrm>
        </p:spPr>
        <p:txBody>
          <a:bodyPr>
            <a:normAutofit/>
          </a:bodyPr>
          <a:lstStyle/>
          <a:p>
            <a:r>
              <a:rPr lang="es-CO" sz="4800" b="1" dirty="0" smtClean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¿Quién es el “formador”?</a:t>
            </a:r>
            <a:endParaRPr lang="es-CO" sz="4800" b="1" dirty="0">
              <a:solidFill>
                <a:srgbClr val="2E74B5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455313"/>
            <a:ext cx="8596668" cy="45860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02069571"/>
              </p:ext>
            </p:extLst>
          </p:nvPr>
        </p:nvGraphicFramePr>
        <p:xfrm>
          <a:off x="281354" y="1908204"/>
          <a:ext cx="9186203" cy="274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955"/>
                <a:gridCol w="3962101"/>
                <a:gridCol w="4050147"/>
              </a:tblGrid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Lógicas</a:t>
                      </a:r>
                      <a:r>
                        <a:rPr lang="es-CO" baseline="0" dirty="0" smtClean="0"/>
                        <a:t> dominantes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dirty="0" smtClean="0"/>
                        <a:t>Es un TRABAJADOR</a:t>
                      </a:r>
                      <a:r>
                        <a:rPr lang="es-CO" baseline="0" dirty="0" smtClean="0"/>
                        <a:t>  de la salud</a:t>
                      </a:r>
                      <a:endParaRPr lang="es-CO" dirty="0" smtClean="0"/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Es un TRABAJADOR de</a:t>
                      </a:r>
                      <a:r>
                        <a:rPr lang="es-CO" baseline="0" dirty="0" smtClean="0"/>
                        <a:t> la educación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dirty="0" smtClean="0"/>
                        <a:t>En la organización</a:t>
                      </a:r>
                      <a:r>
                        <a:rPr lang="es-CO" baseline="0" dirty="0" smtClean="0"/>
                        <a:t> social del trabajo</a:t>
                      </a:r>
                      <a:endParaRPr lang="es-CO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dirty="0" smtClean="0"/>
                        <a:t>Sentido: Salud como mercancía.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dirty="0" smtClean="0"/>
                        <a:t>Debilitamiento de lo público.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dirty="0" smtClean="0"/>
                        <a:t>Condiciones laborales precarias.</a:t>
                      </a:r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Sentido:</a:t>
                      </a:r>
                      <a:r>
                        <a:rPr lang="es-CO" baseline="0" dirty="0" smtClean="0"/>
                        <a:t> Educación como mercancía.</a:t>
                      </a:r>
                      <a:endParaRPr lang="es-CO" dirty="0" smtClean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dirty="0" smtClean="0"/>
                        <a:t>Debilitamiento de lo público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dirty="0" smtClean="0"/>
                        <a:t>Condiciones laborales precarias.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dirty="0" smtClean="0"/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CO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8401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 cstate="print"/>
          <a:srcRect l="15281" t="3499" r="13496" b="5084"/>
          <a:stretch/>
        </p:blipFill>
        <p:spPr>
          <a:xfrm>
            <a:off x="628496" y="1280160"/>
            <a:ext cx="8620510" cy="533900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Rectángulo 1"/>
          <p:cNvSpPr/>
          <p:nvPr/>
        </p:nvSpPr>
        <p:spPr>
          <a:xfrm>
            <a:off x="0" y="149441"/>
            <a:ext cx="642804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800" b="1" dirty="0" smtClean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. ¿Cómo se articula el proceso educativo</a:t>
            </a:r>
          </a:p>
          <a:p>
            <a:r>
              <a:rPr lang="es-CO" sz="2800" b="1" dirty="0" smtClean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la práctica profesional?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xmlns="" val="380752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4800" b="1" dirty="0" smtClean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Núcleos </a:t>
            </a:r>
            <a:r>
              <a:rPr lang="es-CO" sz="4800" b="1" dirty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la reflexión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561515"/>
            <a:ext cx="9493608" cy="4479848"/>
          </a:xfrm>
        </p:spPr>
        <p:txBody>
          <a:bodyPr>
            <a:normAutofit fontScale="92500" lnSpcReduction="20000"/>
          </a:bodyPr>
          <a:lstStyle/>
          <a:p>
            <a:pPr marL="914400" lvl="8" indent="-914400">
              <a:spcBef>
                <a:spcPts val="1000"/>
              </a:spcBef>
              <a:buAutoNum type="alphaLcPeriod"/>
            </a:pPr>
            <a:r>
              <a:rPr lang="es-CO" sz="4800" b="1" dirty="0" smtClean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CO" sz="4800" b="1" dirty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resistencia a considerar </a:t>
            </a:r>
            <a:r>
              <a:rPr lang="es-CO" sz="4800" b="1" dirty="0" smtClean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proceso educativo como un </a:t>
            </a:r>
            <a:r>
              <a:rPr lang="es-CO" sz="4800" b="1" dirty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campo de </a:t>
            </a:r>
            <a:r>
              <a:rPr lang="es-CO" sz="4800" b="1" dirty="0" smtClean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acción política.</a:t>
            </a:r>
          </a:p>
          <a:p>
            <a:pPr marL="0" lvl="8" indent="0">
              <a:spcBef>
                <a:spcPts val="1000"/>
              </a:spcBef>
              <a:buNone/>
            </a:pPr>
            <a:endParaRPr lang="es-CO" sz="4800" b="1" dirty="0" smtClean="0">
              <a:solidFill>
                <a:srgbClr val="2E74B5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8" indent="0">
              <a:spcBef>
                <a:spcPts val="1000"/>
              </a:spcBef>
              <a:buNone/>
            </a:pPr>
            <a:r>
              <a:rPr lang="es-CO" sz="4300" b="1" dirty="0" smtClean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Tanto por su condición de dispositivo de reproducción de hegemonía como por su potencia como semilla para la transformación.</a:t>
            </a:r>
            <a:endParaRPr lang="es-CO" sz="4300" b="1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47184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3" y="0"/>
            <a:ext cx="8596668" cy="1320800"/>
          </a:xfrm>
        </p:spPr>
        <p:txBody>
          <a:bodyPr>
            <a:normAutofit/>
          </a:bodyPr>
          <a:lstStyle/>
          <a:p>
            <a:r>
              <a:rPr lang="es-CO" sz="4800" b="1" dirty="0" smtClean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Núcleos </a:t>
            </a:r>
            <a:r>
              <a:rPr lang="es-CO" sz="4800" b="1" dirty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la reflexión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3" y="1083212"/>
            <a:ext cx="9338863" cy="55286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sz="4000" b="1" dirty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s-CO" sz="4000" b="1" dirty="0" smtClean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El abordaje se reduce a la forma y pocas veces al contenido.</a:t>
            </a:r>
            <a:endParaRPr lang="es-CO" sz="4000" dirty="0"/>
          </a:p>
          <a:p>
            <a:pPr marL="0" indent="0">
              <a:buNone/>
            </a:pPr>
            <a:r>
              <a:rPr lang="es-CO" sz="2200" dirty="0"/>
              <a:t>Estamos hablando de un escenario claramente hegemonizado por el pensamiento a fin a los intereses de acumulación en el sector de la </a:t>
            </a:r>
            <a:r>
              <a:rPr lang="es-CO" sz="2200" dirty="0" smtClean="0"/>
              <a:t>salud: </a:t>
            </a:r>
          </a:p>
          <a:p>
            <a:pPr marL="0" indent="0">
              <a:buNone/>
            </a:pPr>
            <a:endParaRPr lang="es-CO" sz="2200" dirty="0" smtClean="0"/>
          </a:p>
          <a:p>
            <a:r>
              <a:rPr lang="es-CO" sz="2200" dirty="0" smtClean="0"/>
              <a:t>Universalización </a:t>
            </a:r>
            <a:r>
              <a:rPr lang="es-CO" sz="2200" dirty="0"/>
              <a:t>del </a:t>
            </a:r>
            <a:r>
              <a:rPr lang="es-CO" sz="2200" dirty="0" smtClean="0"/>
              <a:t>acceso vs </a:t>
            </a:r>
            <a:r>
              <a:rPr lang="es-CO" sz="2200" dirty="0"/>
              <a:t>privatización de la oferta y constitución de un complejo médico –industrial</a:t>
            </a:r>
            <a:r>
              <a:rPr lang="es-CO" sz="2200" dirty="0" smtClean="0"/>
              <a:t>.</a:t>
            </a:r>
          </a:p>
          <a:p>
            <a:r>
              <a:rPr lang="es-CO" sz="2200" dirty="0"/>
              <a:t>Incorporación de actores transnacionales</a:t>
            </a:r>
          </a:p>
          <a:p>
            <a:pPr marL="0" indent="0">
              <a:buNone/>
            </a:pPr>
            <a:endParaRPr lang="es-CO" sz="2200" dirty="0" smtClean="0"/>
          </a:p>
          <a:p>
            <a:pPr marL="0" indent="0">
              <a:buNone/>
            </a:pPr>
            <a:endParaRPr lang="es-CO" sz="2200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359422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4800" b="1" dirty="0" smtClean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Núcleos </a:t>
            </a:r>
            <a:r>
              <a:rPr lang="es-CO" sz="4800" b="1" dirty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la reflexión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592776"/>
            <a:ext cx="8596668" cy="5064368"/>
          </a:xfrm>
        </p:spPr>
        <p:txBody>
          <a:bodyPr>
            <a:normAutofit/>
          </a:bodyPr>
          <a:lstStyle/>
          <a:p>
            <a:r>
              <a:rPr lang="es-CO" sz="2200" dirty="0" smtClean="0"/>
              <a:t>Profundización de la división del trabajo: Trabajo directivo y trabajo operacional. </a:t>
            </a:r>
          </a:p>
          <a:p>
            <a:pPr marL="0" indent="0">
              <a:buNone/>
            </a:pPr>
            <a:endParaRPr lang="es-CO" sz="2200" dirty="0" smtClean="0"/>
          </a:p>
          <a:p>
            <a:r>
              <a:rPr lang="es-CO" sz="2200" dirty="0" smtClean="0"/>
              <a:t>Profundización del </a:t>
            </a:r>
            <a:r>
              <a:rPr lang="es-CO" sz="2200" dirty="0" err="1" smtClean="0"/>
              <a:t>disciplinamiento</a:t>
            </a:r>
            <a:r>
              <a:rPr lang="es-CO" sz="2200" dirty="0" smtClean="0"/>
              <a:t> (en contravía con la autonomía) y de la generación de conocimiento fragmentado (</a:t>
            </a:r>
            <a:r>
              <a:rPr lang="es-CO" sz="2200" dirty="0" err="1" smtClean="0"/>
              <a:t>Cto</a:t>
            </a:r>
            <a:r>
              <a:rPr lang="es-CO" sz="2200" dirty="0" smtClean="0"/>
              <a:t>. Integral y comprensivo).</a:t>
            </a:r>
          </a:p>
          <a:p>
            <a:endParaRPr lang="es-CO" sz="2200" dirty="0" smtClean="0"/>
          </a:p>
          <a:p>
            <a:r>
              <a:rPr lang="es-CO" sz="2200" dirty="0"/>
              <a:t>Innovación tecnológica – descalificación.</a:t>
            </a:r>
          </a:p>
          <a:p>
            <a:pPr marL="0" indent="0">
              <a:buNone/>
            </a:pPr>
            <a:endParaRPr lang="es-CO" sz="2200" dirty="0"/>
          </a:p>
          <a:p>
            <a:r>
              <a:rPr lang="es-CO" sz="2200" dirty="0" smtClean="0"/>
              <a:t>Mayor rentabilidad en la prestación de servicios gracias a un menor costo de la fuerza de trabajo.</a:t>
            </a:r>
            <a:endParaRPr lang="es-CO" sz="2200" dirty="0"/>
          </a:p>
          <a:p>
            <a:pPr marL="0" indent="0">
              <a:buNone/>
            </a:pPr>
            <a:endParaRPr lang="es-CO" sz="2200" dirty="0" smtClean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242094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4800" b="1" dirty="0" smtClean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Núcleos </a:t>
            </a:r>
            <a:r>
              <a:rPr lang="es-CO" sz="4800" b="1" dirty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la reflexión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659989"/>
            <a:ext cx="8596668" cy="5064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sz="2200" dirty="0" smtClean="0">
                <a:solidFill>
                  <a:srgbClr val="FF0000"/>
                </a:solidFill>
              </a:rPr>
              <a:t>Al </a:t>
            </a:r>
            <a:r>
              <a:rPr lang="es-CO" sz="2200" dirty="0">
                <a:solidFill>
                  <a:srgbClr val="FF0000"/>
                </a:solidFill>
              </a:rPr>
              <a:t>tiempo </a:t>
            </a:r>
            <a:r>
              <a:rPr lang="es-CO" sz="2200" dirty="0" smtClean="0">
                <a:solidFill>
                  <a:srgbClr val="FF0000"/>
                </a:solidFill>
              </a:rPr>
              <a:t>la educación es </a:t>
            </a:r>
            <a:r>
              <a:rPr lang="es-CO" sz="2200" dirty="0">
                <a:solidFill>
                  <a:srgbClr val="FF0000"/>
                </a:solidFill>
              </a:rPr>
              <a:t>un escenario de </a:t>
            </a:r>
            <a:r>
              <a:rPr lang="es-CO" sz="2200" dirty="0" smtClean="0">
                <a:solidFill>
                  <a:srgbClr val="FF0000"/>
                </a:solidFill>
              </a:rPr>
              <a:t>acumulación:</a:t>
            </a:r>
          </a:p>
          <a:p>
            <a:pPr marL="0" indent="0">
              <a:buNone/>
            </a:pPr>
            <a:endParaRPr lang="pt-BR" sz="2000" dirty="0" smtClean="0"/>
          </a:p>
          <a:p>
            <a:pPr marL="0" indent="0">
              <a:buNone/>
            </a:pPr>
            <a:r>
              <a:rPr lang="pt-BR" sz="2000" dirty="0" smtClean="0"/>
              <a:t>“Contratos </a:t>
            </a:r>
            <a:r>
              <a:rPr lang="pt-BR" sz="2000" dirty="0"/>
              <a:t>instáveis, professores temporários, flexibilização das relações de trabalho, sobrecarga de trabalho, salários injustos, escassa participação da comunidade universitária na tomada de decisões, aumento de postos administrativos e burocráticos, autoritarismo e exclusão, jovens submetidos à pressão dos créditos e as dívidas, cursos supérfluos, preços cada vez mais elevados, estudantes que se limitam a fazer anotações e recitá-las de maneira literal na hora da avaliação. Tudo isso acontece quando as universidades se convertem em empresas, como vem ocorrendo durante as últimas décadas, quando o neoliberalismo foi tomando de assalto cada uma das dimensões da </a:t>
            </a:r>
            <a:r>
              <a:rPr lang="pt-BR" sz="2000" dirty="0" smtClean="0"/>
              <a:t>vida”. </a:t>
            </a:r>
            <a:r>
              <a:rPr lang="pt-BR" sz="2000" dirty="0"/>
              <a:t>(Chomsky</a:t>
            </a:r>
            <a:r>
              <a:rPr lang="pt-BR" sz="2000" baseline="30000" dirty="0"/>
              <a:t> </a:t>
            </a:r>
            <a:r>
              <a:rPr lang="pt-BR" sz="2000" dirty="0"/>
              <a:t>, 2014).</a:t>
            </a:r>
            <a:endParaRPr lang="es-CO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345504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4800" b="1" dirty="0" smtClean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Núcleos </a:t>
            </a:r>
            <a:r>
              <a:rPr lang="es-CO" sz="4800" b="1" dirty="0">
                <a:solidFill>
                  <a:srgbClr val="2E74B5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la reflexión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659989"/>
            <a:ext cx="8596668" cy="5064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sz="2200" dirty="0" smtClean="0">
                <a:solidFill>
                  <a:srgbClr val="FF0000"/>
                </a:solidFill>
              </a:rPr>
              <a:t>Al </a:t>
            </a:r>
            <a:r>
              <a:rPr lang="es-CO" sz="2200" dirty="0">
                <a:solidFill>
                  <a:srgbClr val="FF0000"/>
                </a:solidFill>
              </a:rPr>
              <a:t>tiempo es un escenario de acumulación en si mismo por la vía de la privatización de la educación</a:t>
            </a:r>
            <a:r>
              <a:rPr lang="es-CO" sz="2200" dirty="0" smtClean="0">
                <a:solidFill>
                  <a:srgbClr val="FF0000"/>
                </a:solidFill>
              </a:rPr>
              <a:t>.</a:t>
            </a:r>
          </a:p>
          <a:p>
            <a:pPr lvl="0"/>
            <a:r>
              <a:rPr lang="es-CO" sz="2400" dirty="0"/>
              <a:t>El incremento de ofertas educativas de mala calidad que presionan el mercado de trabajo y entrenan profesionales sin ninguna referencia a las contradicciones de la organización del trabajo ni a mecanismos que les permitan hacer frente a estas</a:t>
            </a:r>
            <a:r>
              <a:rPr lang="es-CO" sz="2400" dirty="0" smtClean="0"/>
              <a:t>.</a:t>
            </a:r>
          </a:p>
          <a:p>
            <a:pPr lvl="0"/>
            <a:endParaRPr lang="es-CO" sz="2400" dirty="0"/>
          </a:p>
          <a:p>
            <a:pPr lvl="0"/>
            <a:r>
              <a:rPr lang="es-CO" sz="2400" dirty="0"/>
              <a:t>El debilitamiento de las formas organizativas y las lógicas de resistencia y autonomía en la contradicción capital – trabajo</a:t>
            </a:r>
            <a:r>
              <a:rPr lang="es-ES" sz="2400" dirty="0"/>
              <a:t>. </a:t>
            </a:r>
            <a:endParaRPr lang="es-CO" sz="2400" dirty="0"/>
          </a:p>
          <a:p>
            <a:pPr marL="0" indent="0">
              <a:buNone/>
            </a:pPr>
            <a:endParaRPr lang="es-CO" sz="2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246064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770</TotalTime>
  <Words>1214</Words>
  <Application>Microsoft Office PowerPoint</Application>
  <PresentationFormat>Personalizar</PresentationFormat>
  <Paragraphs>133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Faceta</vt:lpstr>
      <vt:lpstr>I COLOQUIO LATINOAMERICANO DE FORMACIÓN EN SALUD PÚBLICA. III COLOQUIO BRASIL-CUBA DE FORMACIÓN EN SALUD PÚBLICA</vt:lpstr>
      <vt:lpstr> Panel 2. La Formación de Formadores en Salud Pública y su Importancia para los Sistemas de Salud </vt:lpstr>
      <vt:lpstr>1. ¿Quién es el “formador”?</vt:lpstr>
      <vt:lpstr>Slide 4</vt:lpstr>
      <vt:lpstr>2. Núcleos de la reflexión</vt:lpstr>
      <vt:lpstr>2. Núcleos de la reflexión</vt:lpstr>
      <vt:lpstr>2. Núcleos de la reflexión</vt:lpstr>
      <vt:lpstr>2. Núcleos de la reflexión</vt:lpstr>
      <vt:lpstr>2. Núcleos de la reflexión</vt:lpstr>
      <vt:lpstr>2. Núcleos de la reflexión</vt:lpstr>
      <vt:lpstr>2. Núcleos de la reflexión</vt:lpstr>
      <vt:lpstr>2. Núcleos de la reflexión</vt:lpstr>
      <vt:lpstr>2. Núcleos de la reflexión</vt:lpstr>
      <vt:lpstr>2. Núcleos de la reflexión</vt:lpstr>
      <vt:lpstr>2. Núcleos de la reflexión</vt:lpstr>
      <vt:lpstr>3. Propuestas de transformación </vt:lpstr>
      <vt:lpstr>3. Propuestas de transformación </vt:lpstr>
      <vt:lpstr> Nancy Molina: njmolinaa@unal.edu.co 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Ccde09</cp:lastModifiedBy>
  <cp:revision>31</cp:revision>
  <dcterms:created xsi:type="dcterms:W3CDTF">2017-05-07T11:19:49Z</dcterms:created>
  <dcterms:modified xsi:type="dcterms:W3CDTF">2017-05-19T14:27:53Z</dcterms:modified>
</cp:coreProperties>
</file>