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6" r:id="rId10"/>
    <p:sldId id="267" r:id="rId11"/>
    <p:sldId id="268" r:id="rId12"/>
    <p:sldId id="265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4" r:id="rId21"/>
    <p:sldId id="277" r:id="rId22"/>
    <p:sldId id="262" r:id="rId23"/>
    <p:sldId id="278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8530" autoAdjust="0"/>
  </p:normalViewPr>
  <p:slideViewPr>
    <p:cSldViewPr snapToGrid="0">
      <p:cViewPr varScale="1">
        <p:scale>
          <a:sx n="104" d="100"/>
          <a:sy n="104" d="100"/>
        </p:scale>
        <p:origin x="-66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D8E1D-DE3D-47C3-BFA1-0D14626ED7CD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F00A6-E72E-4572-A64E-819EA22F09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7912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Rede social criada e desenvolvida como dispositivo da Política Nacional de Humanização do Ministério da Saúde (PNH/MS), com o intuito de ampliar a capilarização da Política e ofertar à sociedade brasileira um espaço colaborativo inteiramente livre e aberto, que permitisse a divulgação e a troca de experiências em torno do chamado “SUS que dá certo”. Com mais de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anos de existência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mais de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 mil usuários cadastrados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quase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mil posts publicados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que receberam cerca de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 mil comentários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tendo recebido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milhões de visitas de 3 milhões de indivíduos, que visualizaram cerca de 8,4 milhões de páginas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ela se afigura com a mais potente e perene experiência de uma rede social vinculada a uma política pública de que temos notícia em nosso país. Trata-se de uma experiência multifacetada e, portanto, passível de inúmeras abordagens investigativas, o que nos desafia, em primeiro lugar, a bem delimitar o problema da presente investigação.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F00A6-E72E-4572-A64E-819EA22F09C1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99229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  <p:sp>
        <p:nvSpPr>
          <p:cNvPr id="819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7EEB64-33E8-40A6-849C-3769184AFA3E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85572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4907-0935-42A8-A678-54963B49BDF1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E980-2956-43EC-8DA0-612551FF4D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3404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4907-0935-42A8-A678-54963B49BDF1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E980-2956-43EC-8DA0-612551FF4D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6989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4907-0935-42A8-A678-54963B49BDF1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E980-2956-43EC-8DA0-612551FF4D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34578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4907-0935-42A8-A678-54963B49BDF1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E980-2956-43EC-8DA0-612551FF4D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11443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4907-0935-42A8-A678-54963B49BDF1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E980-2956-43EC-8DA0-612551FF4D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06507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4907-0935-42A8-A678-54963B49BDF1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E980-2956-43EC-8DA0-612551FF4D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60986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4907-0935-42A8-A678-54963B49BDF1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E980-2956-43EC-8DA0-612551FF4D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678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4907-0935-42A8-A678-54963B49BDF1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E980-2956-43EC-8DA0-612551FF4D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53753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4907-0935-42A8-A678-54963B49BDF1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E980-2956-43EC-8DA0-612551FF4D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32551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4907-0935-42A8-A678-54963B49BDF1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E980-2956-43EC-8DA0-612551FF4D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8319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4907-0935-42A8-A678-54963B49BDF1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FE980-2956-43EC-8DA0-612551FF4D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1690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54907-0935-42A8-A678-54963B49BDF1}" type="datetimeFigureOut">
              <a:rPr lang="pt-BR" smtClean="0"/>
              <a:pPr/>
              <a:t>19/05/2017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FE980-2956-43EC-8DA0-612551FF4D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6361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deed.p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470" y="203587"/>
            <a:ext cx="7924800" cy="241554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62463" y="3441033"/>
            <a:ext cx="9023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Redes Colaborativas y Formación de Formadores </a:t>
            </a:r>
            <a:r>
              <a:rPr lang="pt-B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Latinoamericanos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144126" y="5686928"/>
            <a:ext cx="4810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Rio de Janeiro, ENSP/Fiocruz, 8 de maio de 2017</a:t>
            </a:r>
          </a:p>
        </p:txBody>
      </p:sp>
    </p:spTree>
    <p:extLst>
      <p:ext uri="{BB962C8B-B14F-4D97-AF65-F5344CB8AC3E}">
        <p14:creationId xmlns:p14="http://schemas.microsoft.com/office/powerpoint/2010/main" xmlns="" val="37638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2403" y="0"/>
            <a:ext cx="7787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524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825"/>
            <a:ext cx="12192000" cy="680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915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9772" y="0"/>
            <a:ext cx="78724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297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68" y="0"/>
            <a:ext cx="12157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209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791"/>
            <a:ext cx="12192000" cy="683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4417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471" y="0"/>
            <a:ext cx="11007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7671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6570" y="0"/>
            <a:ext cx="7858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453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6244"/>
            <a:ext cx="12192000" cy="668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0122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03"/>
            <a:ext cx="12192000" cy="685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423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046"/>
            <a:ext cx="12192000" cy="678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15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53453" y="465221"/>
            <a:ext cx="108788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Redes Colaborativas/Sociais e Formação: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Algumas contribuições a partir da experiência da</a:t>
            </a:r>
          </a:p>
          <a:p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Rede HumanizaSUS (RHS)</a:t>
            </a:r>
            <a:endParaRPr lang="pt-BR" sz="3600" dirty="0"/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6481" y="2681212"/>
            <a:ext cx="8105775" cy="300037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796085" y="5956154"/>
            <a:ext cx="2636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Ricardo Rodrigues Teixeira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2834" y="2406645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7943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91"/>
            <a:ext cx="12192000" cy="685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1167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1600" y="0"/>
            <a:ext cx="7668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904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25461" y="1732137"/>
            <a:ext cx="9764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1 – Uma dimensão cuidadora</a:t>
            </a:r>
            <a:r>
              <a:rPr lang="pt-BR" dirty="0"/>
              <a:t>: a coprodução de um </a:t>
            </a:r>
            <a:r>
              <a:rPr lang="pt-BR" i="1" dirty="0"/>
              <a:t>ethos</a:t>
            </a:r>
            <a:r>
              <a:rPr lang="pt-BR" dirty="0"/>
              <a:t> comunicacional e de uma “cultura” conversacional, dialógica e democrática no CiberespaSUS.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25461" y="4066339"/>
            <a:ext cx="964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3 – Uma dimensão curadora</a:t>
            </a:r>
            <a:r>
              <a:rPr lang="pt-BR" dirty="0"/>
              <a:t>: a participação de um processo de curadoria coletiva, produzindo uma “política de relevância” e de ampliação das capacidades expressivas.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25461" y="2899238"/>
            <a:ext cx="9446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 – Uma dimensão mediadora</a:t>
            </a:r>
            <a:r>
              <a:rPr lang="pt-BR" dirty="0"/>
              <a:t>: a ampliação do grau de transversalização, ao se expor numa rede de trocas aberta, multíplice e horizontal.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07346" y="520117"/>
            <a:ext cx="6585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Alguns aprendizados e reflexões iniciais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2741666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403727" y="2133601"/>
            <a:ext cx="3406775" cy="2538413"/>
            <a:chOff x="1806" y="1245"/>
            <a:chExt cx="2146" cy="1599"/>
          </a:xfrm>
        </p:grpSpPr>
        <p:sp>
          <p:nvSpPr>
            <p:cNvPr id="38915" name="Rectangle 3"/>
            <p:cNvSpPr>
              <a:spLocks noChangeArrowheads="1"/>
            </p:cNvSpPr>
            <p:nvPr/>
          </p:nvSpPr>
          <p:spPr bwMode="auto">
            <a:xfrm>
              <a:off x="1806" y="1954"/>
              <a:ext cx="2146" cy="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pt-BR"/>
                <a:t>licença creative commons</a:t>
              </a:r>
            </a:p>
            <a:p>
              <a:pPr algn="ctr">
                <a:lnSpc>
                  <a:spcPct val="130000"/>
                </a:lnSpc>
              </a:pPr>
              <a:r>
                <a:rPr lang="pt-BR" sz="1600"/>
                <a:t>atribuição </a:t>
              </a:r>
            </a:p>
            <a:p>
              <a:pPr algn="ctr">
                <a:lnSpc>
                  <a:spcPct val="130000"/>
                </a:lnSpc>
              </a:pPr>
              <a:r>
                <a:rPr lang="pt-BR" sz="1600"/>
                <a:t>– uso não comercial – </a:t>
              </a:r>
            </a:p>
            <a:p>
              <a:pPr algn="ctr">
                <a:lnSpc>
                  <a:spcPct val="130000"/>
                </a:lnSpc>
              </a:pPr>
              <a:r>
                <a:rPr lang="pt-BR" sz="1600"/>
                <a:t>compartilhamento pela mesma licença</a:t>
              </a:r>
            </a:p>
          </p:txBody>
        </p:sp>
        <p:pic>
          <p:nvPicPr>
            <p:cNvPr id="38916" name="Picture 4" descr="licença creative common - Atribuição-Uso Não-Comercial-Compartilhamento pela mesma Licença 3.0 Unported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6" y="1730"/>
              <a:ext cx="834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17" name="Text Box 5"/>
            <p:cNvSpPr txBox="1">
              <a:spLocks noChangeArrowheads="1"/>
            </p:cNvSpPr>
            <p:nvPr/>
          </p:nvSpPr>
          <p:spPr bwMode="auto">
            <a:xfrm>
              <a:off x="2020" y="1245"/>
              <a:ext cx="1661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200"/>
                <a:t>cc: alguns direitos reservados</a:t>
              </a:r>
              <a:r>
                <a:rPr lang="pt-BR"/>
                <a:t/>
              </a:r>
              <a:br>
                <a:rPr lang="pt-BR"/>
              </a:br>
              <a:r>
                <a:rPr lang="pt-BR"/>
                <a:t>Ricardo Rodrigues Teixeira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75664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21738" y="1665357"/>
            <a:ext cx="9866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Breve histórico e descrição sumária.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18427" y="2561441"/>
            <a:ext cx="10330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Algumas considerações teórico-conceituais</a:t>
            </a:r>
          </a:p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para a análise da experiência.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321738" y="4784496"/>
            <a:ext cx="9866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Alguns aprendizados e reflexões iniciais.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318427" y="3888412"/>
            <a:ext cx="1033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Experiências de formação na RHS.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206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46620" y="788566"/>
            <a:ext cx="8917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Política Nacional de Humanização do Ministério da Saúde (PNH/MS)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6692" y="425038"/>
            <a:ext cx="1333500" cy="11887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3782" y="1647634"/>
            <a:ext cx="9054402" cy="402352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837189" y="4932726"/>
            <a:ext cx="3572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Mais de 33 mil usuários cadastrados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837189" y="5301710"/>
            <a:ext cx="495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14 mil posts publicados por cerca de 1850 usuários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1837189" y="5670984"/>
            <a:ext cx="198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35 mil comentários</a:t>
            </a:r>
          </a:p>
        </p:txBody>
      </p:sp>
    </p:spTree>
    <p:extLst>
      <p:ext uri="{BB962C8B-B14F-4D97-AF65-F5344CB8AC3E}">
        <p14:creationId xmlns:p14="http://schemas.microsoft.com/office/powerpoint/2010/main" xmlns="" val="356928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48624" y="1208015"/>
            <a:ext cx="909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A natureza cognitiva-afetiva do trabalho em saúde (Hardt &amp; Negri; Lazzarato &amp; Negri).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48624" y="1771945"/>
            <a:ext cx="920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Trabalho de engajamento subjetivo/criativo (Zarifian).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48624" y="2336809"/>
            <a:ext cx="8749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 O saber da experiência (Larrosa).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072856" y="3187817"/>
            <a:ext cx="6241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Narrativas de experiências do trabalho submetidas à discussão pública numa rede social</a:t>
            </a:r>
          </a:p>
        </p:txBody>
      </p:sp>
      <p:sp>
        <p:nvSpPr>
          <p:cNvPr id="7" name="CaixaDeTexto 6"/>
          <p:cNvSpPr txBox="1"/>
          <p:nvPr/>
        </p:nvSpPr>
        <p:spPr>
          <a:xfrm flipH="1">
            <a:off x="4661972" y="5016617"/>
            <a:ext cx="5063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Aprimoramento das práticas de</a:t>
            </a:r>
          </a:p>
          <a:p>
            <a:pPr algn="ctr"/>
            <a:r>
              <a:rPr lang="pt-BR" sz="2400" dirty="0"/>
              <a:t>(gestão e cuidado em) saúde</a:t>
            </a:r>
          </a:p>
        </p:txBody>
      </p:sp>
      <p:sp>
        <p:nvSpPr>
          <p:cNvPr id="8" name="Seta: para Baixo 7"/>
          <p:cNvSpPr/>
          <p:nvPr/>
        </p:nvSpPr>
        <p:spPr>
          <a:xfrm>
            <a:off x="6872681" y="4173767"/>
            <a:ext cx="641758" cy="6878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569750" y="485508"/>
            <a:ext cx="108022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Algumas considerações teórico-conceituais para a análise da experiência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486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6079" y="470555"/>
            <a:ext cx="6534217" cy="5880796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4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Formação</a:t>
            </a:r>
            <a:r>
              <a:rPr lang="en-US" sz="4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nos</a:t>
            </a:r>
            <a:r>
              <a:rPr lang="en-US" sz="4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espaços</a:t>
            </a:r>
            <a:r>
              <a:rPr lang="en-US" sz="4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do SUS e no </a:t>
            </a:r>
            <a:r>
              <a:rPr lang="en-US" sz="4400" b="1" kern="1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ciberespaço</a:t>
            </a:r>
            <a:r>
              <a:rPr lang="en-US" sz="4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4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(CiberespaSUS)</a:t>
            </a:r>
          </a:p>
        </p:txBody>
      </p:sp>
    </p:spTree>
    <p:extLst>
      <p:ext uri="{BB962C8B-B14F-4D97-AF65-F5344CB8AC3E}">
        <p14:creationId xmlns:p14="http://schemas.microsoft.com/office/powerpoint/2010/main" xmlns="" val="120889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139" y="0"/>
            <a:ext cx="11395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915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377"/>
            <a:ext cx="12192000" cy="6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046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260"/>
            <a:ext cx="12192000" cy="682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61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441</Words>
  <Application>Microsoft Office PowerPoint</Application>
  <PresentationFormat>Personalizar</PresentationFormat>
  <Paragraphs>35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R. Teixeira</dc:creator>
  <cp:lastModifiedBy>Ccde09</cp:lastModifiedBy>
  <cp:revision>19</cp:revision>
  <dcterms:created xsi:type="dcterms:W3CDTF">2017-05-07T16:23:46Z</dcterms:created>
  <dcterms:modified xsi:type="dcterms:W3CDTF">2017-05-19T14:26:30Z</dcterms:modified>
</cp:coreProperties>
</file>