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754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9199339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result for logotipo escola politécnica de saude joaquim venancio.png" descr="Image result for logotipo escola politécnica de saude joaquim venancio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7950" y="6153150"/>
            <a:ext cx="1368425" cy="588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 result for logotipo escola politécnica de saude joaquim venancio.jpeg" descr="Image result for logotipo escola politécnica de saude joaquim venancio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15250" y="6092825"/>
            <a:ext cx="1249363" cy="576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.png" descr="C:\Users\Labgestao04\Downloads\capa_arquivoleve (2)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28800" y="2352675"/>
            <a:ext cx="5699125" cy="381635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/>
          <p:nvPr/>
        </p:nvSpPr>
        <p:spPr>
          <a:xfrm>
            <a:off x="611187" y="333375"/>
            <a:ext cx="8064501" cy="150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CURSO DE APERFEIÇOAMENTO EM </a:t>
            </a:r>
          </a:p>
          <a:p>
            <a:pPr algn="ctr"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t>EDUCAÇÃO POPULAR EM SAÚDE</a:t>
            </a:r>
          </a:p>
          <a:p>
            <a:pPr algn="ctr">
              <a:defRPr sz="18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4400" b="1">
                <a:latin typeface="Arial"/>
                <a:ea typeface="Arial"/>
                <a:cs typeface="Arial"/>
                <a:sym typeface="Arial"/>
              </a:defRPr>
            </a:pPr>
            <a:r>
              <a:t>EDPOPSUS II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 idx="4294967295"/>
          </p:nvPr>
        </p:nvSpPr>
        <p:spPr>
          <a:xfrm>
            <a:off x="705644" y="188640"/>
            <a:ext cx="7772400" cy="43132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800" b="1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Estrutura Curricular</a:t>
            </a:r>
          </a:p>
        </p:txBody>
      </p:sp>
      <p:pic>
        <p:nvPicPr>
          <p:cNvPr id="59" name="Capturar.png" descr="C:\Users\Labgestao04\Desktop\Capturar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0825" y="734751"/>
            <a:ext cx="8682038" cy="544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 idx="4294967295"/>
          </p:nvPr>
        </p:nvSpPr>
        <p:spPr>
          <a:xfrm>
            <a:off x="827087" y="260350"/>
            <a:ext cx="7772401" cy="24479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58951">
              <a:defRPr sz="2656" b="1"/>
            </a:pPr>
            <a:r>
              <a:rPr dirty="0"/>
              <a:t/>
            </a:r>
            <a:br>
              <a:rPr dirty="0"/>
            </a:br>
            <a:r>
              <a:rPr dirty="0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EIXO I</a:t>
            </a:r>
            <a:br>
              <a:rPr dirty="0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dirty="0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dirty="0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324" dirty="0">
                <a:latin typeface="Arial"/>
                <a:ea typeface="Arial"/>
                <a:cs typeface="Arial"/>
                <a:sym typeface="Arial"/>
              </a:rPr>
              <a:t>A construção da gestão participativa do curso e a experiência como fio condutor do processo educativo </a:t>
            </a:r>
            <a:br>
              <a:rPr sz="2324" dirty="0">
                <a:latin typeface="Arial"/>
                <a:ea typeface="Arial"/>
                <a:cs typeface="Arial"/>
                <a:sym typeface="Arial"/>
              </a:rPr>
            </a:br>
            <a:endParaRPr sz="2324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63612" y="2846387"/>
            <a:ext cx="7358063" cy="368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395287" y="3357562"/>
            <a:ext cx="8421688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Proposta metodológica do curso;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Identidade de classe dos trabalhadores;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Sistematização de experiências educativas dos educandos. </a:t>
            </a:r>
          </a:p>
        </p:txBody>
      </p:sp>
      <p:sp>
        <p:nvSpPr>
          <p:cNvPr id="65" name="Shape 65"/>
          <p:cNvSpPr>
            <a:spLocks noGrp="1"/>
          </p:cNvSpPr>
          <p:nvPr>
            <p:ph type="title" idx="4294967295"/>
          </p:nvPr>
        </p:nvSpPr>
        <p:spPr>
          <a:xfrm>
            <a:off x="827087" y="260350"/>
            <a:ext cx="7772401" cy="24479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58951">
              <a:defRPr sz="2656" b="1"/>
            </a:pPr>
            <a:r>
              <a:t/>
            </a:r>
            <a:br/>
            <a:r>
              <a:rPr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EIXO I</a:t>
            </a:r>
            <a:br>
              <a:rPr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2324">
                <a:latin typeface="Arial"/>
                <a:ea typeface="Arial"/>
                <a:cs typeface="Arial"/>
                <a:sym typeface="Arial"/>
              </a:rPr>
              <a:t>A construção da gestão participativa do curso e a experiência como fio condutor do processo educativo </a:t>
            </a:r>
            <a:br>
              <a:rPr sz="2324">
                <a:latin typeface="Arial"/>
                <a:ea typeface="Arial"/>
                <a:cs typeface="Arial"/>
                <a:sym typeface="Arial"/>
              </a:rPr>
            </a:br>
            <a:endParaRPr sz="2324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 idx="4294967295"/>
          </p:nvPr>
        </p:nvSpPr>
        <p:spPr>
          <a:xfrm>
            <a:off x="827087" y="333375"/>
            <a:ext cx="7772401" cy="18716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II</a:t>
            </a:r>
            <a:br/>
            <a:r>
              <a:t/>
            </a:r>
            <a:br/>
            <a:r>
              <a:rPr sz="2800">
                <a:solidFill>
                  <a:srgbClr val="000000"/>
                </a:solidFill>
              </a:rPr>
              <a:t> A Educação Popular em Saúde no processo de trabalho em saúde</a:t>
            </a:r>
          </a:p>
        </p:txBody>
      </p:sp>
      <p:pic>
        <p:nvPicPr>
          <p:cNvPr id="68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09662" y="2481262"/>
            <a:ext cx="7296151" cy="3906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395287" y="2781300"/>
            <a:ext cx="8353426" cy="3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Práticas educativas no processo de trabalho em saúde;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Diferentes concepções de educação na saúde e a importância da educação popular;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Planejamento, execução e avaliação das práticas de Educação Popular em Saúde;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PNEPS-SUS e práticas educativas na Atenção Básica e na Vigilância em Saúde. </a:t>
            </a:r>
          </a:p>
        </p:txBody>
      </p:sp>
      <p:sp>
        <p:nvSpPr>
          <p:cNvPr id="71" name="Shape 71"/>
          <p:cNvSpPr>
            <a:spLocks noGrp="1"/>
          </p:cNvSpPr>
          <p:nvPr>
            <p:ph type="title" idx="4294967295"/>
          </p:nvPr>
        </p:nvSpPr>
        <p:spPr>
          <a:xfrm>
            <a:off x="827087" y="404812"/>
            <a:ext cx="7772401" cy="18716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II</a:t>
            </a:r>
            <a:br/>
            <a:r>
              <a:t/>
            </a:r>
            <a:br/>
            <a:r>
              <a:rPr sz="2800">
                <a:solidFill>
                  <a:srgbClr val="000000"/>
                </a:solidFill>
              </a:rPr>
              <a:t> </a:t>
            </a:r>
            <a:r>
              <a:rPr sz="2400">
                <a:solidFill>
                  <a:srgbClr val="000000"/>
                </a:solidFill>
              </a:rPr>
              <a:t>A Educação Popular em Saúde no processo de trabalho em saúde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 idx="4294967295"/>
          </p:nvPr>
        </p:nvSpPr>
        <p:spPr>
          <a:xfrm>
            <a:off x="827087" y="692150"/>
            <a:ext cx="7772401" cy="14398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III</a:t>
            </a:r>
            <a:br/>
            <a:r>
              <a:t/>
            </a:r>
            <a:br/>
            <a:r>
              <a:rPr sz="2800">
                <a:solidFill>
                  <a:srgbClr val="000000"/>
                </a:solidFill>
              </a:rPr>
              <a:t>O Direito à Saúde e a Promoção da Equidade </a:t>
            </a:r>
          </a:p>
        </p:txBody>
      </p:sp>
      <p:pic>
        <p:nvPicPr>
          <p:cNvPr id="74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9300" y="2487612"/>
            <a:ext cx="7613650" cy="3754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611187" y="3068637"/>
            <a:ext cx="8064501" cy="206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Direito à saúde e a promoção da equidade;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Diferentes culturas, incluindo as dimensões espirituais e artísticas das populações;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Elementos presentes nas diferentes manifestações culturais. </a:t>
            </a:r>
          </a:p>
        </p:txBody>
      </p:sp>
      <p:sp>
        <p:nvSpPr>
          <p:cNvPr id="77" name="Shape 77"/>
          <p:cNvSpPr>
            <a:spLocks noGrp="1"/>
          </p:cNvSpPr>
          <p:nvPr>
            <p:ph type="title" idx="4294967295"/>
          </p:nvPr>
        </p:nvSpPr>
        <p:spPr>
          <a:xfrm>
            <a:off x="827087" y="692150"/>
            <a:ext cx="7772401" cy="14398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III</a:t>
            </a:r>
            <a:br/>
            <a:r>
              <a:t/>
            </a:r>
            <a:br/>
            <a:r>
              <a:rPr sz="2800">
                <a:solidFill>
                  <a:srgbClr val="000000"/>
                </a:solidFill>
              </a:rPr>
              <a:t>O Direito à Saúde e a Promoção da Equidade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 idx="4294967295"/>
          </p:nvPr>
        </p:nvSpPr>
        <p:spPr>
          <a:xfrm>
            <a:off x="611187" y="404812"/>
            <a:ext cx="7772401" cy="13684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6655">
              <a:defRPr sz="2368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IV</a:t>
            </a:r>
            <a:br/>
            <a:r>
              <a:t/>
            </a:r>
            <a:br/>
            <a:r>
              <a:rPr sz="2072">
                <a:solidFill>
                  <a:srgbClr val="000000"/>
                </a:solidFill>
              </a:rPr>
              <a:t>Território, lugar de História e Memória </a:t>
            </a:r>
            <a:br>
              <a:rPr sz="2072">
                <a:solidFill>
                  <a:srgbClr val="000000"/>
                </a:solidFill>
              </a:rPr>
            </a:br>
            <a:endParaRPr sz="2072">
              <a:solidFill>
                <a:srgbClr val="000000"/>
              </a:solidFill>
            </a:endParaRPr>
          </a:p>
        </p:txBody>
      </p:sp>
      <p:pic>
        <p:nvPicPr>
          <p:cNvPr id="80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2325" y="2279650"/>
            <a:ext cx="7572375" cy="3676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900112" y="2924175"/>
            <a:ext cx="7632701" cy="2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Relacionar as culturas existentes nos territórios com a história e a memória;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 história e a memória como elementos de constituição do território;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 território como espaço de organização da vida, do trabalho e das lutas populares.</a:t>
            </a:r>
          </a:p>
        </p:txBody>
      </p:sp>
      <p:sp>
        <p:nvSpPr>
          <p:cNvPr id="83" name="Shape 83"/>
          <p:cNvSpPr>
            <a:spLocks noGrp="1"/>
          </p:cNvSpPr>
          <p:nvPr>
            <p:ph type="title" idx="4294967295"/>
          </p:nvPr>
        </p:nvSpPr>
        <p:spPr>
          <a:xfrm>
            <a:off x="611187" y="620712"/>
            <a:ext cx="7772401" cy="13684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6655">
              <a:defRPr sz="2368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IV</a:t>
            </a:r>
            <a:br/>
            <a:r>
              <a:t/>
            </a:r>
            <a:br/>
            <a:r>
              <a:rPr sz="2072">
                <a:solidFill>
                  <a:srgbClr val="000000"/>
                </a:solidFill>
              </a:rPr>
              <a:t>Território, lugar de História e Memória </a:t>
            </a:r>
            <a:br>
              <a:rPr sz="2072">
                <a:solidFill>
                  <a:srgbClr val="000000"/>
                </a:solidFill>
              </a:rPr>
            </a:br>
            <a:endParaRPr sz="2072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 idx="4294967295"/>
          </p:nvPr>
        </p:nvSpPr>
        <p:spPr>
          <a:xfrm>
            <a:off x="684212" y="404812"/>
            <a:ext cx="7772401" cy="18002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96111">
              <a:defRPr sz="3136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V</a:t>
            </a:r>
            <a:br/>
            <a:r>
              <a:t/>
            </a:r>
            <a:br/>
            <a:r>
              <a:rPr sz="2744">
                <a:solidFill>
                  <a:srgbClr val="000000"/>
                </a:solidFill>
              </a:rPr>
              <a:t>Participação Social e Participação Popular no processo de democratização do Estado </a:t>
            </a:r>
          </a:p>
        </p:txBody>
      </p:sp>
      <p:pic>
        <p:nvPicPr>
          <p:cNvPr id="86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36637" y="2487612"/>
            <a:ext cx="7143751" cy="3973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 idx="4294967295"/>
          </p:nvPr>
        </p:nvSpPr>
        <p:spPr>
          <a:xfrm>
            <a:off x="755576" y="1352"/>
            <a:ext cx="7772400" cy="11509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ANTECEDENTES: EDPOPSUS I</a:t>
            </a:r>
            <a:br>
              <a:rPr dirty="0"/>
            </a:br>
            <a:endParaRPr dirty="0"/>
          </a:p>
        </p:txBody>
      </p:sp>
      <p:sp>
        <p:nvSpPr>
          <p:cNvPr id="33" name="Shape 33"/>
          <p:cNvSpPr>
            <a:spLocks noGrp="1"/>
          </p:cNvSpPr>
          <p:nvPr>
            <p:ph type="body" idx="4294967295"/>
          </p:nvPr>
        </p:nvSpPr>
        <p:spPr>
          <a:xfrm>
            <a:off x="323850" y="1772817"/>
            <a:ext cx="8569325" cy="446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3850" algn="just">
              <a:spcBef>
                <a:spcPts val="1200"/>
              </a:spcBef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Gestão: ENSP com participação no Comitê Gestor da EPSJV e SEGEP (MS).</a:t>
            </a:r>
          </a:p>
          <a:p>
            <a:pPr marL="323850" algn="just">
              <a:spcBef>
                <a:spcPts val="1200"/>
              </a:spcBef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Novembro de 2013 a Agosto de 2014.</a:t>
            </a:r>
          </a:p>
          <a:p>
            <a:pPr marL="323850" algn="just">
              <a:spcBef>
                <a:spcPts val="1200"/>
              </a:spcBef>
              <a:buChar char="•"/>
              <a:defRPr sz="20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Projeto para 8 Estados da Federação e  Distrito Federal: RS; SP; RJ; BA; SE; CE; PE; PI; DF.</a:t>
            </a:r>
          </a:p>
          <a:p>
            <a:pPr marL="323850" algn="just">
              <a:spcBef>
                <a:spcPts val="1200"/>
              </a:spcBef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 19.000 inscritos. </a:t>
            </a:r>
          </a:p>
          <a:p>
            <a:pPr marL="323850" algn="just">
              <a:spcBef>
                <a:spcPts val="1200"/>
              </a:spcBef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4 encontros presenciais de 8h, intercalados com momentos de conexão virtual e trabalhos de campo, perfazendo um total de 53 horas.</a:t>
            </a:r>
          </a:p>
        </p:txBody>
      </p:sp>
      <p:pic>
        <p:nvPicPr>
          <p:cNvPr id="34" name="Image result for logotipo edpopsus.jpeg" descr="Image result for logotipo edpopsus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93581" y="764704"/>
            <a:ext cx="4752975" cy="661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395287" y="2781300"/>
            <a:ext cx="8424863" cy="168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A Educação Popular em Saúde como prática política e social;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As estratégias de dominação e resistência entre classes sociais;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A importância da Educação Popular para o fortalecimento da participação e as    </a:t>
            </a:r>
          </a:p>
          <a:p>
            <a:pPr algn="ctr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   diferentes formas de exercitá-la. </a:t>
            </a:r>
          </a:p>
        </p:txBody>
      </p:sp>
      <p:sp>
        <p:nvSpPr>
          <p:cNvPr id="89" name="Shape 89"/>
          <p:cNvSpPr>
            <a:spLocks noGrp="1"/>
          </p:cNvSpPr>
          <p:nvPr>
            <p:ph type="title" idx="4294967295"/>
          </p:nvPr>
        </p:nvSpPr>
        <p:spPr>
          <a:xfrm>
            <a:off x="684212" y="404812"/>
            <a:ext cx="7772401" cy="15843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68095">
              <a:defRPr sz="2688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V</a:t>
            </a:r>
            <a:br/>
            <a:r>
              <a:t/>
            </a:r>
            <a:br/>
            <a:r>
              <a:rPr sz="2351">
                <a:solidFill>
                  <a:srgbClr val="000000"/>
                </a:solidFill>
              </a:rPr>
              <a:t>Participação Social e Participação Popular no processo de democratização do Estado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 idx="4294967295"/>
          </p:nvPr>
        </p:nvSpPr>
        <p:spPr>
          <a:xfrm>
            <a:off x="812800" y="333375"/>
            <a:ext cx="7772400" cy="17272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9536">
              <a:defRPr sz="3008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VI</a:t>
            </a:r>
            <a:br/>
            <a:r>
              <a:t/>
            </a:r>
            <a:br/>
            <a:r>
              <a:rPr sz="2632">
                <a:solidFill>
                  <a:srgbClr val="000000"/>
                </a:solidFill>
              </a:rPr>
              <a:t>O território, o processo de saúde-doença e as práticas de cuidado </a:t>
            </a:r>
          </a:p>
        </p:txBody>
      </p:sp>
      <p:pic>
        <p:nvPicPr>
          <p:cNvPr id="92" name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55650" y="2132012"/>
            <a:ext cx="7485063" cy="4752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 idx="4294967295"/>
          </p:nvPr>
        </p:nvSpPr>
        <p:spPr>
          <a:xfrm>
            <a:off x="812800" y="333375"/>
            <a:ext cx="7772400" cy="16557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32104">
              <a:defRPr sz="2912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EIXO VI</a:t>
            </a:r>
            <a:br/>
            <a:r>
              <a:t/>
            </a:r>
            <a:br/>
            <a:r>
              <a:rPr sz="2548">
                <a:solidFill>
                  <a:srgbClr val="000000"/>
                </a:solidFill>
              </a:rPr>
              <a:t>O território, o processo de saúde-doença e as práticas de cuidado </a:t>
            </a:r>
          </a:p>
        </p:txBody>
      </p:sp>
      <p:sp>
        <p:nvSpPr>
          <p:cNvPr id="95" name="Shape 95"/>
          <p:cNvSpPr/>
          <p:nvPr/>
        </p:nvSpPr>
        <p:spPr>
          <a:xfrm>
            <a:off x="395287" y="2565400"/>
            <a:ext cx="8281988" cy="2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Problemas de saúde no território e determinação social da saúde;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Diferentes práticas de cuidado no território;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 autonomia dos sujeitos e os processos de saúde-doença e cuidado; </a:t>
            </a:r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 Práticas populares de cuidado.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2441694" y="620712"/>
            <a:ext cx="4243150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MATERIAL DIDÁTICO</a:t>
            </a:r>
          </a:p>
        </p:txBody>
      </p:sp>
      <p:pic>
        <p:nvPicPr>
          <p:cNvPr id="98" name="image.png" descr="C:\Users\Labgestao04\Desktop\CAPA GUIAr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6275" y="1547812"/>
            <a:ext cx="3902075" cy="4840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.png" descr="C:\Users\Labgestao04\Desktop\CAPA LIVRO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26012" y="1547812"/>
            <a:ext cx="3784601" cy="4773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323850" y="433387"/>
            <a:ext cx="8569325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36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AVALIAÇÃO</a:t>
            </a:r>
          </a:p>
          <a:p>
            <a:pPr algn="just">
              <a:defRPr sz="18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Deve ser integrada ao processo educativo. Mais importante que atribuir conceitos e notas que explicitem um poder e um controle, ensejamos constituir uma avaliação processual, dialógica e formativa, que contribua para a construção de conhecimentos sobre a educação, em especial, sobre a educação popular em saúde. </a:t>
            </a:r>
          </a:p>
        </p:txBody>
      </p:sp>
      <p:pic>
        <p:nvPicPr>
          <p:cNvPr id="102" name="EdPop.png" descr="C:\Users\Labgestao04\Downloads\EdPop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51050" y="2997200"/>
            <a:ext cx="5400675" cy="3649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 idx="4294967295"/>
          </p:nvPr>
        </p:nvSpPr>
        <p:spPr>
          <a:xfrm>
            <a:off x="685800" y="115887"/>
            <a:ext cx="7772400" cy="7928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30936">
              <a:defRPr sz="2484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/>
            </a:r>
            <a:br>
              <a:rPr dirty="0"/>
            </a:br>
            <a:r>
              <a:rPr dirty="0"/>
              <a:t>CERTIFICAÇÃO</a:t>
            </a:r>
            <a:br>
              <a:rPr dirty="0"/>
            </a:br>
            <a:endParaRPr dirty="0"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4294967295"/>
          </p:nvPr>
        </p:nvSpPr>
        <p:spPr>
          <a:xfrm>
            <a:off x="395287" y="836612"/>
            <a:ext cx="8353426" cy="165628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ts val="500"/>
              </a:spcBef>
              <a:buSzTx/>
              <a:buNone/>
              <a:defRPr sz="2200" b="1"/>
            </a:pPr>
            <a:r>
              <a:rPr dirty="0"/>
              <a:t> </a:t>
            </a:r>
          </a:p>
          <a:p>
            <a:pPr algn="just">
              <a:spcBef>
                <a:spcPts val="500"/>
              </a:spcBef>
              <a:buSzTx/>
              <a:buNone/>
              <a:defRPr sz="2200"/>
            </a:pPr>
            <a:r>
              <a:rPr dirty="0"/>
              <a:t>	</a:t>
            </a:r>
            <a:r>
              <a:rPr sz="2400" dirty="0">
                <a:latin typeface="Arial"/>
                <a:ea typeface="Arial"/>
                <a:cs typeface="Arial"/>
                <a:sym typeface="Arial"/>
              </a:rPr>
              <a:t>Ao final do processo formativo serão diplomados os educandos que obtiverem 75% de frequência e atingirem média final 6,0. 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106" name="image.png" descr="C:\Users\Labgestao04\Downloads\capa2_arquivoleve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43050" y="2590800"/>
            <a:ext cx="6057900" cy="4084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 idx="4294967295"/>
          </p:nvPr>
        </p:nvSpPr>
        <p:spPr>
          <a:xfrm>
            <a:off x="600842" y="188640"/>
            <a:ext cx="7772400" cy="6479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ATUAÇÃO DOS EDUCADORES</a:t>
            </a:r>
          </a:p>
        </p:txBody>
      </p:sp>
      <p:sp>
        <p:nvSpPr>
          <p:cNvPr id="109" name="Shape 109"/>
          <p:cNvSpPr/>
          <p:nvPr/>
        </p:nvSpPr>
        <p:spPr>
          <a:xfrm>
            <a:off x="611187" y="1620837"/>
            <a:ext cx="7921626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Os educadores populares facilitarão o processo pedagógico na construção do conhecimento dos educandos, na realização de atividades e no desenvolvimento de habilidades e valores, apoiados pela equipe pedagógica local</a:t>
            </a:r>
            <a:r>
              <a:rPr dirty="0" smtClean="0"/>
              <a:t>.</a:t>
            </a:r>
            <a:endParaRPr lang="pt-BR" dirty="0" smtClean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 </a:t>
            </a:r>
            <a:endParaRPr dirty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Cada turma será composta por 35 educandos</a:t>
            </a:r>
            <a:r>
              <a:rPr dirty="0" smtClean="0"/>
              <a:t>.</a:t>
            </a:r>
            <a:endParaRPr dirty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Remuneração </a:t>
            </a:r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Os Educadores Populares I e II receberão bolsa mensal no valor de </a:t>
            </a:r>
            <a:r>
              <a:rPr dirty="0" err="1" smtClean="0"/>
              <a:t>Rser</a:t>
            </a:r>
            <a:r>
              <a:rPr dirty="0" smtClean="0"/>
              <a:t> </a:t>
            </a:r>
            <a:r>
              <a:rPr dirty="0" err="1" smtClean="0"/>
              <a:t>prorrog</a:t>
            </a:r>
            <a:r>
              <a:rPr lang="pt-BR" dirty="0" smtClean="0"/>
              <a:t>$ 1.500,00 (um mil e quinhentos reais), com duração de 6 (seis) meses, podendo </a:t>
            </a:r>
            <a:r>
              <a:rPr dirty="0" err="1" smtClean="0"/>
              <a:t>ada</a:t>
            </a:r>
            <a:r>
              <a:rPr dirty="0" smtClean="0"/>
              <a:t> </a:t>
            </a:r>
            <a:r>
              <a:rPr dirty="0"/>
              <a:t>diante da necessidade do curso.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png" descr="C:\Users\Labgestao04\Downloads\EdPop1 1 (2)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4637" y="590550"/>
            <a:ext cx="8594726" cy="5681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 idx="4294967295"/>
          </p:nvPr>
        </p:nvSpPr>
        <p:spPr>
          <a:xfrm>
            <a:off x="684212" y="115887"/>
            <a:ext cx="7772401" cy="20891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00B050"/>
                </a:solidFill>
              </a:rPr>
              <a:t>EDPOPSUS II</a:t>
            </a:r>
          </a:p>
        </p:txBody>
      </p:sp>
      <p:pic>
        <p:nvPicPr>
          <p:cNvPr id="37" name="image.png" descr="C:\Users\Labgestao04\Desktop\EdPop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09662" y="1981200"/>
            <a:ext cx="6991351" cy="425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 idx="4294967295"/>
          </p:nvPr>
        </p:nvSpPr>
        <p:spPr>
          <a:xfrm>
            <a:off x="684212" y="260349"/>
            <a:ext cx="7772401" cy="864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OBJETIVO GERAL</a:t>
            </a:r>
          </a:p>
        </p:txBody>
      </p:sp>
      <p:sp>
        <p:nvSpPr>
          <p:cNvPr id="43" name="Shape 43"/>
          <p:cNvSpPr/>
          <p:nvPr/>
        </p:nvSpPr>
        <p:spPr>
          <a:xfrm>
            <a:off x="476493" y="1124744"/>
            <a:ext cx="828040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/>
              <a:t>Contribuir com a implantação da PNEP-SUS, qualificando a prática educativa de profissionais e lideranças comunitárias que atuam em  territórios com cobertura da atenção básica do SUS.</a:t>
            </a:r>
          </a:p>
        </p:txBody>
      </p:sp>
      <p:pic>
        <p:nvPicPr>
          <p:cNvPr id="44" name="image.png" descr="C:\Users\Labgestao04\Downloads\eixo 2 (1)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89100" y="2919412"/>
            <a:ext cx="5681663" cy="3756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ESTRUTURA ORGANIZACIONAL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4294967295"/>
          </p:nvPr>
        </p:nvSpPr>
        <p:spPr>
          <a:xfrm>
            <a:off x="468312" y="1981200"/>
            <a:ext cx="8280401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Coordenação Nacional: EPSJV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Comitê Gestor: EPSJV e SEGEP/MS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Apoiadores Nacionais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Equipe DAGEP/SEGEP</a:t>
            </a:r>
          </a:p>
          <a:p>
            <a:pPr>
              <a:lnSpc>
                <a:spcPct val="150000"/>
              </a:lnSpc>
              <a:spcBef>
                <a:spcPts val="500"/>
              </a:spcBef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Núcleo Estadual: coordenador estadual, articulador institucional, apoio administrativo e educadores populares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395287" y="49154"/>
            <a:ext cx="8137526" cy="3262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just">
              <a:defRPr sz="2800" b="1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                 </a:t>
            </a:r>
            <a:r>
              <a:rPr dirty="0">
                <a:solidFill>
                  <a:srgbClr val="339933"/>
                </a:solidFill>
              </a:rPr>
              <a:t>PÚBLICO E ABRANGÊNCIA</a:t>
            </a:r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339933"/>
              </a:solidFill>
            </a:endParaRPr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7.000 mil alunos, distribuídos em 13 estados: </a:t>
            </a:r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2000" dirty="0" smtClean="0"/>
              <a:t>Bahia</a:t>
            </a:r>
            <a:r>
              <a:rPr sz="2000" dirty="0"/>
              <a:t>, Ceará</a:t>
            </a:r>
            <a:r>
              <a:rPr sz="2000" dirty="0" smtClean="0"/>
              <a:t>, </a:t>
            </a:r>
            <a:r>
              <a:rPr sz="2000" dirty="0"/>
              <a:t>Maranhão, Mato Grosso, Minas Gerais, </a:t>
            </a:r>
            <a:r>
              <a:rPr lang="pt-BR" sz="2000" dirty="0" smtClean="0"/>
              <a:t>Pará, </a:t>
            </a:r>
            <a:r>
              <a:rPr sz="2000" dirty="0" smtClean="0"/>
              <a:t>Paraíba</a:t>
            </a:r>
            <a:r>
              <a:rPr sz="2000" dirty="0"/>
              <a:t>, Pernambuco, Piauí, Rio de Janeiro, Rio Grande do Sul, São Paulo e Sergipe</a:t>
            </a:r>
            <a:r>
              <a:rPr sz="2000" dirty="0" smtClean="0"/>
              <a:t>.</a:t>
            </a:r>
            <a:endParaRPr lang="pt-BR" sz="2000" dirty="0" smtClean="0"/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endParaRPr lang="pt-BR" sz="2000" dirty="0" smtClean="0"/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pt-BR" sz="2000" dirty="0" smtClean="0">
                <a:sym typeface="Arial"/>
              </a:rPr>
              <a:t>Nesta etapa serão </a:t>
            </a:r>
            <a:r>
              <a:rPr lang="pt-BR" sz="2000" dirty="0">
                <a:sym typeface="Arial"/>
              </a:rPr>
              <a:t>ofertadas </a:t>
            </a:r>
            <a:r>
              <a:rPr lang="pt-BR" sz="2000" b="1" dirty="0">
                <a:sym typeface="Arial"/>
              </a:rPr>
              <a:t>1.400 </a:t>
            </a:r>
            <a:r>
              <a:rPr lang="pt-BR" sz="2000" dirty="0">
                <a:sym typeface="Arial"/>
              </a:rPr>
              <a:t>vagas para educandos distribuídas nos 05 (cinco) </a:t>
            </a:r>
            <a:r>
              <a:rPr lang="pt-BR" sz="2000" dirty="0" smtClean="0">
                <a:sym typeface="Arial"/>
              </a:rPr>
              <a:t>Estados. </a:t>
            </a:r>
            <a:r>
              <a:rPr lang="pt-BR" sz="2000" dirty="0">
                <a:sym typeface="Arial"/>
              </a:rPr>
              <a:t>Cada turma será composta com um máximo de 35 e um mínimo de 20 educandos</a:t>
            </a:r>
            <a:endParaRPr sz="2000" dirty="0"/>
          </a:p>
        </p:txBody>
      </p:sp>
      <p:sp>
        <p:nvSpPr>
          <p:cNvPr id="47" name="Shape 47"/>
          <p:cNvSpPr/>
          <p:nvPr/>
        </p:nvSpPr>
        <p:spPr>
          <a:xfrm>
            <a:off x="250825" y="3357562"/>
            <a:ext cx="8424863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/>
            </a:pPr>
            <a:r>
              <a:rPr dirty="0"/>
              <a:t> </a:t>
            </a:r>
          </a:p>
          <a:p>
            <a:pPr algn="ctr">
              <a:defRPr sz="28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REQUISITOS DE ACESSO</a:t>
            </a:r>
          </a:p>
          <a:p>
            <a:pPr algn="ctr">
              <a:defRPr sz="28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Trabalhadores do SUS, preferencialmente Agente Comunitário de Saúde e Agente de Vigilância em Saúde; </a:t>
            </a:r>
          </a:p>
          <a:p>
            <a:pPr algn="just"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lideranças comunitárias e integrantes de movimentos sociais.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 idx="4294967295"/>
          </p:nvPr>
        </p:nvSpPr>
        <p:spPr>
          <a:xfrm>
            <a:off x="1908175" y="795337"/>
            <a:ext cx="5472113" cy="584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PERFIL DE CONCLUSÃO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4294967295"/>
          </p:nvPr>
        </p:nvSpPr>
        <p:spPr>
          <a:xfrm>
            <a:off x="539750" y="1989137"/>
            <a:ext cx="8135938" cy="40322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spcBef>
                <a:spcPts val="50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Ao final do Curso de Aperfeiçoamento em Educação Popular em Saúde espera-se:</a:t>
            </a:r>
          </a:p>
          <a:p>
            <a:pPr algn="just"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just">
              <a:spcBef>
                <a:spcPts val="500"/>
              </a:spcBef>
              <a:buAutoNum type="arabicPeriod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Profissionais apropriados dos princípios da Educação Popular em Saúde, integrando-os às suas práticas cotidianas de trabalho, promovendo a leitura e problematização da realidade e suas correlações com a saúde, com vistas a ajudar a equacionar problemas prioritários da comunidade onde atua.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4294967295"/>
          </p:nvPr>
        </p:nvSpPr>
        <p:spPr>
          <a:xfrm>
            <a:off x="684212" y="836612"/>
            <a:ext cx="8064501" cy="52562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just">
              <a:spcBef>
                <a:spcPts val="500"/>
              </a:spcBef>
              <a:buAutoNum type="arabicPeriod" startAt="2"/>
              <a:defRPr sz="2400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Profissionais estimulados a: fomentar </a:t>
            </a:r>
            <a:r>
              <a:rPr dirty="0">
                <a:solidFill>
                  <a:srgbClr val="000000"/>
                </a:solidFill>
              </a:rPr>
              <a:t>processos de mobilização por direitos e para o enfrentamento das desigualdades sociais e de iniquidades em saúde; </a:t>
            </a:r>
          </a:p>
          <a:p>
            <a:pPr marL="457200" indent="-457200" algn="just">
              <a:buAutoNum type="arabicPeriod" startAt="2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</a:endParaRPr>
          </a:p>
          <a:p>
            <a:pPr marL="457200" indent="-457200" algn="just">
              <a:spcBef>
                <a:spcPts val="500"/>
              </a:spcBef>
              <a:buAutoNum type="arabicPeriod" startAt="3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Articular junto aos espaços comunitários (religiosos, associações, escolas, grupos artísticos e outros) e aos espaços instituídos de Controle Social (Conselhos e Conferências) ações ligadas à temática saúde; </a:t>
            </a:r>
          </a:p>
          <a:p>
            <a:pPr marL="457200" indent="-457200" algn="just">
              <a:buAutoNum type="arabicPeriod" startAt="3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457200" indent="-457200" algn="just">
              <a:spcBef>
                <a:spcPts val="500"/>
              </a:spcBef>
              <a:buAutoNum type="arabicPeriod" startAt="4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Promover o diálogo entre as políticas de promoção da equidade e as práticas em saúde do SUS, aproximando esta temática a seu processo de trabalho.  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947862" y="306171"/>
            <a:ext cx="5040313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>
              <a:defRPr sz="2800" b="1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ORGANIZAÇÃO DO CURSO</a:t>
            </a:r>
          </a:p>
        </p:txBody>
      </p:sp>
      <p:pic>
        <p:nvPicPr>
          <p:cNvPr id="55" name="image.png" descr="C:\Users\Labgestao04\Downloads\reunião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7750" y="2657475"/>
            <a:ext cx="6840538" cy="409098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539750" y="1268412"/>
            <a:ext cx="8064500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Carga horária de 160 horas, na modalidade presencial:</a:t>
            </a:r>
          </a:p>
          <a:p>
            <a:pPr marL="342900" indent="-342900"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42900" indent="-342900"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17 encontros semanais, de 8h cada, totalizando 136 horas;</a:t>
            </a:r>
          </a:p>
          <a:p>
            <a:pPr marL="342900" indent="-342900">
              <a:defRPr sz="20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342900" indent="-342900"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24 horas de trabalho de campo.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Estrutura padrão">
  <a:themeElements>
    <a:clrScheme name="Estrutura padrã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80808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strutura padrão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Estrutura padrã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trutura padrão">
  <a:themeElements>
    <a:clrScheme name="Estrutura padrã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80808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Estrutura padrão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Estrutura padrã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728</Words>
  <Application>Microsoft Office PowerPoint</Application>
  <PresentationFormat>Apresentação na tela (4:3)</PresentationFormat>
  <Paragraphs>109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Estrutura padrão</vt:lpstr>
      <vt:lpstr>Slide 1</vt:lpstr>
      <vt:lpstr>ANTECEDENTES: EDPOPSUS I </vt:lpstr>
      <vt:lpstr>EDPOPSUS II</vt:lpstr>
      <vt:lpstr>OBJETIVO GERAL</vt:lpstr>
      <vt:lpstr>ESTRUTURA ORGANIZACIONAL</vt:lpstr>
      <vt:lpstr>Slide 6</vt:lpstr>
      <vt:lpstr>PERFIL DE CONCLUSÃO</vt:lpstr>
      <vt:lpstr>Slide 8</vt:lpstr>
      <vt:lpstr>Slide 9</vt:lpstr>
      <vt:lpstr>Estrutura Curricular</vt:lpstr>
      <vt:lpstr> EIXO I  A construção da gestão participativa do curso e a experiência como fio condutor do processo educativo  </vt:lpstr>
      <vt:lpstr> EIXO I  A construção da gestão participativa do curso e a experiência como fio condutor do processo educativo  </vt:lpstr>
      <vt:lpstr>EIXO II   A Educação Popular em Saúde no processo de trabalho em saúde</vt:lpstr>
      <vt:lpstr>EIXO II   A Educação Popular em Saúde no processo de trabalho em saúde</vt:lpstr>
      <vt:lpstr>EIXO III  O Direito à Saúde e a Promoção da Equidade </vt:lpstr>
      <vt:lpstr>EIXO III  O Direito à Saúde e a Promoção da Equidade </vt:lpstr>
      <vt:lpstr>EIXO IV  Território, lugar de História e Memória  </vt:lpstr>
      <vt:lpstr>EIXO IV  Território, lugar de História e Memória  </vt:lpstr>
      <vt:lpstr>EIXO V  Participação Social e Participação Popular no processo de democratização do Estado </vt:lpstr>
      <vt:lpstr>EIXO V  Participação Social e Participação Popular no processo de democratização do Estado </vt:lpstr>
      <vt:lpstr>EIXO VI  O território, o processo de saúde-doença e as práticas de cuidado </vt:lpstr>
      <vt:lpstr>EIXO VI  O território, o processo de saúde-doença e as práticas de cuidado </vt:lpstr>
      <vt:lpstr>Slide 23</vt:lpstr>
      <vt:lpstr>Slide 24</vt:lpstr>
      <vt:lpstr> CERTIFICAÇÃO </vt:lpstr>
      <vt:lpstr>ATUAÇÃO DOS EDUCADORES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Vera</dc:creator>
  <cp:lastModifiedBy>Ccde09</cp:lastModifiedBy>
  <cp:revision>5</cp:revision>
  <dcterms:modified xsi:type="dcterms:W3CDTF">2017-05-19T14:37:23Z</dcterms:modified>
</cp:coreProperties>
</file>