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9"/>
  </p:notesMasterIdLst>
  <p:sldIdLst>
    <p:sldId id="256" r:id="rId3"/>
    <p:sldId id="368" r:id="rId4"/>
    <p:sldId id="369" r:id="rId5"/>
    <p:sldId id="354" r:id="rId6"/>
    <p:sldId id="355" r:id="rId7"/>
    <p:sldId id="356" r:id="rId8"/>
    <p:sldId id="291" r:id="rId9"/>
    <p:sldId id="334" r:id="rId10"/>
    <p:sldId id="295" r:id="rId11"/>
    <p:sldId id="296" r:id="rId12"/>
    <p:sldId id="297" r:id="rId13"/>
    <p:sldId id="298" r:id="rId14"/>
    <p:sldId id="299" r:id="rId15"/>
    <p:sldId id="301" r:id="rId16"/>
    <p:sldId id="353" r:id="rId17"/>
    <p:sldId id="335" r:id="rId18"/>
    <p:sldId id="336" r:id="rId19"/>
    <p:sldId id="337" r:id="rId20"/>
    <p:sldId id="340" r:id="rId21"/>
    <p:sldId id="349" r:id="rId22"/>
    <p:sldId id="290" r:id="rId23"/>
    <p:sldId id="264" r:id="rId24"/>
    <p:sldId id="265" r:id="rId25"/>
    <p:sldId id="266" r:id="rId26"/>
    <p:sldId id="306" r:id="rId27"/>
    <p:sldId id="309" r:id="rId28"/>
    <p:sldId id="307" r:id="rId29"/>
    <p:sldId id="308" r:id="rId30"/>
    <p:sldId id="310" r:id="rId31"/>
    <p:sldId id="311" r:id="rId32"/>
    <p:sldId id="362" r:id="rId33"/>
    <p:sldId id="364" r:id="rId34"/>
    <p:sldId id="280" r:id="rId35"/>
    <p:sldId id="281" r:id="rId36"/>
    <p:sldId id="282" r:id="rId37"/>
    <p:sldId id="324" r:id="rId38"/>
    <p:sldId id="325" r:id="rId39"/>
    <p:sldId id="326" r:id="rId40"/>
    <p:sldId id="327" r:id="rId41"/>
    <p:sldId id="366" r:id="rId42"/>
    <p:sldId id="367" r:id="rId43"/>
    <p:sldId id="322" r:id="rId44"/>
    <p:sldId id="328" r:id="rId45"/>
    <p:sldId id="329" r:id="rId46"/>
    <p:sldId id="330" r:id="rId47"/>
    <p:sldId id="331" r:id="rId4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13540-B2F1-4D1E-87C3-FE314B958FE4}" type="datetimeFigureOut">
              <a:rPr lang="pt-BR" smtClean="0"/>
              <a:t>18/10/2016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D3DEC-8148-40C1-9F79-4BE92A979BC7}" type="slidenum">
              <a:rPr lang="pt-BR" smtClean="0"/>
              <a:t>‹nº›</a:t>
            </a:fld>
            <a:endParaRPr lang="pt-BR"/>
          </a:p>
        </p:txBody>
      </p:sp>
    </p:spTree>
    <p:extLst>
      <p:ext uri="{BB962C8B-B14F-4D97-AF65-F5344CB8AC3E}">
        <p14:creationId xmlns:p14="http://schemas.microsoft.com/office/powerpoint/2010/main" val="2012872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BCE8DA-2252-49A7-A062-3E5DDDB3F740}" type="slidenum">
              <a:rPr lang="pt-BR" altLang="pt-BR"/>
              <a:pPr>
                <a:spcBef>
                  <a:spcPct val="0"/>
                </a:spcBef>
              </a:pPr>
              <a:t>11</a:t>
            </a:fld>
            <a:endParaRPr lang="pt-BR" altLang="pt-B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pt-BR" altLang="pt-BR" smtClean="0">
              <a:latin typeface="Arial" panose="020B0604020202020204" pitchFamily="34" charset="0"/>
            </a:endParaRPr>
          </a:p>
        </p:txBody>
      </p:sp>
    </p:spTree>
    <p:extLst>
      <p:ext uri="{BB962C8B-B14F-4D97-AF65-F5344CB8AC3E}">
        <p14:creationId xmlns:p14="http://schemas.microsoft.com/office/powerpoint/2010/main" val="318986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1C8CD9-D76D-4255-A6FD-461DEA80E707}" type="slidenum">
              <a:rPr lang="pt-BR" altLang="pt-BR"/>
              <a:pPr>
                <a:spcBef>
                  <a:spcPct val="0"/>
                </a:spcBef>
              </a:pPr>
              <a:t>13</a:t>
            </a:fld>
            <a:endParaRPr lang="pt-BR" altLang="pt-B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pt-BR" altLang="pt-BR" smtClean="0">
              <a:latin typeface="Arial" panose="020B0604020202020204" pitchFamily="34" charset="0"/>
            </a:endParaRPr>
          </a:p>
        </p:txBody>
      </p:sp>
    </p:spTree>
    <p:extLst>
      <p:ext uri="{BB962C8B-B14F-4D97-AF65-F5344CB8AC3E}">
        <p14:creationId xmlns:p14="http://schemas.microsoft.com/office/powerpoint/2010/main" val="2374700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9374FB7-F4AF-4641-B18C-0F2E79FD904B}" type="slidenum">
              <a:rPr lang="pt-BR" altLang="pt-BR"/>
              <a:pPr/>
              <a:t>17</a:t>
            </a:fld>
            <a:endParaRPr lang="pt-BR" altLang="pt-BR"/>
          </a:p>
        </p:txBody>
      </p:sp>
      <p:sp>
        <p:nvSpPr>
          <p:cNvPr id="1013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8893C56E-F689-4302-8EE4-64D9600877EA}" type="slidenum">
              <a:rPr lang="pt-BR" altLang="pt-BR" sz="1200"/>
              <a:pPr algn="r"/>
              <a:t>17</a:t>
            </a:fld>
            <a:endParaRPr lang="pt-BR" altLang="pt-BR" sz="1200"/>
          </a:p>
        </p:txBody>
      </p:sp>
      <p:sp>
        <p:nvSpPr>
          <p:cNvPr id="101379" name="Rectangle 2"/>
          <p:cNvSpPr>
            <a:spLocks noGrp="1" noRot="1" noChangeAspect="1" noChangeArrowheads="1" noTextEdit="1"/>
          </p:cNvSpPr>
          <p:nvPr>
            <p:ph type="sldImg"/>
          </p:nvPr>
        </p:nvSpPr>
        <p:spPr>
          <a:xfrm>
            <a:off x="1139825" y="684213"/>
            <a:ext cx="4575175" cy="3430587"/>
          </a:xfrm>
          <a:ln/>
        </p:spPr>
      </p:sp>
      <p:sp>
        <p:nvSpPr>
          <p:cNvPr id="101380" name="Rectangle 3"/>
          <p:cNvSpPr>
            <a:spLocks noGrp="1" noChangeArrowheads="1"/>
          </p:cNvSpPr>
          <p:nvPr>
            <p:ph type="body" idx="1"/>
          </p:nvPr>
        </p:nvSpPr>
        <p:spPr/>
        <p:txBody>
          <a:bodyPr/>
          <a:lstStyle/>
          <a:p>
            <a:endParaRPr lang="pt-BR" altLang="pt-BR"/>
          </a:p>
        </p:txBody>
      </p:sp>
    </p:spTree>
    <p:extLst>
      <p:ext uri="{BB962C8B-B14F-4D97-AF65-F5344CB8AC3E}">
        <p14:creationId xmlns:p14="http://schemas.microsoft.com/office/powerpoint/2010/main" val="1274408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8" name="Freeform 6"/>
            <p:cNvSpPr>
              <a:spLocks/>
            </p:cNvSpPr>
            <p:nvPr/>
          </p:nvSpPr>
          <p:spPr bwMode="hidden">
            <a:xfrm>
              <a:off x="4038" y="3577"/>
              <a:ext cx="1720" cy="65"/>
            </a:xfrm>
            <a:custGeom>
              <a:avLst/>
              <a:gdLst>
                <a:gd name="T0" fmla="*/ 1640 w 1722"/>
                <a:gd name="T1" fmla="*/ 33 h 66"/>
                <a:gd name="T2" fmla="*/ 1640 w 1722"/>
                <a:gd name="T3" fmla="*/ 33 h 66"/>
                <a:gd name="T4" fmla="*/ 0 w 1722"/>
                <a:gd name="T5" fmla="*/ 0 h 66"/>
                <a:gd name="T6" fmla="*/ 0 w 1722"/>
                <a:gd name="T7" fmla="*/ 33 h 66"/>
                <a:gd name="T8" fmla="*/ 1640 w 1722"/>
                <a:gd name="T9" fmla="*/ 33 h 66"/>
                <a:gd name="T10" fmla="*/ 1640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pt-BR">
                <a:solidFill>
                  <a:srgbClr val="FFFFFF"/>
                </a:solidFill>
              </a:endParaRPr>
            </a:p>
          </p:txBody>
        </p:sp>
        <p:sp>
          <p:nvSpPr>
            <p:cNvPr id="10" name="Freeform 8"/>
            <p:cNvSpPr>
              <a:spLocks/>
            </p:cNvSpPr>
            <p:nvPr/>
          </p:nvSpPr>
          <p:spPr bwMode="hidden">
            <a:xfrm>
              <a:off x="4784" y="3702"/>
              <a:ext cx="974" cy="101"/>
            </a:xfrm>
            <a:custGeom>
              <a:avLst/>
              <a:gdLst>
                <a:gd name="T0" fmla="*/ 934 w 975"/>
                <a:gd name="T1" fmla="*/ 48 h 101"/>
                <a:gd name="T2" fmla="*/ 934 w 975"/>
                <a:gd name="T3" fmla="*/ 0 h 101"/>
                <a:gd name="T4" fmla="*/ 0 w 975"/>
                <a:gd name="T5" fmla="*/ 24 h 101"/>
                <a:gd name="T6" fmla="*/ 0 w 975"/>
                <a:gd name="T7" fmla="*/ 101 h 101"/>
                <a:gd name="T8" fmla="*/ 934 w 975"/>
                <a:gd name="T9" fmla="*/ 48 h 101"/>
                <a:gd name="T10" fmla="*/ 93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11" name="Freeform 9"/>
            <p:cNvSpPr>
              <a:spLocks/>
            </p:cNvSpPr>
            <p:nvPr/>
          </p:nvSpPr>
          <p:spPr bwMode="hidden">
            <a:xfrm>
              <a:off x="3619" y="3815"/>
              <a:ext cx="2139" cy="198"/>
            </a:xfrm>
            <a:custGeom>
              <a:avLst/>
              <a:gdLst>
                <a:gd name="T0" fmla="*/ 2059 w 2141"/>
                <a:gd name="T1" fmla="*/ 0 h 198"/>
                <a:gd name="T2" fmla="*/ 0 w 2141"/>
                <a:gd name="T3" fmla="*/ 156 h 198"/>
                <a:gd name="T4" fmla="*/ 0 w 2141"/>
                <a:gd name="T5" fmla="*/ 198 h 198"/>
                <a:gd name="T6" fmla="*/ 2059 w 2141"/>
                <a:gd name="T7" fmla="*/ 0 h 198"/>
                <a:gd name="T8" fmla="*/ 205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13" name="Freeform 11"/>
            <p:cNvSpPr>
              <a:spLocks/>
            </p:cNvSpPr>
            <p:nvPr/>
          </p:nvSpPr>
          <p:spPr bwMode="hidden">
            <a:xfrm>
              <a:off x="2097" y="4043"/>
              <a:ext cx="2514" cy="276"/>
            </a:xfrm>
            <a:custGeom>
              <a:avLst/>
              <a:gdLst>
                <a:gd name="T0" fmla="*/ 2071 w 2517"/>
                <a:gd name="T1" fmla="*/ 276 h 276"/>
                <a:gd name="T2" fmla="*/ 2394 w 2517"/>
                <a:gd name="T3" fmla="*/ 204 h 276"/>
                <a:gd name="T4" fmla="*/ 2137 w 2517"/>
                <a:gd name="T5" fmla="*/ 0 h 276"/>
                <a:gd name="T6" fmla="*/ 0 w 2517"/>
                <a:gd name="T7" fmla="*/ 276 h 276"/>
                <a:gd name="T8" fmla="*/ 2071 w 2517"/>
                <a:gd name="T9" fmla="*/ 276 h 276"/>
                <a:gd name="T10" fmla="*/ 2071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15" name="Freeform 13"/>
            <p:cNvSpPr>
              <a:spLocks/>
            </p:cNvSpPr>
            <p:nvPr/>
          </p:nvSpPr>
          <p:spPr bwMode="hidden">
            <a:xfrm>
              <a:off x="5030" y="3151"/>
              <a:ext cx="728" cy="240"/>
            </a:xfrm>
            <a:custGeom>
              <a:avLst/>
              <a:gdLst>
                <a:gd name="T0" fmla="*/ 688 w 729"/>
                <a:gd name="T1" fmla="*/ 240 h 240"/>
                <a:gd name="T2" fmla="*/ 0 w 729"/>
                <a:gd name="T3" fmla="*/ 0 h 240"/>
                <a:gd name="T4" fmla="*/ 0 w 729"/>
                <a:gd name="T5" fmla="*/ 6 h 240"/>
                <a:gd name="T6" fmla="*/ 688 w 729"/>
                <a:gd name="T7" fmla="*/ 240 h 240"/>
                <a:gd name="T8" fmla="*/ 68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17" name="Freeform 15"/>
            <p:cNvSpPr>
              <a:spLocks/>
            </p:cNvSpPr>
            <p:nvPr/>
          </p:nvSpPr>
          <p:spPr bwMode="hidden">
            <a:xfrm>
              <a:off x="5030" y="3049"/>
              <a:ext cx="728" cy="318"/>
            </a:xfrm>
            <a:custGeom>
              <a:avLst/>
              <a:gdLst>
                <a:gd name="T0" fmla="*/ 688 w 729"/>
                <a:gd name="T1" fmla="*/ 318 h 318"/>
                <a:gd name="T2" fmla="*/ 688 w 729"/>
                <a:gd name="T3" fmla="*/ 312 h 318"/>
                <a:gd name="T4" fmla="*/ 0 w 729"/>
                <a:gd name="T5" fmla="*/ 0 h 318"/>
                <a:gd name="T6" fmla="*/ 0 w 729"/>
                <a:gd name="T7" fmla="*/ 54 h 318"/>
                <a:gd name="T8" fmla="*/ 688 w 729"/>
                <a:gd name="T9" fmla="*/ 318 h 318"/>
                <a:gd name="T10" fmla="*/ 68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pt-BR">
                <a:solidFill>
                  <a:srgbClr val="FFFFFF"/>
                </a:solidFill>
              </a:endParaRPr>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27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grpSp>
      </p:grpSp>
      <p:sp>
        <p:nvSpPr>
          <p:cNvPr id="4100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pt-BR" noProof="0" smtClean="0"/>
              <a:t>Clique para editar o estilo do título mestre</a:t>
            </a:r>
          </a:p>
        </p:txBody>
      </p:sp>
      <p:sp>
        <p:nvSpPr>
          <p:cNvPr id="4100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pt-BR" noProof="0" smtClean="0"/>
              <a:t>Clique para editar o estilo do subtítulo mestre</a:t>
            </a:r>
          </a:p>
        </p:txBody>
      </p:sp>
      <p:sp>
        <p:nvSpPr>
          <p:cNvPr id="44" name="Rectangle 44"/>
          <p:cNvSpPr>
            <a:spLocks noGrp="1" noChangeArrowheads="1"/>
          </p:cNvSpPr>
          <p:nvPr>
            <p:ph type="dt" sz="quarter" idx="10"/>
          </p:nvPr>
        </p:nvSpPr>
        <p:spPr/>
        <p:txBody>
          <a:bodyPr/>
          <a:lstStyle>
            <a:lvl1pPr>
              <a:defRPr/>
            </a:lvl1pPr>
          </a:lstStyle>
          <a:p>
            <a:pPr>
              <a:defRPr/>
            </a:pPr>
            <a:endParaRPr lang="pt-BR">
              <a:solidFill>
                <a:srgbClr val="FFFFFF"/>
              </a:solidFill>
            </a:endParaRPr>
          </a:p>
        </p:txBody>
      </p:sp>
      <p:sp>
        <p:nvSpPr>
          <p:cNvPr id="45" name="Rectangle 45"/>
          <p:cNvSpPr>
            <a:spLocks noGrp="1" noChangeArrowheads="1"/>
          </p:cNvSpPr>
          <p:nvPr>
            <p:ph type="ftr" sz="quarter" idx="11"/>
          </p:nvPr>
        </p:nvSpPr>
        <p:spPr/>
        <p:txBody>
          <a:bodyPr/>
          <a:lstStyle>
            <a:lvl1pPr>
              <a:defRPr/>
            </a:lvl1pPr>
          </a:lstStyle>
          <a:p>
            <a:pPr>
              <a:defRPr/>
            </a:pPr>
            <a:endParaRPr lang="pt-BR">
              <a:solidFill>
                <a:srgbClr val="FFFFFF"/>
              </a:solidFill>
            </a:endParaRPr>
          </a:p>
        </p:txBody>
      </p:sp>
      <p:sp>
        <p:nvSpPr>
          <p:cNvPr id="46" name="Rectangle 46"/>
          <p:cNvSpPr>
            <a:spLocks noGrp="1" noChangeArrowheads="1"/>
          </p:cNvSpPr>
          <p:nvPr>
            <p:ph type="sldNum" sz="quarter" idx="12"/>
          </p:nvPr>
        </p:nvSpPr>
        <p:spPr/>
        <p:txBody>
          <a:bodyPr/>
          <a:lstStyle>
            <a:lvl1pPr>
              <a:defRPr/>
            </a:lvl1pPr>
          </a:lstStyle>
          <a:p>
            <a:pPr>
              <a:defRPr/>
            </a:pPr>
            <a:fld id="{23C71562-5658-4996-82CB-467B1EBD6AF3}"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279100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EE52E354-61BE-4B95-9348-F3FDBF47D08A}"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69201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3"/>
            <a:ext cx="2057400" cy="5853112"/>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7813"/>
            <a:ext cx="6019800" cy="5853112"/>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D036E330-ADFA-4ECB-A048-765871AD6A20}"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116171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pt-BR" smtClean="0"/>
              <a:t>Clique para editar o título mestre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5061453B-2EAA-4F21-8FB2-CB8C6C05898E}" type="datetimeFigureOut">
              <a:rPr lang="pt-BR" smtClean="0"/>
              <a:t>18/10/2016</a:t>
            </a:fld>
            <a:endParaRPr lang="pt-BR"/>
          </a:p>
        </p:txBody>
      </p:sp>
      <p:sp>
        <p:nvSpPr>
          <p:cNvPr id="5" name="Footer Placeholder 4"/>
          <p:cNvSpPr>
            <a:spLocks noGrp="1"/>
          </p:cNvSpPr>
          <p:nvPr>
            <p:ph type="ftr" sz="quarter" idx="11"/>
          </p:nvPr>
        </p:nvSpPr>
        <p:spPr>
          <a:xfrm>
            <a:off x="1900237" y="5410202"/>
            <a:ext cx="3843665" cy="365125"/>
          </a:xfrm>
        </p:spPr>
        <p:txBody>
          <a:bodyPr/>
          <a:lstStyle/>
          <a:p>
            <a:endParaRPr lang="pt-BR"/>
          </a:p>
        </p:txBody>
      </p:sp>
      <p:sp>
        <p:nvSpPr>
          <p:cNvPr id="6" name="Slide Number Placeholder 5"/>
          <p:cNvSpPr>
            <a:spLocks noGrp="1"/>
          </p:cNvSpPr>
          <p:nvPr>
            <p:ph type="sldNum" sz="quarter" idx="12"/>
          </p:nvPr>
        </p:nvSpPr>
        <p:spPr>
          <a:xfrm>
            <a:off x="7915603" y="5410200"/>
            <a:ext cx="578317" cy="365125"/>
          </a:xfrm>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3538121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pt-BR" smtClean="0"/>
              <a:t>Clique para editar o título mestre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5061453B-2EAA-4F21-8FB2-CB8C6C05898E}" type="datetimeFigureOut">
              <a:rPr lang="pt-BR" smtClean="0"/>
              <a:t>18/10/2016</a:t>
            </a:fld>
            <a:endParaRPr lang="pt-BR"/>
          </a:p>
        </p:txBody>
      </p:sp>
      <p:sp>
        <p:nvSpPr>
          <p:cNvPr id="50" name="Footer Placeholder 4"/>
          <p:cNvSpPr>
            <a:spLocks noGrp="1"/>
          </p:cNvSpPr>
          <p:nvPr>
            <p:ph type="ftr" sz="quarter" idx="11"/>
          </p:nvPr>
        </p:nvSpPr>
        <p:spPr>
          <a:xfrm>
            <a:off x="856059" y="5883276"/>
            <a:ext cx="4679482" cy="365125"/>
          </a:xfrm>
        </p:spPr>
        <p:txBody>
          <a:bodyPr/>
          <a:lstStyle/>
          <a:p>
            <a:endParaRPr lang="pt-BR"/>
          </a:p>
        </p:txBody>
      </p:sp>
      <p:sp>
        <p:nvSpPr>
          <p:cNvPr id="51" name="Slide Number Placeholder 5"/>
          <p:cNvSpPr>
            <a:spLocks noGrp="1"/>
          </p:cNvSpPr>
          <p:nvPr>
            <p:ph type="sldNum" sz="quarter" idx="12"/>
          </p:nvPr>
        </p:nvSpPr>
        <p:spPr>
          <a:xfrm>
            <a:off x="7707241" y="5883275"/>
            <a:ext cx="578317" cy="365125"/>
          </a:xfrm>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2264160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pt-BR" smtClean="0"/>
              <a:t>Clique para editar o título mestre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061453B-2EAA-4F21-8FB2-CB8C6C05898E}" type="datetimeFigureOut">
              <a:rPr lang="pt-BR" smtClean="0"/>
              <a:t>18/10/2016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370914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5061453B-2EAA-4F21-8FB2-CB8C6C05898E}" type="datetimeFigureOut">
              <a:rPr lang="pt-BR" smtClean="0"/>
              <a:t>18/10/2016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2509984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56058" y="3073398"/>
            <a:ext cx="3658793" cy="2717801"/>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29150" y="3073398"/>
            <a:ext cx="3656408" cy="2717801"/>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061453B-2EAA-4F21-8FB2-CB8C6C05898E}" type="datetimeFigureOut">
              <a:rPr lang="pt-BR" smtClean="0"/>
              <a:t>18/10/2016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4204044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5061453B-2EAA-4F21-8FB2-CB8C6C05898E}" type="datetimeFigureOut">
              <a:rPr lang="pt-BR" smtClean="0"/>
              <a:t>18/10/2016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3487004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1453B-2EAA-4F21-8FB2-CB8C6C05898E}" type="datetimeFigureOut">
              <a:rPr lang="pt-BR" smtClean="0"/>
              <a:t>18/10/2016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2771451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061453B-2EAA-4F21-8FB2-CB8C6C05898E}" type="datetimeFigureOut">
              <a:rPr lang="pt-BR" smtClean="0"/>
              <a:t>18/10/2016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125333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4ACC8C61-116E-47B9-B6F8-60CCFF12741D}"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1010802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pt-BR" smtClean="0"/>
              <a:t>Clique no ícone para adicionar uma imagem</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061453B-2EAA-4F21-8FB2-CB8C6C05898E}" type="datetimeFigureOut">
              <a:rPr lang="pt-BR" smtClean="0"/>
              <a:t>18/10/2016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1199213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t-BR" smtClean="0"/>
              <a:t>Clique no ícone para adicionar uma imagem</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061453B-2EAA-4F21-8FB2-CB8C6C05898E}" type="datetimeFigureOut">
              <a:rPr lang="pt-BR" smtClean="0"/>
              <a:t>18/10/2016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3026598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061453B-2EAA-4F21-8FB2-CB8C6C05898E}" type="datetimeFigureOut">
              <a:rPr lang="pt-BR" smtClean="0"/>
              <a:t>18/10/2016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3285017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061453B-2EAA-4F21-8FB2-CB8C6C05898E}" type="datetimeFigureOut">
              <a:rPr lang="pt-BR" smtClean="0"/>
              <a:t>18/10/2016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7102FA5-754A-49F5-8C8E-7B294B00B25B}" type="slidenum">
              <a:rPr lang="pt-BR" smtClean="0"/>
              <a:t>‹nº›</a:t>
            </a:fld>
            <a:endParaRPr lang="pt-B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090438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5061453B-2EAA-4F21-8FB2-CB8C6C05898E}" type="datetimeFigureOut">
              <a:rPr lang="pt-BR" smtClean="0"/>
              <a:t>18/10/2016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3505161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pt-BR" smtClean="0"/>
              <a:t>Clique para editar o título mestre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5061453B-2EAA-4F21-8FB2-CB8C6C05898E}" type="datetimeFigureOut">
              <a:rPr lang="pt-BR" smtClean="0"/>
              <a:t>18/10/2016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3738382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pt-BR" smtClean="0"/>
              <a:t>Clique para editar o título mestre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pt-BR" smtClean="0"/>
              <a:t>Clique no ícone para adicionar uma imagem</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pt-BR" smtClean="0"/>
              <a:t>Clique no ícone para adicionar uma imagem</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pt-BR" smtClean="0"/>
              <a:t>Clique no ícone para adicionar uma imagem</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5061453B-2EAA-4F21-8FB2-CB8C6C05898E}" type="datetimeFigureOut">
              <a:rPr lang="pt-BR" smtClean="0"/>
              <a:t>18/10/2016</a:t>
            </a:fld>
            <a:endParaRPr lang="pt-BR"/>
          </a:p>
        </p:txBody>
      </p:sp>
      <p:sp>
        <p:nvSpPr>
          <p:cNvPr id="4" name="Footer Placeholder 3"/>
          <p:cNvSpPr>
            <a:spLocks noGrp="1"/>
          </p:cNvSpPr>
          <p:nvPr>
            <p:ph type="ftr" sz="quarter" idx="11"/>
          </p:nvPr>
        </p:nvSpPr>
        <p:spPr/>
        <p:txBody>
          <a:bodyPr/>
          <a:lstStyle>
            <a:lvl1pPr>
              <a:defRPr cap="all" baseline="0"/>
            </a:lvl1pPr>
          </a:lstStyle>
          <a:p>
            <a:endParaRPr lang="pt-BR"/>
          </a:p>
        </p:txBody>
      </p:sp>
      <p:sp>
        <p:nvSpPr>
          <p:cNvPr id="5" name="Slide Number Placeholder 4"/>
          <p:cNvSpPr>
            <a:spLocks noGrp="1"/>
          </p:cNvSpPr>
          <p:nvPr>
            <p:ph type="sldNum" sz="quarter" idx="12"/>
          </p:nvPr>
        </p:nvSpPr>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1293159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061453B-2EAA-4F21-8FB2-CB8C6C05898E}" type="datetimeFigureOut">
              <a:rPr lang="pt-BR" smtClean="0"/>
              <a:t>18/10/2016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74070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061453B-2EAA-4F21-8FB2-CB8C6C05898E}" type="datetimeFigureOut">
              <a:rPr lang="pt-BR" smtClean="0"/>
              <a:t>18/10/2016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7102FA5-754A-49F5-8C8E-7B294B00B25B}" type="slidenum">
              <a:rPr lang="pt-BR" smtClean="0"/>
              <a:t>‹nº›</a:t>
            </a:fld>
            <a:endParaRPr lang="pt-BR"/>
          </a:p>
        </p:txBody>
      </p:sp>
    </p:spTree>
    <p:extLst>
      <p:ext uri="{BB962C8B-B14F-4D97-AF65-F5344CB8AC3E}">
        <p14:creationId xmlns:p14="http://schemas.microsoft.com/office/powerpoint/2010/main" val="15372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
        <p:nvSpPr>
          <p:cNvPr id="4" name="Rectangle 4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5912ACCF-2BAA-43DE-A9DC-B1BAED2CCBD9}"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385795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D2260354-AD2D-42C7-B1ED-3E23E7A14550}"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275374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EB89419E-2FD1-4A58-A81D-B7690746F80D}"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29508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pPr>
              <a:defRPr/>
            </a:pPr>
            <a:fld id="{31F26BA7-FD66-462E-9F3A-070E18DD5C4F}"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101782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4" name="Rectangle 46"/>
          <p:cNvSpPr>
            <a:spLocks noGrp="1" noChangeArrowheads="1"/>
          </p:cNvSpPr>
          <p:nvPr>
            <p:ph type="sldNum" sz="quarter" idx="12"/>
          </p:nvPr>
        </p:nvSpPr>
        <p:spPr>
          <a:ln/>
        </p:spPr>
        <p:txBody>
          <a:bodyPr/>
          <a:lstStyle>
            <a:lvl1pPr>
              <a:defRPr/>
            </a:lvl1pPr>
          </a:lstStyle>
          <a:p>
            <a:pPr>
              <a:defRPr/>
            </a:pPr>
            <a:fld id="{350C3F75-D549-4B37-A6B7-F62303490C46}"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22026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FE782B6B-1FBD-479A-A17C-77012162CADF}"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371040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Rectangle 44"/>
          <p:cNvSpPr>
            <a:spLocks noGrp="1" noChangeArrowheads="1"/>
          </p:cNvSpPr>
          <p:nvPr>
            <p:ph type="dt" sz="half" idx="10"/>
          </p:nvPr>
        </p:nvSpPr>
        <p:spPr>
          <a:ln/>
        </p:spPr>
        <p:txBody>
          <a:bodyPr/>
          <a:lstStyle>
            <a:lvl1pPr>
              <a:defRPr/>
            </a:lvl1pPr>
          </a:lstStyle>
          <a:p>
            <a:pPr>
              <a:defRPr/>
            </a:pPr>
            <a:endParaRPr lang="pt-BR">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pt-BR">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33C80463-F94F-4FAB-BD65-9F8E6FCA0476}" type="slidenum">
              <a:rPr lang="pt-BR">
                <a:solidFill>
                  <a:srgbClr val="FFFFFF"/>
                </a:solidFill>
              </a:rPr>
              <a:pPr>
                <a:defRPr/>
              </a:pPr>
              <a:t>‹nº›</a:t>
            </a:fld>
            <a:endParaRPr lang="pt-BR">
              <a:solidFill>
                <a:srgbClr val="FFFFFF"/>
              </a:solidFill>
            </a:endParaRPr>
          </a:p>
        </p:txBody>
      </p:sp>
    </p:spTree>
    <p:extLst>
      <p:ext uri="{BB962C8B-B14F-4D97-AF65-F5344CB8AC3E}">
        <p14:creationId xmlns:p14="http://schemas.microsoft.com/office/powerpoint/2010/main" val="141536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3993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994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994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1035" name="Freeform 6"/>
            <p:cNvSpPr>
              <a:spLocks/>
            </p:cNvSpPr>
            <p:nvPr/>
          </p:nvSpPr>
          <p:spPr bwMode="hidden">
            <a:xfrm>
              <a:off x="4038" y="3577"/>
              <a:ext cx="1720" cy="65"/>
            </a:xfrm>
            <a:custGeom>
              <a:avLst/>
              <a:gdLst>
                <a:gd name="T0" fmla="*/ 1640 w 1722"/>
                <a:gd name="T1" fmla="*/ 33 h 66"/>
                <a:gd name="T2" fmla="*/ 1640 w 1722"/>
                <a:gd name="T3" fmla="*/ 33 h 66"/>
                <a:gd name="T4" fmla="*/ 0 w 1722"/>
                <a:gd name="T5" fmla="*/ 0 h 66"/>
                <a:gd name="T6" fmla="*/ 0 w 1722"/>
                <a:gd name="T7" fmla="*/ 33 h 66"/>
                <a:gd name="T8" fmla="*/ 1640 w 1722"/>
                <a:gd name="T9" fmla="*/ 33 h 66"/>
                <a:gd name="T10" fmla="*/ 1640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3994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pt-BR">
                <a:solidFill>
                  <a:srgbClr val="FFFFFF"/>
                </a:solidFill>
              </a:endParaRPr>
            </a:p>
          </p:txBody>
        </p:sp>
        <p:sp>
          <p:nvSpPr>
            <p:cNvPr id="1037" name="Freeform 8"/>
            <p:cNvSpPr>
              <a:spLocks/>
            </p:cNvSpPr>
            <p:nvPr/>
          </p:nvSpPr>
          <p:spPr bwMode="hidden">
            <a:xfrm>
              <a:off x="4784" y="3702"/>
              <a:ext cx="974" cy="101"/>
            </a:xfrm>
            <a:custGeom>
              <a:avLst/>
              <a:gdLst>
                <a:gd name="T0" fmla="*/ 934 w 975"/>
                <a:gd name="T1" fmla="*/ 48 h 101"/>
                <a:gd name="T2" fmla="*/ 934 w 975"/>
                <a:gd name="T3" fmla="*/ 0 h 101"/>
                <a:gd name="T4" fmla="*/ 0 w 975"/>
                <a:gd name="T5" fmla="*/ 24 h 101"/>
                <a:gd name="T6" fmla="*/ 0 w 975"/>
                <a:gd name="T7" fmla="*/ 101 h 101"/>
                <a:gd name="T8" fmla="*/ 934 w 975"/>
                <a:gd name="T9" fmla="*/ 48 h 101"/>
                <a:gd name="T10" fmla="*/ 93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1038" name="Freeform 9"/>
            <p:cNvSpPr>
              <a:spLocks/>
            </p:cNvSpPr>
            <p:nvPr/>
          </p:nvSpPr>
          <p:spPr bwMode="hidden">
            <a:xfrm>
              <a:off x="3619" y="3815"/>
              <a:ext cx="2139" cy="198"/>
            </a:xfrm>
            <a:custGeom>
              <a:avLst/>
              <a:gdLst>
                <a:gd name="T0" fmla="*/ 2059 w 2141"/>
                <a:gd name="T1" fmla="*/ 0 h 198"/>
                <a:gd name="T2" fmla="*/ 0 w 2141"/>
                <a:gd name="T3" fmla="*/ 156 h 198"/>
                <a:gd name="T4" fmla="*/ 0 w 2141"/>
                <a:gd name="T5" fmla="*/ 198 h 198"/>
                <a:gd name="T6" fmla="*/ 2059 w 2141"/>
                <a:gd name="T7" fmla="*/ 0 h 198"/>
                <a:gd name="T8" fmla="*/ 205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3994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1040" name="Freeform 11"/>
            <p:cNvSpPr>
              <a:spLocks/>
            </p:cNvSpPr>
            <p:nvPr/>
          </p:nvSpPr>
          <p:spPr bwMode="hidden">
            <a:xfrm>
              <a:off x="2097" y="4043"/>
              <a:ext cx="2514" cy="276"/>
            </a:xfrm>
            <a:custGeom>
              <a:avLst/>
              <a:gdLst>
                <a:gd name="T0" fmla="*/ 2071 w 2517"/>
                <a:gd name="T1" fmla="*/ 276 h 276"/>
                <a:gd name="T2" fmla="*/ 2394 w 2517"/>
                <a:gd name="T3" fmla="*/ 204 h 276"/>
                <a:gd name="T4" fmla="*/ 2137 w 2517"/>
                <a:gd name="T5" fmla="*/ 0 h 276"/>
                <a:gd name="T6" fmla="*/ 0 w 2517"/>
                <a:gd name="T7" fmla="*/ 276 h 276"/>
                <a:gd name="T8" fmla="*/ 2071 w 2517"/>
                <a:gd name="T9" fmla="*/ 276 h 276"/>
                <a:gd name="T10" fmla="*/ 2071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3994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1042" name="Freeform 13"/>
            <p:cNvSpPr>
              <a:spLocks/>
            </p:cNvSpPr>
            <p:nvPr/>
          </p:nvSpPr>
          <p:spPr bwMode="hidden">
            <a:xfrm>
              <a:off x="5030" y="3151"/>
              <a:ext cx="728" cy="240"/>
            </a:xfrm>
            <a:custGeom>
              <a:avLst/>
              <a:gdLst>
                <a:gd name="T0" fmla="*/ 688 w 729"/>
                <a:gd name="T1" fmla="*/ 240 h 240"/>
                <a:gd name="T2" fmla="*/ 0 w 729"/>
                <a:gd name="T3" fmla="*/ 0 h 240"/>
                <a:gd name="T4" fmla="*/ 0 w 729"/>
                <a:gd name="T5" fmla="*/ 6 h 240"/>
                <a:gd name="T6" fmla="*/ 688 w 729"/>
                <a:gd name="T7" fmla="*/ 240 h 240"/>
                <a:gd name="T8" fmla="*/ 68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3995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1044" name="Freeform 15"/>
            <p:cNvSpPr>
              <a:spLocks/>
            </p:cNvSpPr>
            <p:nvPr/>
          </p:nvSpPr>
          <p:spPr bwMode="hidden">
            <a:xfrm>
              <a:off x="5030" y="3049"/>
              <a:ext cx="728" cy="318"/>
            </a:xfrm>
            <a:custGeom>
              <a:avLst/>
              <a:gdLst>
                <a:gd name="T0" fmla="*/ 688 w 729"/>
                <a:gd name="T1" fmla="*/ 318 h 318"/>
                <a:gd name="T2" fmla="*/ 688 w 729"/>
                <a:gd name="T3" fmla="*/ 312 h 318"/>
                <a:gd name="T4" fmla="*/ 0 w 729"/>
                <a:gd name="T5" fmla="*/ 0 h 318"/>
                <a:gd name="T6" fmla="*/ 0 w 729"/>
                <a:gd name="T7" fmla="*/ 54 h 318"/>
                <a:gd name="T8" fmla="*/ 688 w 729"/>
                <a:gd name="T9" fmla="*/ 318 h 318"/>
                <a:gd name="T10" fmla="*/ 68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3995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995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995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3995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3995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995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pt-BR">
                <a:solidFill>
                  <a:srgbClr val="FFFFFF"/>
                </a:solidFill>
              </a:endParaRPr>
            </a:p>
          </p:txBody>
        </p:sp>
        <p:sp>
          <p:nvSpPr>
            <p:cNvPr id="3996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3996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996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27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3996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pt-BR">
                <a:solidFill>
                  <a:srgbClr val="FFFFFF"/>
                </a:solidFill>
              </a:endParaRPr>
            </a:p>
          </p:txBody>
        </p:sp>
        <p:sp>
          <p:nvSpPr>
            <p:cNvPr id="3996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996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996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997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997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997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997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997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grpSp>
          <p:nvGrpSpPr>
            <p:cNvPr id="1068" name="Group 39"/>
            <p:cNvGrpSpPr>
              <a:grpSpLocks/>
            </p:cNvGrpSpPr>
            <p:nvPr userDrawn="1"/>
          </p:nvGrpSpPr>
          <p:grpSpPr bwMode="auto">
            <a:xfrm>
              <a:off x="0" y="1632"/>
              <a:ext cx="5758" cy="1858"/>
              <a:chOff x="0" y="1632"/>
              <a:chExt cx="5758" cy="1858"/>
            </a:xfrm>
          </p:grpSpPr>
          <p:sp>
            <p:nvSpPr>
              <p:cNvPr id="3997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sp>
            <p:nvSpPr>
              <p:cNvPr id="3997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pt-BR">
                  <a:solidFill>
                    <a:srgbClr val="FFFFFF"/>
                  </a:solidFill>
                </a:endParaRPr>
              </a:p>
            </p:txBody>
          </p:sp>
        </p:grpSp>
      </p:grpSp>
      <p:sp>
        <p:nvSpPr>
          <p:cNvPr id="39978"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3997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39980"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charset="0"/>
              </a:defRPr>
            </a:lvl1pPr>
          </a:lstStyle>
          <a:p>
            <a:pPr fontAlgn="base">
              <a:spcBef>
                <a:spcPct val="0"/>
              </a:spcBef>
              <a:spcAft>
                <a:spcPct val="0"/>
              </a:spcAft>
              <a:defRPr/>
            </a:pPr>
            <a:endParaRPr lang="pt-BR">
              <a:solidFill>
                <a:srgbClr val="FFFFFF"/>
              </a:solidFill>
            </a:endParaRPr>
          </a:p>
        </p:txBody>
      </p:sp>
      <p:sp>
        <p:nvSpPr>
          <p:cNvPr id="39981"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charset="0"/>
              </a:defRPr>
            </a:lvl1pPr>
          </a:lstStyle>
          <a:p>
            <a:pPr fontAlgn="base">
              <a:spcBef>
                <a:spcPct val="0"/>
              </a:spcBef>
              <a:spcAft>
                <a:spcPct val="0"/>
              </a:spcAft>
              <a:defRPr/>
            </a:pPr>
            <a:endParaRPr lang="pt-BR">
              <a:solidFill>
                <a:srgbClr val="FFFFFF"/>
              </a:solidFill>
            </a:endParaRPr>
          </a:p>
        </p:txBody>
      </p:sp>
      <p:sp>
        <p:nvSpPr>
          <p:cNvPr id="39982"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Arial" charset="0"/>
              </a:defRPr>
            </a:lvl1pPr>
          </a:lstStyle>
          <a:p>
            <a:pPr fontAlgn="base">
              <a:spcBef>
                <a:spcPct val="0"/>
              </a:spcBef>
              <a:spcAft>
                <a:spcPct val="0"/>
              </a:spcAft>
              <a:defRPr/>
            </a:pPr>
            <a:fld id="{6604F92D-EDA7-4F25-A849-DD1550AC2C87}" type="slidenum">
              <a:rPr lang="pt-BR">
                <a:solidFill>
                  <a:srgbClr val="FFFFFF"/>
                </a:solidFill>
              </a:rPr>
              <a:pPr fontAlgn="base">
                <a:spcBef>
                  <a:spcPct val="0"/>
                </a:spcBef>
                <a:spcAft>
                  <a:spcPct val="0"/>
                </a:spcAft>
                <a:defRPr/>
              </a:pPr>
              <a:t>‹nº›</a:t>
            </a:fld>
            <a:endParaRPr lang="pt-BR">
              <a:solidFill>
                <a:srgbClr val="FFFFFF"/>
              </a:solidFill>
            </a:endParaRPr>
          </a:p>
        </p:txBody>
      </p:sp>
    </p:spTree>
    <p:extLst>
      <p:ext uri="{BB962C8B-B14F-4D97-AF65-F5344CB8AC3E}">
        <p14:creationId xmlns:p14="http://schemas.microsoft.com/office/powerpoint/2010/main" val="41337253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061453B-2EAA-4F21-8FB2-CB8C6C05898E}" type="datetimeFigureOut">
              <a:rPr lang="pt-BR" smtClean="0"/>
              <a:t>18/10/2016</a:t>
            </a:fld>
            <a:endParaRPr lang="pt-B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7102FA5-754A-49F5-8C8E-7B294B00B25B}" type="slidenum">
              <a:rPr lang="pt-BR" smtClean="0"/>
              <a:t>‹nº›</a:t>
            </a:fld>
            <a:endParaRPr lang="pt-BR"/>
          </a:p>
        </p:txBody>
      </p:sp>
    </p:spTree>
    <p:extLst>
      <p:ext uri="{BB962C8B-B14F-4D97-AF65-F5344CB8AC3E}">
        <p14:creationId xmlns:p14="http://schemas.microsoft.com/office/powerpoint/2010/main" val="179389000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9" Type="http://schemas.openxmlformats.org/officeDocument/2006/relationships/image" Target="../media/image56.png"/><Relationship Id="rId3" Type="http://schemas.openxmlformats.org/officeDocument/2006/relationships/image" Target="../media/image20.png"/><Relationship Id="rId21" Type="http://schemas.openxmlformats.org/officeDocument/2006/relationships/image" Target="../media/image38.png"/><Relationship Id="rId34" Type="http://schemas.openxmlformats.org/officeDocument/2006/relationships/image" Target="../media/image51.jpeg"/><Relationship Id="rId42" Type="http://schemas.openxmlformats.org/officeDocument/2006/relationships/image" Target="../media/image59.png"/><Relationship Id="rId47" Type="http://schemas.openxmlformats.org/officeDocument/2006/relationships/image" Target="../media/image64.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image" Target="../media/image55.png"/><Relationship Id="rId46" Type="http://schemas.openxmlformats.org/officeDocument/2006/relationships/image" Target="../media/image63.png"/><Relationship Id="rId2" Type="http://schemas.openxmlformats.org/officeDocument/2006/relationships/notesSlide" Target="../notesSlides/notesSlide3.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jpeg"/><Relationship Id="rId41"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png"/><Relationship Id="rId40" Type="http://schemas.openxmlformats.org/officeDocument/2006/relationships/image" Target="../media/image57.png"/><Relationship Id="rId45" Type="http://schemas.openxmlformats.org/officeDocument/2006/relationships/image" Target="../media/image62.jpe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36" Type="http://schemas.openxmlformats.org/officeDocument/2006/relationships/image" Target="../media/image53.png"/><Relationship Id="rId49" Type="http://schemas.openxmlformats.org/officeDocument/2006/relationships/image" Target="../media/image66.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png"/><Relationship Id="rId44" Type="http://schemas.openxmlformats.org/officeDocument/2006/relationships/image" Target="../media/image61.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png"/><Relationship Id="rId35" Type="http://schemas.openxmlformats.org/officeDocument/2006/relationships/image" Target="../media/image52.png"/><Relationship Id="rId43" Type="http://schemas.openxmlformats.org/officeDocument/2006/relationships/image" Target="../media/image60.png"/><Relationship Id="rId48" Type="http://schemas.openxmlformats.org/officeDocument/2006/relationships/image" Target="../media/image65.png"/><Relationship Id="rId8"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26791" y="1122363"/>
            <a:ext cx="6593681" cy="2387600"/>
          </a:xfrm>
        </p:spPr>
        <p:txBody>
          <a:bodyPr>
            <a:normAutofit/>
          </a:bodyPr>
          <a:lstStyle/>
          <a:p>
            <a:r>
              <a:rPr lang="pt-BR" sz="4000" cap="none" dirty="0" smtClean="0">
                <a:effectLst>
                  <a:outerShdw blurRad="38100" dist="38100" dir="2700000" algn="tl">
                    <a:srgbClr val="000000">
                      <a:alpha val="43137"/>
                    </a:srgbClr>
                  </a:outerShdw>
                </a:effectLst>
              </a:rPr>
              <a:t>Governança global e saúde: Agenda 2030 do desenvolvimento sustentável</a:t>
            </a:r>
            <a:br>
              <a:rPr lang="pt-BR" sz="4000" cap="none" dirty="0" smtClean="0">
                <a:effectLst>
                  <a:outerShdw blurRad="38100" dist="38100" dir="2700000" algn="tl">
                    <a:srgbClr val="000000">
                      <a:alpha val="43137"/>
                    </a:srgbClr>
                  </a:outerShdw>
                </a:effectLst>
              </a:rPr>
            </a:br>
            <a:endParaRPr lang="pt-BR" sz="4000" cap="none"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2267744" y="4268688"/>
            <a:ext cx="6840760" cy="1752600"/>
          </a:xfrm>
        </p:spPr>
        <p:txBody>
          <a:bodyPr>
            <a:noAutofit/>
          </a:bodyPr>
          <a:lstStyle/>
          <a:p>
            <a:pPr>
              <a:lnSpc>
                <a:spcPct val="100000"/>
              </a:lnSpc>
              <a:spcBef>
                <a:spcPts val="0"/>
              </a:spcBef>
            </a:pPr>
            <a:r>
              <a:rPr lang="pt-BR" sz="2800" dirty="0" smtClean="0">
                <a:solidFill>
                  <a:schemeClr val="tx1"/>
                </a:solidFill>
                <a:effectLst>
                  <a:outerShdw blurRad="38100" dist="38100" dir="2700000" algn="tl">
                    <a:srgbClr val="000000">
                      <a:alpha val="43137"/>
                    </a:srgbClr>
                  </a:outerShdw>
                </a:effectLst>
              </a:rPr>
              <a:t>Paulo M. </a:t>
            </a:r>
            <a:r>
              <a:rPr lang="pt-BR" sz="2800" dirty="0" err="1" smtClean="0">
                <a:solidFill>
                  <a:schemeClr val="tx1"/>
                </a:solidFill>
                <a:effectLst>
                  <a:outerShdw blurRad="38100" dist="38100" dir="2700000" algn="tl">
                    <a:srgbClr val="000000">
                      <a:alpha val="43137"/>
                    </a:srgbClr>
                  </a:outerShdw>
                </a:effectLst>
              </a:rPr>
              <a:t>Buss</a:t>
            </a:r>
            <a:endParaRPr lang="pt-BR" sz="2800" dirty="0" smtClean="0">
              <a:solidFill>
                <a:schemeClr val="tx1"/>
              </a:solidFill>
              <a:effectLst>
                <a:outerShdw blurRad="38100" dist="38100" dir="2700000" algn="tl">
                  <a:srgbClr val="000000">
                    <a:alpha val="43137"/>
                  </a:srgbClr>
                </a:outerShdw>
              </a:effectLst>
            </a:endParaRPr>
          </a:p>
          <a:p>
            <a:pPr>
              <a:lnSpc>
                <a:spcPct val="100000"/>
              </a:lnSpc>
              <a:spcBef>
                <a:spcPts val="0"/>
              </a:spcBef>
            </a:pPr>
            <a:r>
              <a:rPr lang="pt-BR" sz="2800" dirty="0" smtClean="0">
                <a:solidFill>
                  <a:schemeClr val="tx1"/>
                </a:solidFill>
                <a:effectLst>
                  <a:outerShdw blurRad="38100" dist="38100" dir="2700000" algn="tl">
                    <a:srgbClr val="000000">
                      <a:alpha val="43137"/>
                    </a:srgbClr>
                  </a:outerShdw>
                </a:effectLst>
              </a:rPr>
              <a:t>Rio de Janeiro, outubro de 2016</a:t>
            </a:r>
            <a:endParaRPr lang="pt-BR" sz="2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4371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lnSpc>
                <a:spcPct val="85000"/>
              </a:lnSpc>
              <a:defRPr/>
            </a:pPr>
            <a:r>
              <a:rPr lang="pt-BR" sz="3200" dirty="0">
                <a:solidFill>
                  <a:srgbClr val="FFC000"/>
                </a:solidFill>
              </a:rPr>
              <a:t>Desafios à </a:t>
            </a:r>
            <a:r>
              <a:rPr lang="pt-BR" sz="3200" dirty="0" smtClean="0">
                <a:solidFill>
                  <a:srgbClr val="FFC000"/>
                </a:solidFill>
              </a:rPr>
              <a:t>governança global</a:t>
            </a:r>
            <a:endParaRPr lang="es-ES" sz="1800" dirty="0" smtClean="0">
              <a:solidFill>
                <a:srgbClr val="FFC000"/>
              </a:solidFill>
            </a:endParaRPr>
          </a:p>
        </p:txBody>
      </p:sp>
      <p:sp>
        <p:nvSpPr>
          <p:cNvPr id="13315" name="Rectangle 3"/>
          <p:cNvSpPr>
            <a:spLocks noGrp="1" noChangeArrowheads="1"/>
          </p:cNvSpPr>
          <p:nvPr>
            <p:ph type="body" idx="1"/>
          </p:nvPr>
        </p:nvSpPr>
        <p:spPr>
          <a:xfrm>
            <a:off x="457200" y="1600200"/>
            <a:ext cx="8229600" cy="4852988"/>
          </a:xfrm>
        </p:spPr>
        <p:txBody>
          <a:bodyPr/>
          <a:lstStyle/>
          <a:p>
            <a:pPr eaLnBrk="1" hangingPunct="1">
              <a:spcBef>
                <a:spcPts val="600"/>
              </a:spcBef>
              <a:defRPr/>
            </a:pPr>
            <a:r>
              <a:rPr lang="pt-BR" sz="2400" dirty="0" smtClean="0">
                <a:latin typeface="Arial" charset="0"/>
              </a:rPr>
              <a:t>Adições e estilos de vida não saudáveis</a:t>
            </a:r>
          </a:p>
          <a:p>
            <a:pPr eaLnBrk="1" hangingPunct="1">
              <a:spcBef>
                <a:spcPts val="600"/>
              </a:spcBef>
              <a:defRPr/>
            </a:pPr>
            <a:r>
              <a:rPr lang="pt-BR" sz="2400" dirty="0" smtClean="0">
                <a:latin typeface="Arial" charset="0"/>
              </a:rPr>
              <a:t>Fome e desnutrição. O paradoxo desnutrição-obesidade</a:t>
            </a:r>
          </a:p>
          <a:p>
            <a:pPr eaLnBrk="1" hangingPunct="1">
              <a:spcBef>
                <a:spcPts val="600"/>
              </a:spcBef>
              <a:defRPr/>
            </a:pPr>
            <a:r>
              <a:rPr lang="pt-BR" sz="2400" dirty="0" smtClean="0">
                <a:latin typeface="Arial" charset="0"/>
              </a:rPr>
              <a:t>Globalização dos riscos em saúde</a:t>
            </a:r>
          </a:p>
          <a:p>
            <a:pPr eaLnBrk="1" hangingPunct="1">
              <a:spcBef>
                <a:spcPts val="600"/>
              </a:spcBef>
              <a:defRPr/>
            </a:pPr>
            <a:r>
              <a:rPr lang="pt-BR" sz="2400" dirty="0" smtClean="0">
                <a:latin typeface="Arial" charset="0"/>
              </a:rPr>
              <a:t>Vulnerabilidade a desastres e a outras circunstâncias de impacto ambiental</a:t>
            </a:r>
          </a:p>
          <a:p>
            <a:pPr eaLnBrk="1" hangingPunct="1">
              <a:spcBef>
                <a:spcPts val="600"/>
              </a:spcBef>
              <a:defRPr/>
            </a:pPr>
            <a:r>
              <a:rPr lang="pt-BR" sz="2400" dirty="0" smtClean="0">
                <a:latin typeface="Arial" charset="0"/>
              </a:rPr>
              <a:t>Altas mortalidades materna e de menores de 5 anos; baixa expectativa de vida</a:t>
            </a:r>
          </a:p>
          <a:p>
            <a:pPr eaLnBrk="1" hangingPunct="1">
              <a:spcBef>
                <a:spcPts val="600"/>
              </a:spcBef>
              <a:defRPr/>
            </a:pPr>
            <a:r>
              <a:rPr lang="pt-BR" sz="2400" dirty="0" smtClean="0">
                <a:latin typeface="Arial" charset="0"/>
              </a:rPr>
              <a:t>‘Pessoas’ e não ‘doenças’ negligenciadas</a:t>
            </a:r>
          </a:p>
          <a:p>
            <a:pPr eaLnBrk="1" hangingPunct="1">
              <a:spcBef>
                <a:spcPts val="600"/>
              </a:spcBef>
              <a:defRPr/>
            </a:pPr>
            <a:r>
              <a:rPr lang="pt-BR" sz="2400" dirty="0" smtClean="0">
                <a:latin typeface="Arial" charset="0"/>
              </a:rPr>
              <a:t>Redução dos recursos para a cooperação internacional em tempos de crise, o que já dura quase 10 anos </a:t>
            </a:r>
          </a:p>
          <a:p>
            <a:pPr eaLnBrk="1" hangingPunct="1">
              <a:defRPr/>
            </a:pPr>
            <a:endParaRPr lang="es-ES" sz="2800" dirty="0" smtClean="0">
              <a:latin typeface="Arial" charset="0"/>
            </a:endParaRPr>
          </a:p>
        </p:txBody>
      </p:sp>
    </p:spTree>
    <p:extLst>
      <p:ext uri="{BB962C8B-B14F-4D97-AF65-F5344CB8AC3E}">
        <p14:creationId xmlns:p14="http://schemas.microsoft.com/office/powerpoint/2010/main" val="2213432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8229600" cy="941387"/>
          </a:xfrm>
        </p:spPr>
        <p:txBody>
          <a:bodyPr/>
          <a:lstStyle/>
          <a:p>
            <a:pPr eaLnBrk="1" hangingPunct="1">
              <a:defRPr/>
            </a:pPr>
            <a:r>
              <a:rPr lang="pt-BR" sz="3200" dirty="0" smtClean="0">
                <a:solidFill>
                  <a:srgbClr val="FFC000"/>
                </a:solidFill>
              </a:rPr>
              <a:t>Sistemas de saúde nos PRMB</a:t>
            </a:r>
          </a:p>
        </p:txBody>
      </p:sp>
      <p:sp>
        <p:nvSpPr>
          <p:cNvPr id="16387" name="Rectangle 3"/>
          <p:cNvSpPr>
            <a:spLocks noGrp="1" noChangeArrowheads="1"/>
          </p:cNvSpPr>
          <p:nvPr>
            <p:ph type="body" idx="1"/>
          </p:nvPr>
        </p:nvSpPr>
        <p:spPr>
          <a:xfrm>
            <a:off x="457200" y="1412875"/>
            <a:ext cx="8229600" cy="4987925"/>
          </a:xfrm>
        </p:spPr>
        <p:txBody>
          <a:bodyPr/>
          <a:lstStyle/>
          <a:p>
            <a:pPr eaLnBrk="1" hangingPunct="1">
              <a:spcBef>
                <a:spcPts val="600"/>
              </a:spcBef>
              <a:defRPr/>
            </a:pPr>
            <a:r>
              <a:rPr lang="pt-BR" sz="2400" dirty="0" smtClean="0">
                <a:latin typeface="Arial" charset="0"/>
              </a:rPr>
              <a:t>Limitações na ‘governança’ e baixas capacidades de análise, formulação e implementação de políticas sociais e de saúde</a:t>
            </a:r>
          </a:p>
          <a:p>
            <a:pPr eaLnBrk="1" hangingPunct="1">
              <a:spcBef>
                <a:spcPts val="600"/>
              </a:spcBef>
              <a:defRPr/>
            </a:pPr>
            <a:r>
              <a:rPr lang="pt-BR" sz="2400" dirty="0" smtClean="0">
                <a:latin typeface="Arial" charset="0"/>
              </a:rPr>
              <a:t>Sistemas de saúde frágeis, fragmentados e mal preparados para enfrentar a tripla carga de problemas de saúde e os determinantes sociais negativos para a saúde</a:t>
            </a:r>
          </a:p>
          <a:p>
            <a:pPr eaLnBrk="1" hangingPunct="1">
              <a:spcBef>
                <a:spcPts val="600"/>
              </a:spcBef>
              <a:defRPr/>
            </a:pPr>
            <a:r>
              <a:rPr lang="pt-BR" sz="2400" dirty="0" smtClean="0">
                <a:latin typeface="Arial" charset="0"/>
              </a:rPr>
              <a:t>Deficiências na força de trabalho e inadequados recursos tecnológicos. Migração da FTS.</a:t>
            </a:r>
          </a:p>
          <a:p>
            <a:pPr eaLnBrk="1" hangingPunct="1">
              <a:spcBef>
                <a:spcPts val="600"/>
              </a:spcBef>
              <a:defRPr/>
            </a:pPr>
            <a:r>
              <a:rPr lang="pt-BR" sz="2400" dirty="0" err="1" smtClean="0">
                <a:latin typeface="Arial" charset="0"/>
              </a:rPr>
              <a:t>Sub-financiamento</a:t>
            </a:r>
            <a:r>
              <a:rPr lang="pt-BR" sz="2400" dirty="0" smtClean="0">
                <a:latin typeface="Arial" charset="0"/>
              </a:rPr>
              <a:t> e inadequada distribuição, segundo as diversas opções de atenção à saúde e saúde pública</a:t>
            </a:r>
          </a:p>
          <a:p>
            <a:pPr eaLnBrk="1" hangingPunct="1">
              <a:spcBef>
                <a:spcPts val="600"/>
              </a:spcBef>
              <a:defRPr/>
            </a:pPr>
            <a:r>
              <a:rPr lang="pt-BR" sz="2400" dirty="0" smtClean="0">
                <a:latin typeface="Arial" charset="0"/>
              </a:rPr>
              <a:t>Inexistência ou fragilidade do controle social</a:t>
            </a:r>
            <a:endParaRPr lang="pt-BR" sz="2400" dirty="0" smtClean="0"/>
          </a:p>
        </p:txBody>
      </p:sp>
    </p:spTree>
    <p:extLst>
      <p:ext uri="{BB962C8B-B14F-4D97-AF65-F5344CB8AC3E}">
        <p14:creationId xmlns:p14="http://schemas.microsoft.com/office/powerpoint/2010/main" val="1266317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pt-BR" sz="3200" dirty="0" smtClean="0">
                <a:solidFill>
                  <a:srgbClr val="FFCC00"/>
                </a:solidFill>
              </a:rPr>
              <a:t>Insumos para a saúde</a:t>
            </a:r>
          </a:p>
        </p:txBody>
      </p:sp>
      <p:sp>
        <p:nvSpPr>
          <p:cNvPr id="19459" name="Rectangle 3"/>
          <p:cNvSpPr>
            <a:spLocks noGrp="1" noChangeArrowheads="1"/>
          </p:cNvSpPr>
          <p:nvPr>
            <p:ph type="body" idx="1"/>
          </p:nvPr>
        </p:nvSpPr>
        <p:spPr/>
        <p:txBody>
          <a:bodyPr/>
          <a:lstStyle/>
          <a:p>
            <a:pPr eaLnBrk="1" hangingPunct="1">
              <a:spcBef>
                <a:spcPts val="600"/>
              </a:spcBef>
              <a:buFont typeface="Wingdings" panose="05000000000000000000" pitchFamily="2" charset="2"/>
              <a:buNone/>
              <a:defRPr/>
            </a:pPr>
            <a:r>
              <a:rPr lang="pt-BR" sz="2400" dirty="0" smtClean="0">
                <a:latin typeface="Arial" charset="0"/>
              </a:rPr>
              <a:t>Os insumos para a saúde – como medicamentos, vacinas e tecnologias para diagnóstico – são em geral muito caros e quase inacessíveis aos países pobres e aos pobres de todos os países</a:t>
            </a:r>
          </a:p>
          <a:p>
            <a:pPr eaLnBrk="1" hangingPunct="1">
              <a:spcBef>
                <a:spcPts val="600"/>
              </a:spcBef>
              <a:buFont typeface="Wingdings" panose="05000000000000000000" pitchFamily="2" charset="2"/>
              <a:buNone/>
              <a:defRPr/>
            </a:pPr>
            <a:r>
              <a:rPr lang="pt-BR" sz="2400" dirty="0" smtClean="0">
                <a:latin typeface="Arial" charset="0"/>
              </a:rPr>
              <a:t>Ganância das empresas farmacêutica e regras do comércio internacional</a:t>
            </a:r>
          </a:p>
          <a:p>
            <a:pPr eaLnBrk="1" hangingPunct="1">
              <a:spcBef>
                <a:spcPts val="600"/>
              </a:spcBef>
              <a:buFont typeface="Wingdings" panose="05000000000000000000" pitchFamily="2" charset="2"/>
              <a:buNone/>
              <a:defRPr/>
            </a:pPr>
            <a:r>
              <a:rPr lang="pt-BR" sz="2400" dirty="0" smtClean="0">
                <a:latin typeface="Arial" charset="0"/>
              </a:rPr>
              <a:t>Regulação sempre inatingível</a:t>
            </a:r>
          </a:p>
          <a:p>
            <a:pPr eaLnBrk="1" hangingPunct="1">
              <a:spcBef>
                <a:spcPts val="600"/>
              </a:spcBef>
              <a:buFont typeface="Wingdings" panose="05000000000000000000" pitchFamily="2" charset="2"/>
              <a:buNone/>
              <a:defRPr/>
            </a:pPr>
            <a:r>
              <a:rPr lang="pt-BR" sz="2400" dirty="0" smtClean="0">
                <a:latin typeface="Arial" charset="0"/>
              </a:rPr>
              <a:t>Império das </a:t>
            </a:r>
            <a:r>
              <a:rPr lang="pt-BR" sz="2400" u="sng" dirty="0" smtClean="0">
                <a:solidFill>
                  <a:srgbClr val="FFFF00"/>
                </a:solidFill>
                <a:latin typeface="Arial" charset="0"/>
              </a:rPr>
              <a:t>patentes</a:t>
            </a:r>
            <a:r>
              <a:rPr lang="pt-BR" sz="2400" dirty="0" smtClean="0">
                <a:latin typeface="Arial" charset="0"/>
              </a:rPr>
              <a:t> sobre os </a:t>
            </a:r>
            <a:r>
              <a:rPr lang="pt-BR" sz="2400" u="sng" dirty="0" smtClean="0">
                <a:solidFill>
                  <a:srgbClr val="FFFF00"/>
                </a:solidFill>
                <a:latin typeface="Arial" charset="0"/>
              </a:rPr>
              <a:t>pacientes</a:t>
            </a:r>
            <a:endParaRPr lang="pt-BR" sz="2400" dirty="0" smtClean="0">
              <a:solidFill>
                <a:srgbClr val="FFFF00"/>
              </a:solidFill>
              <a:latin typeface="Arial" charset="0"/>
            </a:endParaRPr>
          </a:p>
          <a:p>
            <a:pPr eaLnBrk="1" hangingPunct="1">
              <a:lnSpc>
                <a:spcPct val="85000"/>
              </a:lnSpc>
              <a:buFont typeface="Wingdings" panose="05000000000000000000" pitchFamily="2" charset="2"/>
              <a:buNone/>
              <a:defRPr/>
            </a:pPr>
            <a:endParaRPr lang="pt-BR" sz="2800" dirty="0" smtClean="0">
              <a:latin typeface="Arial" charset="0"/>
            </a:endParaRPr>
          </a:p>
        </p:txBody>
      </p:sp>
    </p:spTree>
    <p:extLst>
      <p:ext uri="{BB962C8B-B14F-4D97-AF65-F5344CB8AC3E}">
        <p14:creationId xmlns:p14="http://schemas.microsoft.com/office/powerpoint/2010/main" val="1121139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7813"/>
            <a:ext cx="8229600" cy="941387"/>
          </a:xfrm>
        </p:spPr>
        <p:txBody>
          <a:bodyPr/>
          <a:lstStyle/>
          <a:p>
            <a:pPr eaLnBrk="1" hangingPunct="1">
              <a:defRPr/>
            </a:pPr>
            <a:r>
              <a:rPr lang="pt-BR" sz="3600" dirty="0" smtClean="0">
                <a:solidFill>
                  <a:srgbClr val="FFC000"/>
                </a:solidFill>
              </a:rPr>
              <a:t>Consequências</a:t>
            </a:r>
          </a:p>
        </p:txBody>
      </p:sp>
      <p:sp>
        <p:nvSpPr>
          <p:cNvPr id="20483" name="Rectangle 3"/>
          <p:cNvSpPr>
            <a:spLocks noGrp="1" noChangeArrowheads="1"/>
          </p:cNvSpPr>
          <p:nvPr>
            <p:ph type="body" idx="1"/>
          </p:nvPr>
        </p:nvSpPr>
        <p:spPr>
          <a:xfrm>
            <a:off x="457200" y="1371600"/>
            <a:ext cx="8229600" cy="4500563"/>
          </a:xfrm>
        </p:spPr>
        <p:txBody>
          <a:bodyPr/>
          <a:lstStyle/>
          <a:p>
            <a:pPr eaLnBrk="1" hangingPunct="1">
              <a:buFont typeface="Wingdings" panose="05000000000000000000" pitchFamily="2" charset="2"/>
              <a:buNone/>
              <a:defRPr/>
            </a:pPr>
            <a:r>
              <a:rPr lang="pt-BR" sz="2600" dirty="0">
                <a:latin typeface="Arial" charset="0"/>
              </a:rPr>
              <a:t>S</a:t>
            </a:r>
            <a:r>
              <a:rPr lang="pt-BR" sz="2600" dirty="0" smtClean="0">
                <a:latin typeface="Arial" charset="0"/>
              </a:rPr>
              <a:t>istemas de saúde da maioria dos países pobres não estão em condições de enfrentar sozinhos a situação social e de saúde vigentes, necessitando da cooperação internacional</a:t>
            </a:r>
          </a:p>
          <a:p>
            <a:pPr eaLnBrk="1" hangingPunct="1">
              <a:buFont typeface="Wingdings" panose="05000000000000000000" pitchFamily="2" charset="2"/>
              <a:buNone/>
              <a:defRPr/>
            </a:pPr>
            <a:r>
              <a:rPr lang="pt-BR" sz="2600" dirty="0" smtClean="0">
                <a:latin typeface="Arial" charset="0"/>
              </a:rPr>
              <a:t>Sistemas de saúde isolados, sem políticas públicas coordenadas para enfrentar os determinantes sociais da saúde</a:t>
            </a:r>
            <a:endParaRPr lang="pt-BR" sz="2600" dirty="0">
              <a:latin typeface="Arial" charset="0"/>
            </a:endParaRPr>
          </a:p>
          <a:p>
            <a:pPr eaLnBrk="1" hangingPunct="1">
              <a:buFont typeface="Wingdings" panose="05000000000000000000" pitchFamily="2" charset="2"/>
              <a:buNone/>
              <a:defRPr/>
            </a:pPr>
            <a:r>
              <a:rPr lang="pt-BR" sz="2600" dirty="0" smtClean="0">
                <a:latin typeface="Arial" charset="0"/>
              </a:rPr>
              <a:t>Cooperação internacional em saúde é </a:t>
            </a:r>
            <a:r>
              <a:rPr lang="pt-BR" sz="2600" dirty="0" smtClean="0">
                <a:solidFill>
                  <a:srgbClr val="FFFF00"/>
                </a:solidFill>
                <a:latin typeface="Arial" charset="0"/>
              </a:rPr>
              <a:t>imperativo ético</a:t>
            </a:r>
            <a:r>
              <a:rPr lang="pt-BR" sz="2600" dirty="0" smtClean="0">
                <a:latin typeface="Arial" charset="0"/>
              </a:rPr>
              <a:t> e imprescindível para o desenvolvimento e a saúde nestes países </a:t>
            </a:r>
          </a:p>
        </p:txBody>
      </p:sp>
    </p:spTree>
    <p:extLst>
      <p:ext uri="{BB962C8B-B14F-4D97-AF65-F5344CB8AC3E}">
        <p14:creationId xmlns:p14="http://schemas.microsoft.com/office/powerpoint/2010/main" val="2667065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274" y="1082841"/>
            <a:ext cx="2498190" cy="378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32" y="634964"/>
            <a:ext cx="2251368" cy="344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m 1"/>
          <p:cNvPicPr>
            <a:picLocks noChangeAspect="1"/>
          </p:cNvPicPr>
          <p:nvPr/>
        </p:nvPicPr>
        <p:blipFill>
          <a:blip r:embed="rId4"/>
          <a:stretch>
            <a:fillRect/>
          </a:stretch>
        </p:blipFill>
        <p:spPr>
          <a:xfrm>
            <a:off x="3892191" y="332656"/>
            <a:ext cx="2263985" cy="3252851"/>
          </a:xfrm>
          <a:prstGeom prst="rect">
            <a:avLst/>
          </a:prstGeom>
        </p:spPr>
      </p:pic>
      <p:pic>
        <p:nvPicPr>
          <p:cNvPr id="3" name="Imagem 2"/>
          <p:cNvPicPr>
            <a:picLocks noChangeAspect="1"/>
          </p:cNvPicPr>
          <p:nvPr/>
        </p:nvPicPr>
        <p:blipFill>
          <a:blip r:embed="rId5"/>
          <a:stretch>
            <a:fillRect/>
          </a:stretch>
        </p:blipFill>
        <p:spPr>
          <a:xfrm>
            <a:off x="2743381" y="2996952"/>
            <a:ext cx="2311944" cy="3360385"/>
          </a:xfrm>
          <a:prstGeom prst="rect">
            <a:avLst/>
          </a:prstGeom>
        </p:spPr>
      </p:pic>
    </p:spTree>
    <p:extLst>
      <p:ext uri="{BB962C8B-B14F-4D97-AF65-F5344CB8AC3E}">
        <p14:creationId xmlns:p14="http://schemas.microsoft.com/office/powerpoint/2010/main" val="1853802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data:image/jpeg;base64,/9j/4AAQSkZJRgABAQAAAQABAAD/2wCEAAkGBwgHBgkIBwgKCgkLDRYPDQwMDRsUFRAWIB0iIiAdHx8kKDQsJCYxJx8fLT0tMTU3Ojo6Iys/RD84QzQ5OjcBCgoKDQwNGg8PGjclHyU3Nzc3Nzc3Nzc3Nzc3Nzc3Nzc3Nzc3Nzc3Nzc3Nzc3Nzc3Nzc3Nzc3Nzc3Nzc3Nzc3N//AABEIAHkAvAMBIgACEQEDEQH/xAAbAAABBQEBAAAAAAAAAAAAAAAEAQIDBQYHAP/EAEUQAAIBAgUCAwQFBwwBBQEAAAECAwQRAAUSITETQSJRYQYUcYEjMkKRsTV0obLB0fAHFSQzNDZScnN1s+HCRWKDw/E3/8QAGQEBAQEBAQEAAAAAAAAAAAAAAQACAwQF/8QAJBEAAgICAgICAgMAAAAAAAAAAAECERIhMUEDIhNRYeFCcaH/2gAMAwEAAhEDEQA/ACguHaTiYR4dox9LI8JDowoTE4jw4R4LEH0YXTgjp4UR4rIg0YUJiYR4XRgsiHRhdOJguF0YrEh049pxPpx7TisCHThQuJdOHBcFkQhMOCYk0nDgmKxoh0YXRibp4Xp4LGiDRjxTBPTx7p3xZFQLox7p3wV0/THuniyKgTp49owUY8J08VhRAIsPEXpgmB6afeGoifts4xOFj069aaf8WoWxz+RG8GAiL0w4RYINRRqgdqymCk6bmRRv5c+mCRDe9rGxtsb4vkQ4AHSx7pYsfdz5Y90DiyLErulj3SxZe7nHvdz5E4syorhFhenixFMf8Jx73Y+WDIqK/p+mGMpDqoidgwPjFrL8bkH7r8YtPdz/AIce92N+MWRUU8RMkrESRvEx+jshDCw3ub+LvwBbjfC+JheHpuoazm5Jt8Fvv6HB2aUsrUTGBgkoZdLW4uwB/R+zBS0nTAVVsF2GDIaK2MLKutA9iT9ZCp+4gHDxEfLFj7ufLDhTnyxZBRXiI4cIsWApz5YUU/8AFsWQ0V3SwvTxY+7/AMWw2SJYo3kkIVEUsxPYDvgyKgDpYQxYhnzzLxQy1VLMk+g2EerSW44v28QxVw+2FGVqWnhYCMXj6R1GTewG4AB74PliOJc9PCdMYAHtTlIkVJWlj28bFDpWy3O/fm2Lbr0mlS1XAtxezOAcK8i+yxOQ+8xROQECgW8btpv6gcW45wDVZhX084UESXa6rH4gR8B93zxYs0TeFwo8t+Pj5YUwkaUhYAgeFGNgPhtccc4+UvKuzq0QLWTU6gTsIkkHgbcFPPnjk4Oy/O5oWf8Amut6TSEFyz7MQRyL7/8AeKOronaV2VpDIVYaCRpBYEXHzwBSaqaTTVxSJK6AxEi3JN98dVG1aZUb6q9p8wmmjaaWVAsisCjWUHbkfG+34Y1EXtbG9MHl0Qsu7MVNjsdu+97Y4nTVMjTmQmRmHKE6tXn+OLdMxVFkilaWTVEdSyNuCb8DsRpxv3j2SR1Kt9rWNPF7kkAkkvqJu1gRt8D8bjANL7YVaB4pQsxPDaQCPkOcYGmqjDTgSrUIWu9xcCx2BPnivizKoeqapk1MoJsNTEE28x/HwxKXkl2To3GZe11Q0BSSViyKpZbeE+tjzfAZ9ppxTNItVMUIKaNX1Rv8vLGXkzCKtjkWOIxy6QSFW+s87+l7fpxBBINJNTr6BS5Cta5vxgxk+WR0PLvauslEharZWOoAbabkEXHwvf4jGvyDPcv90gpKypVZ0jFncEK+9rX8xtjkMWZ0krmn6IEQs0dthccHzxJHmFHHKXleRJUA2LahuNr3Pr2tijKUSOz5tmtBDEqwyJVMWQkQSK1hrXnfvv8Adh9VnuU0rKJZxdluOOfI788Y5BXVI+hmjAiSYBjbnscV82cq8zGSRwqi1lvc/DG/lm+ipHVD7Z0pNQIkZv6QOk1hbpjTqvvzs334tj7U5ItOJzUNpPbpkm/kfI44RTZnoDxyzPpIsNgwO/lf4d8PzLM29yRY38LE+K5sT52ucSlPsKR0qb+UCoeaU0dPSiIsFiWTxMPU2YYim/lCrljkRqWmVwv10Ukr23BbuePj3xymlrUisXj6nN7nY39PP1w5qxZG1tqRkNwqD133PffF7fY6OoVHt/mM1N0kFNDKw8UkY3F9wACefPFPmPtHnFVG1PUTTzB20mMEadIBvfT3I88Y41vQ6bRGSzgAM53sNuQPhiGWomfqhalh3fSWsQPhzg9n2Rd+8TEA0jkqAAVPZbm97/h6YR6j6WxkdlW7JIrFVIA43G2/ligWt0FnNpNVwNSLcbbcg4jkqZNBTU4U+E+LY/LFiRplrvpEIkiUMCNOri3mBcfuw+WSSRyRXhbbeFufXFFTVYpUMsI1xbB738Pz9bH78RtmISwSJGFuXAud8GBBjyz1NMjwEdU/WL2GvbsBucG0r1OqRUjqmk+wkEBa423APkb3xt8k/k5y4wmaOCsqmS+iWWZdC82ICML/ACxeUmTZbl8KIzwAsSgjj26htfSebk+pwPxKjVHPYMtqKiOAimcyK17smhwv/WGS+xarI6yZjG0h1HxG9rk/O+2NrS53QyVUcchp4IYw0aClVpXkdrAbqpUHGcqjUVdfUDo11Pa8gRXEhmueVJAC833va9u2BwnGPp/ppxp0D5XlAyvU0zq31QJzubfsHPO+Cp44p6hImSGdPeF1O6ByObAj7/u3xXrl2YV88qT1nu9LH4lBIvLtezKD+njF3TUkEMc8lMOoZhqkubavPn4cfhjjHwScs5vYqJPWxVucylYpU0S+AJDCGYL/AIRtvbf5XxRp7LxqC8lVJrdfCCoQLY7k7fxbGhqlpkBKVAgKxL40l4a19jYW+t24wVQNk9QBFFJO9QDqk6mnQdgCRY3PYfLHsXBl86RlJPZTKjIZpqucqtriaTuTtc25PlhuZ+y9GTEJaiRS7hEIsbtY2A+Qw+vnky/LDBm9KY5ZZlWNHOkG19wRyLX798afLKuorstpqmnyj3rpNvKAs5VxfbpkgjYjxA3xz+R2OJisy9nPdVpoUad699Sxh5PC4B3AHa1xg+g9mTT0a1Nb1YpyVXWrKwRrW0kc34P3Y1EHtYZKidegl1urJpkC82PgAe3rgym9rKdDLqp6YyE+Nlhlve1t/ovIWxnIsTL5hQU8kQ6iLdSq6tgFXve23F8VcWTwxTRVVPPE4NypeAFRv6/xtjdVGY09cFgjyyWcTTjUPdm8Q38OpiottxbEOaZDlNPlKxyTGgMNmWm60bEk+p3AO2H5EOLZlospnjieOnalMdvGpiG5ubXUnfc9sUmeQTTyR9XLVQKL2p4enGe97KbefHrjWZTTS5gtQanqQpGqhH07SEk7qTyB3thKiCSlk6T2sSTqUeIAg7gfPHWDtWZap0znMtHKrhlpZkX1uRz8MDTR2iDKsi7Wa7A79/hjosjEqhLWeW2m6kgADjYcEm5274UxwSSIrRK0d7NI1gQbdzzxbe37sVjgjnb26KrIWBCDTGwtsRyP0YjgSExyF5XWSxISwsbeZ/Zje1uVzVFC4iNPJB1TIYpCObsLhtVyLcfHGdqchZUbTSxiwBXpy/Wue3Nx6/pwqjOJnkZWYWNjbffCsbm+o2F/Dbe2DnyesRmZadvoyCwFid8OioatVAEJAW7KdDX+O37sOiorZA8amNtXqm/6cEQBBH9LUIrHe12/YMXdTldbXNG9VJEhfixtf47DfjucJPkqRlA9QwJQHxb3wFizpOR5tSUX9Fq6l3laGNSi6isotcm3zHIBuDbAU0lRIrGnp4PcY59cKQUqRup1XIPfsd/TEceYDodUqjxkkhyouLAX3Njb4+WA6aeqjhaarIOizPIG1LYsbbMp4BHHnjz5STcl+jeK4Dp6evaNNcMp+nkl6aq1wdyNVth8cPmyww1Jk94cSFB4SoZgLFTsQNjqPe4sD5Yc0+aRSSMpCnwpcHp6t7Xte3BW9vP0wkQzCqo3rJDUQwIpgknisCtybBrG/Om9sUZTb2jooxEkYwCN40IjuGE0cpUBtXF7d9JsLnv8MP6KFGcRTOF09QySNZGtci5F/snfcbn5QyClctGsizxU8Y2DEK9ibAcEHSb9+/POK5a5VqYrNJHHK6hhIjKrC9z4ja5G/J+/fHSm+C0WXTpoZOiYBuiyjcqCbncj1HftbEsbZTRtHenkDSBv6scWsbDxdjb7tr4bTCWSV1E20ikBenrKSC1xcXFrD1O55wyItN1GjkZo0IluCQwF7BvU8W7gGxwPfJNIdVZk0tRKbsYI49SxTRK3TsQCDtzwf32xHqiqJZTNQQh73jdYQZAu2wsOR6237YilMjinYFambW6BmQLqKmzA8WFu3IscLNURTUywTKSiEXkKawo8tgCTfvc7X44w0FtPQ2loKGJJjTUjwbhHPXfwk3Nub72BPPfBMc8U0jRxzzB9mkIqJNrbn7VjsRvfvgITugJjMjyT7KV+s4FhY77Nft6YSoptTXeJ44yq3ZEIttpW4J8wb79r9sWK7RKTXDJq2envGXleS0ypIryytY6WubX+Hc8dseSo93jVhDTRdPWVSnjBYnbkfxxiCpZo2o26oukjAC4DXCkm5PkGPbj1xCFlMTikkjcCXSolOosA5NifME2+XlzJJdBbfLDZ3r3nkEdRJIVQBJSN3IG62vYjcfpxFAZ60l0iuHfQD1LJumoj7gdztdcCnovA0xp3KQhozJ1LEsPrck7La2wGG1TOmaSyh5FZCjPNK4IF1tse1gRv88K5omuyYVVXRytNGzddFCXVSd7ab/gcFyZ1W1VMTNIJFmUoqkWBtbcknfnywCjyzCURQPWVShmDLYggHsb+LsotySOdzhsUuZRlYpI+oixjVHLTW6YuTpB3XjjvcY0DJ0nqZY5k6ENQUB0iNj1EY+Ii3cD1Nx8sCxZwiq6SMiiFyNJivwebAd/24f7o0NRBUiWWR1kVVdSVkNiBYi/JFxqG3hHxwyqp4WnLRip91kuJY2ks+/2r2tcfC2425xBdnpqlKiYPBROFneNw7I2kfa2076TxsNtvLDpZJWeCVox0lu1nPhf1C3t62v2xEYkaoCwyI5Asokfe4U2Fhsbcb+WJqimh0xREzSzWB8MV7Ky6xpXSTfxdx+jA9DEEStL6pKp7Uw8UYBsoBsLg9gD6nyxW1jVizssaVHTBOi6ji/bywW1TKad2lLdFQA0gj06QOWCi3cnbbbBcQWeJWJVrXAboqdW/Nu3w+ffFZF9RUJFL/SZBbUttMa6dLHwjWQdtj2uLC5GwA5ho6cPVSVTtCojHu3T2t4didyd7G3O3IvbDPd6eniFZPRpJl6FQ6+8bpckdzpIbjYWAYXw4mnioI6mX3UR2FzFLrJY7ByzXA+rxexuT2tjNs2lsm6U1TTSTx1kwsQQjgMiEHTpUHsbcW5HHkPT1EiVEMkDGJIk1HVFqj1ixa4HP1b+fOAFiihlqCkkk0dQ30MqONOq4uVv4iLX29BtY4tWpQKNJDLNo02uulVZCCTbc3bUQQb8872wUOqPS1NRPLCtTDF7zOFV5CBeNm0DxBbeu1rC58sDV+RtQunuomQOurpsV02JPK7r9kEgE2Btbvh9IlNXqVNV9JHEBFrUAMoJIGo8X3sB8eOQqPMYjP0KITaJGEjJNYMgKryRfsb7euw4wwdAyFquqVYzVrI9KFQIRd4tB2FgDqXfjSbbbcYnoHSSSkaiXrvGGE+iw1cbgc303t6/fg6mqojnMztlctVEkzSFEk0PUIeXU+WoE2FvL4w+6RQ5w1VT0zIgkKxxwuW0/a+vazGz29Bz546uSlyjHAyOseOQ/RSGSaWNIGchQwUC2oHy2J2+ztvci3nZqppJI4kWMMrLIjks7NcWI302dR8eRtvgFaOA0MlDMxkCxuTNsokLEaN9gLf8AuuQNW/fDctpKqWeCGKqiEcyNeNXsqm7G1/8AEBqa4+F7458mu7BmrJZ69YRE5kiiVuk8h09QrdgLWNiLHva2Catz0+ryjQkyhFuSXJAG3fdh2tbf1go2kqYlajfpUzuxE7NqcgpcWFwWt4wbDBEsUWTUEa/zhEY3DRu0cZu3UU2YcgAWGwP2je2Im/sDzIdSSCso+tNrikWUTqqtqCkE833B72vb7nSV8Yyww1isIYQOlIC1vpLEbcEat7m4G/Y4Bq8xFUKKCrA6jMI1GkgRm5Nztve4HyHli5mrqebImoIaRCYwFkuQW2NwAdN+CNyTz2wpaB60MpKcNFLXPJd3QvGqqDdwLcAegNuNsSnp09FFS1xEdRHAvgdtFxa9tr3OkL5EHAlbLOUiWGnmSWCyROR4VBAB1FQNR+thJKpqmOCmlpJA8dCSQy+PTqKmQDsLEEceRwWWO6Ia7M4Wl9xo6VnljTQq6vE1hdQAQL8XsSfP4CU2YTSw9LREZSmtHRD4SVBKWbkjSeQe535wZneX0tVI8lMVijkPUcxRhSSlyGO22rYm22/IGA6LNTlUrzwyTNEAuoFACp0gqeOe3/7icqWgWN+zG5tUVcVKksqSwg2COYGQEnvcix2J29OMVzS6xSx0kk1R9CAAjAGMkcBSPUg42cXtzm1aghmnpZKB4GMsVTAJN+3B+G3xxLlefSVuVtHRPFHURRlT0orREgXuouNvMX+e+FTMyjXBk8nzzL8srRFWZKs5ICO/vLpJDYW8Onw2t6bja+NrRV2T1VdR0fu7wBi0gkBN7bAWsSDfa9xjn89CsqaWMEZpkXTIrbutiNLb7Hwn1/DBFJNFRRrUPFaaIGxjKlCOzDTe/G+O+fiS9ls4yU/4stc8oUjq6qKGqadKdvp5JI2ZnYob6rm9gpNjcqbAegr6gGKokAmjjUtqAk6gJv32U9798EHN6mq95aq6zRPABEDIAGudW4HBA3scDPluY1DdSGup1jPAkAB/DHnyR1TvksdFWtIaYZfEzI28IbS7SGx1XB1bqD37juTiWWWlyuOKeqpIxsZkjUjVObgA6GvYXYn7I+XJbnK/5yWGlhhqKiCJvHKGuGVQWJFxc7sACdjfsDinzOOQ5oaOrl1DpIkU0ouNNxe4v4d7gbcb4NWdnJ1RaUuYy/zPPBBVpHLHCkih1cOpNz4dAHc6e3J8hhZqKPrQxzOjppeKZXj0JELp4kXm+32jbf0wyeHL4p6TQI0nOmKajke683Q2BHjFm8+QTsMT0q1OpYah+u0jFA3hXp2IvqsD2PO/fbfGf6GhK16eMqJxFM8cUhDx6WCsupgDex03X1PiFj5DQZhLUpR0yFVmGnQYpAGeA/VYncllYnnc228yUrR12Wy01JTrJWSEdSe+oWbw31WH1t9huSR62EqHo8uqqfr9RamKpBdFBTpu4uJLg3YBohfe1yb98aMMlq8wgyyup6eqojXaaQwPOIyu6uxZrX303Nj6YqayKopKiGXU7U0jXWAMD4+HU7khrXvx227m6yYJW50TNVyNEkmmGeSLwawwMqheLbMFN72NicDVE8USzVUk7BlZ5I1AAREc6l0ADYWI/Rgk8UMpIPrKuproaSlkVTrCSxiLd3KSMVjsQN9zt5bdzgWpk91d6iKklVKiFzMnU1SAk2Kso9G2t2AHfDIKwVtbSSSxkpHbpSRuBcWtsRvcjvj0Mc1TJVxZa5SUlli1whHAIBDaz9UBVve/I5xRlYJ2tEXUqqdJJaulfxCRKVkhP0TadewsLXW53wXHXxxCKKtppC0i9VS8ZZUk/wAVu4O4Nvj2IM+X5hULRUQqKiSAzU8pMhk1PUONQJLlvrMBa+9vjiCirP6Mgq46bqyrqgdFJ06Qzab+gazb8g+mNRdukEvyDgFqdVlkcTvJ4ykrSj+s3QX3OlSO/O/wFp46sSGKd4xpUDqVLjU1+QNz687jFzkjQSZfJmrGKKpkl0u2vSEkZhcLECSy2787euM97aPFTzUJy5FaC5gQMotHITdgNr/WJsT64pb0Ur5LxY6ierpWTXoikMhWIAEnQ1thyLn8PXENTPSLVVk0lHPJVe7gtKI93Ym6rfk7AeYsbnthkNNmH82zGpm6p6oWNV0sxOnUwPkLAfccLkiCtpa7r1TVWtIyXiJhc6VttexXgD0+WMw0gsrsvzAVGaT9LVGWvKyKu0ava4X4XwJTiOGraCpRQ4DxXkJHUjPANuNxf5YE9oHTLq+OtpmlSWobUYnkGoRm1lsDcbadzgLMc7XMWlqjGElF1QW4UBTv63Db84cd2YZdUOX1dJXIs9MY4UcqDJbSTfi/cj1tg7NZki0K6vGKiXS+5ZWdyC3H1drnY25tihy/PqyujWmZ4xcqGdn3O2m/6Bizq36NLUPGVdFTWhkKX1gckfWtuDtgSdjE9m8MmU00RYsadTYhxdZiebH15/DFE2aQRma0GqjmYAU7MT0yeSDz25xo6pI6rJ6WmroZo44mAnmiNxCzEixXgAMy7E+gOMfXRJSVVWIHjmjhl0LIPErjffG6BoMyqvJvA+kxs2zfVAcnZr9ubX/ZizWBxqEogDX3uzD9F9sZummctPNGq6Tyg5tzjQUvtIyIRPBHIb+EsoJ02FhxgkRoqOugy6nRqOKWSlnklMFUgbrOqMAbnbklQRbi48zgGPKYpJaeWvqkqRURMWCEs0JBFjsNrfDYE8Wti1yn+1ZJ/tNR+qcCVn9th/Mf/NcZk90euHjTg5E5czQSM6RKkaCRhKALyFDqIU3KnSLedztthJpzmVbCkrLBVRlQqjQNTCwIS5sSFGw9ATiqzL+8XtH/AJar9uLXJPyfU/7lS/8AGuNI4OTsNzBooJJjr93jlTomZGK7IeQCLWDD697kng7WKycV6JT/AM2z0PvnTDo7MDcSnQCx0kgE3OwP1Se/ij9p/wC2VP8Amj/5GxLl39TN/kX/AI48EPo1IgrKikpbU5pWkmjaaOskdNY17bqTtYbkm1wWOMxVSGIvHWkVUMwCuq2GmwAUqLbH/r1xbxflub41f6zYp6n8mUf+5H/wxzTspRSDYKdKeVpoveIYoINRkXR1WIvtckdh23/HHsrq6habXTNU3ctA8obZU5vq7/a5GwGD81/sNF/ov+DYqfaj8izf68v/ACjF4ndhVIkohFXR0ceXTmk6aJG6VcIbQRPrVrjkgL+IxYK9LW5p1cwqI6daO8LRUxJHAUcgElgLgmxuuM17I/1S/wCrF+scdJ9mf7vz/n0f6zY25YxbRpK2kygSnkywU0siIT0rx0UqayQrF1CqBc8HxXvYAdyMUvtJX0eY5nkRmqNKCrkeoEEI8Iup1WB3bY7E7C2+Lf2x/vFTf6cf/Jih9qPytl35xN+GDxSzSkbnFKJoqatp1y1KaneeoqqmMK8fU0qXBIZlI8PBO5O2mwO+B8nmraOnZKukqpooYUVehGHuCBZl8XiPNyPPv2rsj/ssP5s36wxqqL+qh/No/wAXxrhHFoxftflMMOWUU3SqGqjDGgO5CBRupHIve/HY7+YPsk1KIKyKsiRoXiUK2kFtZ3vv/G2NrnH9ih/PU/WOOff+s1H+t+/DVowwCGCRM5enDFT1Ct4zp54/HG1yVKukr5KTqQiCVTFIHcM4vcDbcHjjnYbYzNN/eCq+WJ5fy8v58v6pwfgYrk1rZeHzFkraxwpjb3nTE6pMzsD2NiRsefTGM9pqOiy3r01JLJUNrS8zU+hbAX8JI58/njS5p+Vcw/yw/wD14t/5Xv7kZV+en/jbG0TMLXZfV5Zl1FNW5RJTpLTfRTM5CuxudR7Db7POPR1dEKanV6cB1js+tLXNzuL324/cMde/lK//AJ3Uf/F+zHI4P6lPhhpMzbP/2Q=="/>
          <p:cNvSpPr>
            <a:spLocks noChangeAspect="1" noChangeArrowheads="1"/>
          </p:cNvSpPr>
          <p:nvPr/>
        </p:nvSpPr>
        <p:spPr bwMode="auto">
          <a:xfrm>
            <a:off x="63500" y="-136525"/>
            <a:ext cx="1790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90000"/>
              <a:buFont typeface="Wingdings" pitchFamily="2" charset="2"/>
              <a:buBlip>
                <a:blip r:embed="rId2"/>
              </a:buBlip>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lr>
                <a:schemeClr val="accent2"/>
              </a:buClr>
              <a:buSzPct val="90000"/>
              <a:buFont typeface="Wingdings" pitchFamily="2" charset="2"/>
              <a:buBlip>
                <a:blip r:embed="rId3"/>
              </a:buBlip>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lr>
                <a:schemeClr val="folHlink"/>
              </a:buClr>
              <a:buSzPct val="90000"/>
              <a:buFont typeface="Wingdings" pitchFamily="2" charset="2"/>
              <a:buBlip>
                <a:blip r:embed="rId4"/>
              </a:buBlip>
              <a:defRPr sz="2000">
                <a:solidFill>
                  <a:schemeClr val="tx1"/>
                </a:solidFill>
                <a:latin typeface="Arial" pitchFamily="34"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pitchFamily="34"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pitchFamily="34"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pitchFamily="34"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pitchFamily="34" charset="0"/>
              </a:defRPr>
            </a:lvl9pPr>
          </a:lstStyle>
          <a:p>
            <a:pPr eaLnBrk="1" hangingPunct="1">
              <a:spcBef>
                <a:spcPct val="0"/>
              </a:spcBef>
              <a:buClrTx/>
              <a:buSzTx/>
              <a:buFontTx/>
              <a:buNone/>
            </a:pPr>
            <a:endParaRPr lang="pt-BR" altLang="pt-BR" sz="1800"/>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60350"/>
            <a:ext cx="4103688" cy="273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2627313"/>
            <a:ext cx="3960813" cy="230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8306" y="1984375"/>
            <a:ext cx="42481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2120" y="4067324"/>
            <a:ext cx="3492500" cy="238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8738" y="0"/>
            <a:ext cx="3990975" cy="234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496" y="4543612"/>
            <a:ext cx="2950368" cy="230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4092" y="4576181"/>
            <a:ext cx="337820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601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nSpc>
                <a:spcPct val="80000"/>
              </a:lnSpc>
            </a:pPr>
            <a:r>
              <a:rPr lang="pt-BR" altLang="pt-BR" sz="3200" dirty="0">
                <a:solidFill>
                  <a:srgbClr val="FFC000"/>
                </a:solidFill>
              </a:rPr>
              <a:t>Modelo dominante na cooperação internacional em saúde</a:t>
            </a:r>
            <a:r>
              <a:rPr lang="pt-BR" altLang="pt-BR" dirty="0">
                <a:solidFill>
                  <a:srgbClr val="FFC000"/>
                </a:solidFill>
              </a:rPr>
              <a:t> </a:t>
            </a:r>
            <a:r>
              <a:rPr lang="pt-BR" altLang="pt-BR" sz="2400" dirty="0">
                <a:solidFill>
                  <a:srgbClr val="FFC000"/>
                </a:solidFill>
              </a:rPr>
              <a:t>(1/2)</a:t>
            </a:r>
          </a:p>
        </p:txBody>
      </p:sp>
      <p:sp>
        <p:nvSpPr>
          <p:cNvPr id="99331" name="Rectangle 3"/>
          <p:cNvSpPr>
            <a:spLocks noGrp="1" noChangeArrowheads="1"/>
          </p:cNvSpPr>
          <p:nvPr>
            <p:ph type="body" idx="1"/>
          </p:nvPr>
        </p:nvSpPr>
        <p:spPr>
          <a:xfrm>
            <a:off x="457200" y="1524000"/>
            <a:ext cx="8229600" cy="4835525"/>
          </a:xfrm>
        </p:spPr>
        <p:txBody>
          <a:bodyPr/>
          <a:lstStyle/>
          <a:p>
            <a:r>
              <a:rPr lang="pt-BR" altLang="pt-BR" sz="2400" dirty="0">
                <a:latin typeface="Arial" charset="0"/>
              </a:rPr>
              <a:t>Proliferação e descoordenação / desarticulação da cooperação oferecida pelos doadores, sejam organizações multilaterais, agências nacionais, organizações filantrópicas e ONGs*</a:t>
            </a:r>
          </a:p>
          <a:p>
            <a:r>
              <a:rPr lang="pt-BR" altLang="pt-BR" sz="2400" dirty="0">
                <a:solidFill>
                  <a:srgbClr val="00B0F0"/>
                </a:solidFill>
                <a:latin typeface="Arial" charset="0"/>
              </a:rPr>
              <a:t>Doadores pré-definem ‘globalmente’ seus objetivos, programas e prioridades, não necessariamente adequados às necessidades dos países ‘receptores’</a:t>
            </a:r>
          </a:p>
          <a:p>
            <a:r>
              <a:rPr lang="pt-BR" altLang="pt-BR" sz="2400" dirty="0">
                <a:solidFill>
                  <a:srgbClr val="00B0F0"/>
                </a:solidFill>
                <a:latin typeface="Arial" charset="0"/>
              </a:rPr>
              <a:t>Cooperação ‘vertical’ (foco em enfermidades específicas ou problemas de saúde) </a:t>
            </a:r>
            <a:r>
              <a:rPr lang="pt-BR" altLang="pt-BR" sz="2400" i="1" dirty="0">
                <a:solidFill>
                  <a:srgbClr val="00B0F0"/>
                </a:solidFill>
                <a:latin typeface="Arial" charset="0"/>
              </a:rPr>
              <a:t>vs.</a:t>
            </a:r>
            <a:r>
              <a:rPr lang="pt-BR" altLang="pt-BR" sz="2400" dirty="0">
                <a:solidFill>
                  <a:srgbClr val="00B0F0"/>
                </a:solidFill>
                <a:latin typeface="Arial" charset="0"/>
              </a:rPr>
              <a:t> cooperação ‘horizontal’ ou ‘sistêmica’ (desenvolvimento dos sistemas de saúde)</a:t>
            </a:r>
          </a:p>
          <a:p>
            <a:r>
              <a:rPr lang="pt-BR" altLang="pt-BR" sz="2400" dirty="0">
                <a:solidFill>
                  <a:srgbClr val="00B0F0"/>
                </a:solidFill>
                <a:latin typeface="Arial" charset="0"/>
              </a:rPr>
              <a:t>Redução da ajuda externa devido à crise econômica dos países desenvolvidos</a:t>
            </a:r>
          </a:p>
        </p:txBody>
      </p:sp>
    </p:spTree>
    <p:extLst>
      <p:ext uri="{BB962C8B-B14F-4D97-AF65-F5344CB8AC3E}">
        <p14:creationId xmlns:p14="http://schemas.microsoft.com/office/powerpoint/2010/main" val="1387837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477963"/>
            <a:ext cx="92170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pic>
      <p:pic>
        <p:nvPicPr>
          <p:cNvPr id="1024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2636838"/>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2738" y="1485900"/>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4313" y="2852738"/>
            <a:ext cx="12874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5413" y="3790950"/>
            <a:ext cx="100488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4863" y="333375"/>
            <a:ext cx="15430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4538" y="2422525"/>
            <a:ext cx="14287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2700" y="2493963"/>
            <a:ext cx="11366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4813" y="4149725"/>
            <a:ext cx="8572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1"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2013" y="622300"/>
            <a:ext cx="31321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2"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8625" y="5811838"/>
            <a:ext cx="4497388"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3"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3063" y="1846263"/>
            <a:ext cx="1704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4"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8625" y="1125538"/>
            <a:ext cx="345598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5"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55713" y="2062163"/>
            <a:ext cx="1244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6"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54900" y="1643063"/>
            <a:ext cx="136842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7"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94313" y="46038"/>
            <a:ext cx="252095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8" name="Picture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60763" y="5086350"/>
            <a:ext cx="2087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9" name="Picture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6963" y="5086350"/>
            <a:ext cx="17430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0" name="Picture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28963" y="3933825"/>
            <a:ext cx="14398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1" name="Picture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30713" y="1885950"/>
            <a:ext cx="9429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2" name="Picture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2475" y="3862388"/>
            <a:ext cx="183515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3" name="Picture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49850" y="4583113"/>
            <a:ext cx="876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4" name="Picture 2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79913" y="5614988"/>
            <a:ext cx="21605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5" name="Picture 2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094538" y="4654550"/>
            <a:ext cx="143986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6" name="Picture 2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87513" y="2998788"/>
            <a:ext cx="723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7" name="Picture 2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0700" y="2206625"/>
            <a:ext cx="66357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8" name="Picture 2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357688" y="3502025"/>
            <a:ext cx="23336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9" name="Picture 2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950075" y="2998788"/>
            <a:ext cx="11684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0" name="Picture 3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797550" y="4006850"/>
            <a:ext cx="1857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1" name="Picture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552700" y="4438650"/>
            <a:ext cx="13716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2" name="Picture 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137025" y="1125538"/>
            <a:ext cx="1274763"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3" name="Picture 3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848100" y="2565400"/>
            <a:ext cx="561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4" name="Picture 3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581650" y="1846263"/>
            <a:ext cx="122713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5" name="Picture 3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28738" y="838200"/>
            <a:ext cx="27908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6" name="Picture 3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408238" y="3430588"/>
            <a:ext cx="2286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7" name="Picture 3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015038" y="4438650"/>
            <a:ext cx="12477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8" name="Picture 38"/>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862513" y="3933825"/>
            <a:ext cx="1008062"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9" name="Picture 39"/>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603875" y="5429250"/>
            <a:ext cx="3429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0" name="Picture 4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79450" y="4510088"/>
            <a:ext cx="1685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1" name="Picture 4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28625" y="333375"/>
            <a:ext cx="129698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2" name="Picture 4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711700" y="622300"/>
            <a:ext cx="942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3" name="Picture 4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294313" y="1125538"/>
            <a:ext cx="10731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4" name="Picture 4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992563" y="4438650"/>
            <a:ext cx="93662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5" name="Picture 45"/>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654675" y="4397375"/>
            <a:ext cx="30241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6" name="Picture 4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192338" y="333375"/>
            <a:ext cx="10382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7" name="Picture 47"/>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7261225" y="5753100"/>
            <a:ext cx="18129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8" name="Picture 4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823913" y="1846263"/>
            <a:ext cx="262731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858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dissolve">
                                      <p:cBhvr>
                                        <p:cTn id="7" dur="500"/>
                                        <p:tgtEl>
                                          <p:spTgt spid="102402"/>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102403"/>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500"/>
                                  </p:stCondLst>
                                  <p:childTnLst>
                                    <p:set>
                                      <p:cBhvr>
                                        <p:cTn id="13" dur="1" fill="hold">
                                          <p:stCondLst>
                                            <p:cond delay="0"/>
                                          </p:stCondLst>
                                        </p:cTn>
                                        <p:tgtEl>
                                          <p:spTgt spid="102404"/>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nodeType="afterEffect">
                                  <p:stCondLst>
                                    <p:cond delay="500"/>
                                  </p:stCondLst>
                                  <p:childTnLst>
                                    <p:set>
                                      <p:cBhvr>
                                        <p:cTn id="16" dur="1" fill="hold">
                                          <p:stCondLst>
                                            <p:cond delay="0"/>
                                          </p:stCondLst>
                                        </p:cTn>
                                        <p:tgtEl>
                                          <p:spTgt spid="102405"/>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nodeType="afterEffect">
                                  <p:stCondLst>
                                    <p:cond delay="500"/>
                                  </p:stCondLst>
                                  <p:childTnLst>
                                    <p:set>
                                      <p:cBhvr>
                                        <p:cTn id="19" dur="1" fill="hold">
                                          <p:stCondLst>
                                            <p:cond delay="0"/>
                                          </p:stCondLst>
                                        </p:cTn>
                                        <p:tgtEl>
                                          <p:spTgt spid="102406"/>
                                        </p:tgtEl>
                                        <p:attrNameLst>
                                          <p:attrName>style.visibility</p:attrName>
                                        </p:attrNameLst>
                                      </p:cBhvr>
                                      <p:to>
                                        <p:strVal val="visible"/>
                                      </p:to>
                                    </p:set>
                                  </p:childTnLst>
                                </p:cTn>
                              </p:par>
                            </p:childTnLst>
                          </p:cTn>
                        </p:par>
                        <p:par>
                          <p:cTn id="20" fill="hold" nodeType="afterGroup">
                            <p:stCondLst>
                              <p:cond delay="2000"/>
                            </p:stCondLst>
                            <p:childTnLst>
                              <p:par>
                                <p:cTn id="21" presetID="1" presetClass="entr" presetSubtype="0" fill="hold" nodeType="afterEffect">
                                  <p:stCondLst>
                                    <p:cond delay="500"/>
                                  </p:stCondLst>
                                  <p:childTnLst>
                                    <p:set>
                                      <p:cBhvr>
                                        <p:cTn id="22" dur="1" fill="hold">
                                          <p:stCondLst>
                                            <p:cond delay="0"/>
                                          </p:stCondLst>
                                        </p:cTn>
                                        <p:tgtEl>
                                          <p:spTgt spid="102407"/>
                                        </p:tgtEl>
                                        <p:attrNameLst>
                                          <p:attrName>style.visibility</p:attrName>
                                        </p:attrNameLst>
                                      </p:cBhvr>
                                      <p:to>
                                        <p:strVal val="visible"/>
                                      </p:to>
                                    </p:set>
                                  </p:childTnLst>
                                </p:cTn>
                              </p:par>
                            </p:childTnLst>
                          </p:cTn>
                        </p:par>
                        <p:par>
                          <p:cTn id="23" fill="hold" nodeType="afterGroup">
                            <p:stCondLst>
                              <p:cond delay="2500"/>
                            </p:stCondLst>
                            <p:childTnLst>
                              <p:par>
                                <p:cTn id="24" presetID="1" presetClass="entr" presetSubtype="0" fill="hold" nodeType="afterEffect">
                                  <p:stCondLst>
                                    <p:cond delay="0"/>
                                  </p:stCondLst>
                                  <p:childTnLst>
                                    <p:set>
                                      <p:cBhvr>
                                        <p:cTn id="25" dur="1" fill="hold">
                                          <p:stCondLst>
                                            <p:cond delay="0"/>
                                          </p:stCondLst>
                                        </p:cTn>
                                        <p:tgtEl>
                                          <p:spTgt spid="102416"/>
                                        </p:tgtEl>
                                        <p:attrNameLst>
                                          <p:attrName>style.visibility</p:attrName>
                                        </p:attrNameLst>
                                      </p:cBhvr>
                                      <p:to>
                                        <p:strVal val="visible"/>
                                      </p:to>
                                    </p:set>
                                  </p:childTnLst>
                                </p:cTn>
                              </p:par>
                            </p:childTnLst>
                          </p:cTn>
                        </p:par>
                        <p:par>
                          <p:cTn id="26" fill="hold" nodeType="afterGroup">
                            <p:stCondLst>
                              <p:cond delay="2500"/>
                            </p:stCondLst>
                            <p:childTnLst>
                              <p:par>
                                <p:cTn id="27" presetID="1" presetClass="entr" presetSubtype="0" fill="hold" nodeType="afterEffect">
                                  <p:stCondLst>
                                    <p:cond delay="500"/>
                                  </p:stCondLst>
                                  <p:childTnLst>
                                    <p:set>
                                      <p:cBhvr>
                                        <p:cTn id="28" dur="1" fill="hold">
                                          <p:stCondLst>
                                            <p:cond delay="0"/>
                                          </p:stCondLst>
                                        </p:cTn>
                                        <p:tgtEl>
                                          <p:spTgt spid="102408"/>
                                        </p:tgtEl>
                                        <p:attrNameLst>
                                          <p:attrName>style.visibility</p:attrName>
                                        </p:attrNameLst>
                                      </p:cBhvr>
                                      <p:to>
                                        <p:strVal val="visible"/>
                                      </p:to>
                                    </p:set>
                                  </p:childTnLst>
                                </p:cTn>
                              </p:par>
                            </p:childTnLst>
                          </p:cTn>
                        </p:par>
                        <p:par>
                          <p:cTn id="29" fill="hold" nodeType="afterGroup">
                            <p:stCondLst>
                              <p:cond delay="3000"/>
                            </p:stCondLst>
                            <p:childTnLst>
                              <p:par>
                                <p:cTn id="30" presetID="1" presetClass="entr" presetSubtype="0" fill="hold" nodeType="afterEffect">
                                  <p:stCondLst>
                                    <p:cond delay="0"/>
                                  </p:stCondLst>
                                  <p:childTnLst>
                                    <p:set>
                                      <p:cBhvr>
                                        <p:cTn id="31" dur="1" fill="hold">
                                          <p:stCondLst>
                                            <p:cond delay="0"/>
                                          </p:stCondLst>
                                        </p:cTn>
                                        <p:tgtEl>
                                          <p:spTgt spid="102409"/>
                                        </p:tgtEl>
                                        <p:attrNameLst>
                                          <p:attrName>style.visibility</p:attrName>
                                        </p:attrNameLst>
                                      </p:cBhvr>
                                      <p:to>
                                        <p:strVal val="visible"/>
                                      </p:to>
                                    </p:set>
                                  </p:childTnLst>
                                </p:cTn>
                              </p:par>
                            </p:childTnLst>
                          </p:cTn>
                        </p:par>
                        <p:par>
                          <p:cTn id="32" fill="hold" nodeType="afterGroup">
                            <p:stCondLst>
                              <p:cond delay="3000"/>
                            </p:stCondLst>
                            <p:childTnLst>
                              <p:par>
                                <p:cTn id="33" presetID="1" presetClass="entr" presetSubtype="0" fill="hold" nodeType="afterEffect">
                                  <p:stCondLst>
                                    <p:cond delay="500"/>
                                  </p:stCondLst>
                                  <p:childTnLst>
                                    <p:set>
                                      <p:cBhvr>
                                        <p:cTn id="34" dur="1" fill="hold">
                                          <p:stCondLst>
                                            <p:cond delay="0"/>
                                          </p:stCondLst>
                                        </p:cTn>
                                        <p:tgtEl>
                                          <p:spTgt spid="102410"/>
                                        </p:tgtEl>
                                        <p:attrNameLst>
                                          <p:attrName>style.visibility</p:attrName>
                                        </p:attrNameLst>
                                      </p:cBhvr>
                                      <p:to>
                                        <p:strVal val="visible"/>
                                      </p:to>
                                    </p:set>
                                  </p:childTnLst>
                                </p:cTn>
                              </p:par>
                            </p:childTnLst>
                          </p:cTn>
                        </p:par>
                        <p:par>
                          <p:cTn id="35" fill="hold" nodeType="afterGroup">
                            <p:stCondLst>
                              <p:cond delay="3500"/>
                            </p:stCondLst>
                            <p:childTnLst>
                              <p:par>
                                <p:cTn id="36" presetID="1" presetClass="entr" presetSubtype="0" fill="hold" nodeType="afterEffect">
                                  <p:stCondLst>
                                    <p:cond delay="0"/>
                                  </p:stCondLst>
                                  <p:childTnLst>
                                    <p:set>
                                      <p:cBhvr>
                                        <p:cTn id="37" dur="1" fill="hold">
                                          <p:stCondLst>
                                            <p:cond delay="0"/>
                                          </p:stCondLst>
                                        </p:cTn>
                                        <p:tgtEl>
                                          <p:spTgt spid="102411"/>
                                        </p:tgtEl>
                                        <p:attrNameLst>
                                          <p:attrName>style.visibility</p:attrName>
                                        </p:attrNameLst>
                                      </p:cBhvr>
                                      <p:to>
                                        <p:strVal val="visible"/>
                                      </p:to>
                                    </p:set>
                                  </p:childTnLst>
                                </p:cTn>
                              </p:par>
                            </p:childTnLst>
                          </p:cTn>
                        </p:par>
                        <p:par>
                          <p:cTn id="38" fill="hold" nodeType="afterGroup">
                            <p:stCondLst>
                              <p:cond delay="3500"/>
                            </p:stCondLst>
                            <p:childTnLst>
                              <p:par>
                                <p:cTn id="39" presetID="1" presetClass="entr" presetSubtype="0" fill="hold" nodeType="afterEffect">
                                  <p:stCondLst>
                                    <p:cond delay="500"/>
                                  </p:stCondLst>
                                  <p:childTnLst>
                                    <p:set>
                                      <p:cBhvr>
                                        <p:cTn id="40" dur="1" fill="hold">
                                          <p:stCondLst>
                                            <p:cond delay="0"/>
                                          </p:stCondLst>
                                        </p:cTn>
                                        <p:tgtEl>
                                          <p:spTgt spid="102412"/>
                                        </p:tgtEl>
                                        <p:attrNameLst>
                                          <p:attrName>style.visibility</p:attrName>
                                        </p:attrNameLst>
                                      </p:cBhvr>
                                      <p:to>
                                        <p:strVal val="visible"/>
                                      </p:to>
                                    </p:set>
                                  </p:childTnLst>
                                </p:cTn>
                              </p:par>
                            </p:childTnLst>
                          </p:cTn>
                        </p:par>
                        <p:par>
                          <p:cTn id="41" fill="hold" nodeType="afterGroup">
                            <p:stCondLst>
                              <p:cond delay="4000"/>
                            </p:stCondLst>
                            <p:childTnLst>
                              <p:par>
                                <p:cTn id="42" presetID="1" presetClass="entr" presetSubtype="0" fill="hold" nodeType="afterEffect">
                                  <p:stCondLst>
                                    <p:cond delay="0"/>
                                  </p:stCondLst>
                                  <p:childTnLst>
                                    <p:set>
                                      <p:cBhvr>
                                        <p:cTn id="43" dur="1" fill="hold">
                                          <p:stCondLst>
                                            <p:cond delay="0"/>
                                          </p:stCondLst>
                                        </p:cTn>
                                        <p:tgtEl>
                                          <p:spTgt spid="102413"/>
                                        </p:tgtEl>
                                        <p:attrNameLst>
                                          <p:attrName>style.visibility</p:attrName>
                                        </p:attrNameLst>
                                      </p:cBhvr>
                                      <p:to>
                                        <p:strVal val="visible"/>
                                      </p:to>
                                    </p:set>
                                  </p:childTnLst>
                                </p:cTn>
                              </p:par>
                            </p:childTnLst>
                          </p:cTn>
                        </p:par>
                        <p:par>
                          <p:cTn id="44" fill="hold" nodeType="afterGroup">
                            <p:stCondLst>
                              <p:cond delay="4000"/>
                            </p:stCondLst>
                            <p:childTnLst>
                              <p:par>
                                <p:cTn id="45" presetID="1" presetClass="entr" presetSubtype="0" fill="hold" nodeType="afterEffect">
                                  <p:stCondLst>
                                    <p:cond delay="500"/>
                                  </p:stCondLst>
                                  <p:childTnLst>
                                    <p:set>
                                      <p:cBhvr>
                                        <p:cTn id="46" dur="1" fill="hold">
                                          <p:stCondLst>
                                            <p:cond delay="0"/>
                                          </p:stCondLst>
                                        </p:cTn>
                                        <p:tgtEl>
                                          <p:spTgt spid="102414"/>
                                        </p:tgtEl>
                                        <p:attrNameLst>
                                          <p:attrName>style.visibility</p:attrName>
                                        </p:attrNameLst>
                                      </p:cBhvr>
                                      <p:to>
                                        <p:strVal val="visible"/>
                                      </p:to>
                                    </p:set>
                                  </p:childTnLst>
                                </p:cTn>
                              </p:par>
                            </p:childTnLst>
                          </p:cTn>
                        </p:par>
                        <p:par>
                          <p:cTn id="47" fill="hold" nodeType="afterGroup">
                            <p:stCondLst>
                              <p:cond delay="4500"/>
                            </p:stCondLst>
                            <p:childTnLst>
                              <p:par>
                                <p:cTn id="48" presetID="1" presetClass="entr" presetSubtype="0" fill="hold" nodeType="afterEffect">
                                  <p:stCondLst>
                                    <p:cond delay="0"/>
                                  </p:stCondLst>
                                  <p:childTnLst>
                                    <p:set>
                                      <p:cBhvr>
                                        <p:cTn id="49" dur="1" fill="hold">
                                          <p:stCondLst>
                                            <p:cond delay="0"/>
                                          </p:stCondLst>
                                        </p:cTn>
                                        <p:tgtEl>
                                          <p:spTgt spid="102415"/>
                                        </p:tgtEl>
                                        <p:attrNameLst>
                                          <p:attrName>style.visibility</p:attrName>
                                        </p:attrNameLst>
                                      </p:cBhvr>
                                      <p:to>
                                        <p:strVal val="visible"/>
                                      </p:to>
                                    </p:set>
                                  </p:childTnLst>
                                </p:cTn>
                              </p:par>
                            </p:childTnLst>
                          </p:cTn>
                        </p:par>
                        <p:par>
                          <p:cTn id="50" fill="hold" nodeType="afterGroup">
                            <p:stCondLst>
                              <p:cond delay="4500"/>
                            </p:stCondLst>
                            <p:childTnLst>
                              <p:par>
                                <p:cTn id="51" presetID="1" presetClass="entr" presetSubtype="0" fill="hold" nodeType="afterEffect">
                                  <p:stCondLst>
                                    <p:cond delay="500"/>
                                  </p:stCondLst>
                                  <p:childTnLst>
                                    <p:set>
                                      <p:cBhvr>
                                        <p:cTn id="52" dur="1" fill="hold">
                                          <p:stCondLst>
                                            <p:cond delay="0"/>
                                          </p:stCondLst>
                                        </p:cTn>
                                        <p:tgtEl>
                                          <p:spTgt spid="102417"/>
                                        </p:tgtEl>
                                        <p:attrNameLst>
                                          <p:attrName>style.visibility</p:attrName>
                                        </p:attrNameLst>
                                      </p:cBhvr>
                                      <p:to>
                                        <p:strVal val="visible"/>
                                      </p:to>
                                    </p:set>
                                  </p:childTnLst>
                                </p:cTn>
                              </p:par>
                            </p:childTnLst>
                          </p:cTn>
                        </p:par>
                        <p:par>
                          <p:cTn id="53" fill="hold" nodeType="afterGroup">
                            <p:stCondLst>
                              <p:cond delay="5000"/>
                            </p:stCondLst>
                            <p:childTnLst>
                              <p:par>
                                <p:cTn id="54" presetID="1" presetClass="entr" presetSubtype="0" fill="hold" nodeType="afterEffect">
                                  <p:stCondLst>
                                    <p:cond delay="500"/>
                                  </p:stCondLst>
                                  <p:childTnLst>
                                    <p:set>
                                      <p:cBhvr>
                                        <p:cTn id="55" dur="1" fill="hold">
                                          <p:stCondLst>
                                            <p:cond delay="0"/>
                                          </p:stCondLst>
                                        </p:cTn>
                                        <p:tgtEl>
                                          <p:spTgt spid="102418"/>
                                        </p:tgtEl>
                                        <p:attrNameLst>
                                          <p:attrName>style.visibility</p:attrName>
                                        </p:attrNameLst>
                                      </p:cBhvr>
                                      <p:to>
                                        <p:strVal val="visible"/>
                                      </p:to>
                                    </p:set>
                                  </p:childTnLst>
                                </p:cTn>
                              </p:par>
                            </p:childTnLst>
                          </p:cTn>
                        </p:par>
                        <p:par>
                          <p:cTn id="56" fill="hold" nodeType="afterGroup">
                            <p:stCondLst>
                              <p:cond delay="5500"/>
                            </p:stCondLst>
                            <p:childTnLst>
                              <p:par>
                                <p:cTn id="57" presetID="1" presetClass="entr" presetSubtype="0" fill="hold" nodeType="afterEffect">
                                  <p:stCondLst>
                                    <p:cond delay="500"/>
                                  </p:stCondLst>
                                  <p:childTnLst>
                                    <p:set>
                                      <p:cBhvr>
                                        <p:cTn id="58" dur="1" fill="hold">
                                          <p:stCondLst>
                                            <p:cond delay="0"/>
                                          </p:stCondLst>
                                        </p:cTn>
                                        <p:tgtEl>
                                          <p:spTgt spid="102419"/>
                                        </p:tgtEl>
                                        <p:attrNameLst>
                                          <p:attrName>style.visibility</p:attrName>
                                        </p:attrNameLst>
                                      </p:cBhvr>
                                      <p:to>
                                        <p:strVal val="visible"/>
                                      </p:to>
                                    </p:set>
                                  </p:childTnLst>
                                </p:cTn>
                              </p:par>
                            </p:childTnLst>
                          </p:cTn>
                        </p:par>
                        <p:par>
                          <p:cTn id="59" fill="hold" nodeType="afterGroup">
                            <p:stCondLst>
                              <p:cond delay="6000"/>
                            </p:stCondLst>
                            <p:childTnLst>
                              <p:par>
                                <p:cTn id="60" presetID="1" presetClass="entr" presetSubtype="0" fill="hold" nodeType="afterEffect">
                                  <p:stCondLst>
                                    <p:cond delay="500"/>
                                  </p:stCondLst>
                                  <p:childTnLst>
                                    <p:set>
                                      <p:cBhvr>
                                        <p:cTn id="61" dur="1" fill="hold">
                                          <p:stCondLst>
                                            <p:cond delay="0"/>
                                          </p:stCondLst>
                                        </p:cTn>
                                        <p:tgtEl>
                                          <p:spTgt spid="102420"/>
                                        </p:tgtEl>
                                        <p:attrNameLst>
                                          <p:attrName>style.visibility</p:attrName>
                                        </p:attrNameLst>
                                      </p:cBhvr>
                                      <p:to>
                                        <p:strVal val="visible"/>
                                      </p:to>
                                    </p:set>
                                  </p:childTnLst>
                                </p:cTn>
                              </p:par>
                            </p:childTnLst>
                          </p:cTn>
                        </p:par>
                        <p:par>
                          <p:cTn id="62" fill="hold" nodeType="afterGroup">
                            <p:stCondLst>
                              <p:cond delay="6500"/>
                            </p:stCondLst>
                            <p:childTnLst>
                              <p:par>
                                <p:cTn id="63" presetID="1" presetClass="entr" presetSubtype="0" fill="hold" nodeType="afterEffect">
                                  <p:stCondLst>
                                    <p:cond delay="500"/>
                                  </p:stCondLst>
                                  <p:childTnLst>
                                    <p:set>
                                      <p:cBhvr>
                                        <p:cTn id="64" dur="1" fill="hold">
                                          <p:stCondLst>
                                            <p:cond delay="0"/>
                                          </p:stCondLst>
                                        </p:cTn>
                                        <p:tgtEl>
                                          <p:spTgt spid="102421"/>
                                        </p:tgtEl>
                                        <p:attrNameLst>
                                          <p:attrName>style.visibility</p:attrName>
                                        </p:attrNameLst>
                                      </p:cBhvr>
                                      <p:to>
                                        <p:strVal val="visible"/>
                                      </p:to>
                                    </p:set>
                                  </p:childTnLst>
                                </p:cTn>
                              </p:par>
                            </p:childTnLst>
                          </p:cTn>
                        </p:par>
                        <p:par>
                          <p:cTn id="65" fill="hold" nodeType="afterGroup">
                            <p:stCondLst>
                              <p:cond delay="7000"/>
                            </p:stCondLst>
                            <p:childTnLst>
                              <p:par>
                                <p:cTn id="66" presetID="1" presetClass="entr" presetSubtype="0" fill="hold" nodeType="afterEffect">
                                  <p:stCondLst>
                                    <p:cond delay="500"/>
                                  </p:stCondLst>
                                  <p:childTnLst>
                                    <p:set>
                                      <p:cBhvr>
                                        <p:cTn id="67" dur="1" fill="hold">
                                          <p:stCondLst>
                                            <p:cond delay="0"/>
                                          </p:stCondLst>
                                        </p:cTn>
                                        <p:tgtEl>
                                          <p:spTgt spid="102422"/>
                                        </p:tgtEl>
                                        <p:attrNameLst>
                                          <p:attrName>style.visibility</p:attrName>
                                        </p:attrNameLst>
                                      </p:cBhvr>
                                      <p:to>
                                        <p:strVal val="visible"/>
                                      </p:to>
                                    </p:set>
                                  </p:childTnLst>
                                </p:cTn>
                              </p:par>
                            </p:childTnLst>
                          </p:cTn>
                        </p:par>
                        <p:par>
                          <p:cTn id="68" fill="hold" nodeType="afterGroup">
                            <p:stCondLst>
                              <p:cond delay="7500"/>
                            </p:stCondLst>
                            <p:childTnLst>
                              <p:par>
                                <p:cTn id="69" presetID="1" presetClass="entr" presetSubtype="0" fill="hold" nodeType="afterEffect">
                                  <p:stCondLst>
                                    <p:cond delay="500"/>
                                  </p:stCondLst>
                                  <p:childTnLst>
                                    <p:set>
                                      <p:cBhvr>
                                        <p:cTn id="70" dur="1" fill="hold">
                                          <p:stCondLst>
                                            <p:cond delay="0"/>
                                          </p:stCondLst>
                                        </p:cTn>
                                        <p:tgtEl>
                                          <p:spTgt spid="102423"/>
                                        </p:tgtEl>
                                        <p:attrNameLst>
                                          <p:attrName>style.visibility</p:attrName>
                                        </p:attrNameLst>
                                      </p:cBhvr>
                                      <p:to>
                                        <p:strVal val="visible"/>
                                      </p:to>
                                    </p:set>
                                  </p:childTnLst>
                                </p:cTn>
                              </p:par>
                            </p:childTnLst>
                          </p:cTn>
                        </p:par>
                        <p:par>
                          <p:cTn id="71" fill="hold" nodeType="afterGroup">
                            <p:stCondLst>
                              <p:cond delay="8000"/>
                            </p:stCondLst>
                            <p:childTnLst>
                              <p:par>
                                <p:cTn id="72" presetID="1" presetClass="entr" presetSubtype="0" fill="hold" nodeType="afterEffect">
                                  <p:stCondLst>
                                    <p:cond delay="500"/>
                                  </p:stCondLst>
                                  <p:childTnLst>
                                    <p:set>
                                      <p:cBhvr>
                                        <p:cTn id="73" dur="1" fill="hold">
                                          <p:stCondLst>
                                            <p:cond delay="0"/>
                                          </p:stCondLst>
                                        </p:cTn>
                                        <p:tgtEl>
                                          <p:spTgt spid="102442"/>
                                        </p:tgtEl>
                                        <p:attrNameLst>
                                          <p:attrName>style.visibility</p:attrName>
                                        </p:attrNameLst>
                                      </p:cBhvr>
                                      <p:to>
                                        <p:strVal val="visible"/>
                                      </p:to>
                                    </p:set>
                                  </p:childTnLst>
                                </p:cTn>
                              </p:par>
                            </p:childTnLst>
                          </p:cTn>
                        </p:par>
                        <p:par>
                          <p:cTn id="74" fill="hold" nodeType="afterGroup">
                            <p:stCondLst>
                              <p:cond delay="8500"/>
                            </p:stCondLst>
                            <p:childTnLst>
                              <p:par>
                                <p:cTn id="75" presetID="1" presetClass="entr" presetSubtype="0" fill="hold" nodeType="afterEffect">
                                  <p:stCondLst>
                                    <p:cond delay="500"/>
                                  </p:stCondLst>
                                  <p:childTnLst>
                                    <p:set>
                                      <p:cBhvr>
                                        <p:cTn id="76" dur="1" fill="hold">
                                          <p:stCondLst>
                                            <p:cond delay="0"/>
                                          </p:stCondLst>
                                        </p:cTn>
                                        <p:tgtEl>
                                          <p:spTgt spid="102424"/>
                                        </p:tgtEl>
                                        <p:attrNameLst>
                                          <p:attrName>style.visibility</p:attrName>
                                        </p:attrNameLst>
                                      </p:cBhvr>
                                      <p:to>
                                        <p:strVal val="visible"/>
                                      </p:to>
                                    </p:set>
                                  </p:childTnLst>
                                </p:cTn>
                              </p:par>
                            </p:childTnLst>
                          </p:cTn>
                        </p:par>
                        <p:par>
                          <p:cTn id="77" fill="hold" nodeType="afterGroup">
                            <p:stCondLst>
                              <p:cond delay="9000"/>
                            </p:stCondLst>
                            <p:childTnLst>
                              <p:par>
                                <p:cTn id="78" presetID="1" presetClass="entr" presetSubtype="0" fill="hold" nodeType="afterEffect">
                                  <p:stCondLst>
                                    <p:cond delay="500"/>
                                  </p:stCondLst>
                                  <p:childTnLst>
                                    <p:set>
                                      <p:cBhvr>
                                        <p:cTn id="79" dur="1" fill="hold">
                                          <p:stCondLst>
                                            <p:cond delay="0"/>
                                          </p:stCondLst>
                                        </p:cTn>
                                        <p:tgtEl>
                                          <p:spTgt spid="102425"/>
                                        </p:tgtEl>
                                        <p:attrNameLst>
                                          <p:attrName>style.visibility</p:attrName>
                                        </p:attrNameLst>
                                      </p:cBhvr>
                                      <p:to>
                                        <p:strVal val="visible"/>
                                      </p:to>
                                    </p:set>
                                  </p:childTnLst>
                                </p:cTn>
                              </p:par>
                            </p:childTnLst>
                          </p:cTn>
                        </p:par>
                        <p:par>
                          <p:cTn id="80" fill="hold" nodeType="afterGroup">
                            <p:stCondLst>
                              <p:cond delay="9500"/>
                            </p:stCondLst>
                            <p:childTnLst>
                              <p:par>
                                <p:cTn id="81" presetID="1" presetClass="entr" presetSubtype="0" fill="hold" nodeType="afterEffect">
                                  <p:stCondLst>
                                    <p:cond delay="500"/>
                                  </p:stCondLst>
                                  <p:childTnLst>
                                    <p:set>
                                      <p:cBhvr>
                                        <p:cTn id="82" dur="1" fill="hold">
                                          <p:stCondLst>
                                            <p:cond delay="0"/>
                                          </p:stCondLst>
                                        </p:cTn>
                                        <p:tgtEl>
                                          <p:spTgt spid="102426"/>
                                        </p:tgtEl>
                                        <p:attrNameLst>
                                          <p:attrName>style.visibility</p:attrName>
                                        </p:attrNameLst>
                                      </p:cBhvr>
                                      <p:to>
                                        <p:strVal val="visible"/>
                                      </p:to>
                                    </p:set>
                                  </p:childTnLst>
                                </p:cTn>
                              </p:par>
                            </p:childTnLst>
                          </p:cTn>
                        </p:par>
                        <p:par>
                          <p:cTn id="83" fill="hold" nodeType="afterGroup">
                            <p:stCondLst>
                              <p:cond delay="10000"/>
                            </p:stCondLst>
                            <p:childTnLst>
                              <p:par>
                                <p:cTn id="84" presetID="1" presetClass="entr" presetSubtype="0" fill="hold" nodeType="afterEffect">
                                  <p:stCondLst>
                                    <p:cond delay="500"/>
                                  </p:stCondLst>
                                  <p:childTnLst>
                                    <p:set>
                                      <p:cBhvr>
                                        <p:cTn id="85" dur="1" fill="hold">
                                          <p:stCondLst>
                                            <p:cond delay="0"/>
                                          </p:stCondLst>
                                        </p:cTn>
                                        <p:tgtEl>
                                          <p:spTgt spid="102427"/>
                                        </p:tgtEl>
                                        <p:attrNameLst>
                                          <p:attrName>style.visibility</p:attrName>
                                        </p:attrNameLst>
                                      </p:cBhvr>
                                      <p:to>
                                        <p:strVal val="visible"/>
                                      </p:to>
                                    </p:set>
                                  </p:childTnLst>
                                </p:cTn>
                              </p:par>
                            </p:childTnLst>
                          </p:cTn>
                        </p:par>
                        <p:par>
                          <p:cTn id="86" fill="hold" nodeType="afterGroup">
                            <p:stCondLst>
                              <p:cond delay="10500"/>
                            </p:stCondLst>
                            <p:childTnLst>
                              <p:par>
                                <p:cTn id="87" presetID="1" presetClass="entr" presetSubtype="0" fill="hold" nodeType="afterEffect">
                                  <p:stCondLst>
                                    <p:cond delay="500"/>
                                  </p:stCondLst>
                                  <p:childTnLst>
                                    <p:set>
                                      <p:cBhvr>
                                        <p:cTn id="88" dur="1" fill="hold">
                                          <p:stCondLst>
                                            <p:cond delay="0"/>
                                          </p:stCondLst>
                                        </p:cTn>
                                        <p:tgtEl>
                                          <p:spTgt spid="102428"/>
                                        </p:tgtEl>
                                        <p:attrNameLst>
                                          <p:attrName>style.visibility</p:attrName>
                                        </p:attrNameLst>
                                      </p:cBhvr>
                                      <p:to>
                                        <p:strVal val="visible"/>
                                      </p:to>
                                    </p:set>
                                  </p:childTnLst>
                                </p:cTn>
                              </p:par>
                            </p:childTnLst>
                          </p:cTn>
                        </p:par>
                        <p:par>
                          <p:cTn id="89" fill="hold" nodeType="afterGroup">
                            <p:stCondLst>
                              <p:cond delay="11000"/>
                            </p:stCondLst>
                            <p:childTnLst>
                              <p:par>
                                <p:cTn id="90" presetID="1" presetClass="entr" presetSubtype="0" fill="hold" nodeType="afterEffect">
                                  <p:stCondLst>
                                    <p:cond delay="500"/>
                                  </p:stCondLst>
                                  <p:childTnLst>
                                    <p:set>
                                      <p:cBhvr>
                                        <p:cTn id="91" dur="1" fill="hold">
                                          <p:stCondLst>
                                            <p:cond delay="0"/>
                                          </p:stCondLst>
                                        </p:cTn>
                                        <p:tgtEl>
                                          <p:spTgt spid="102429"/>
                                        </p:tgtEl>
                                        <p:attrNameLst>
                                          <p:attrName>style.visibility</p:attrName>
                                        </p:attrNameLst>
                                      </p:cBhvr>
                                      <p:to>
                                        <p:strVal val="visible"/>
                                      </p:to>
                                    </p:set>
                                  </p:childTnLst>
                                </p:cTn>
                              </p:par>
                            </p:childTnLst>
                          </p:cTn>
                        </p:par>
                        <p:par>
                          <p:cTn id="92" fill="hold" nodeType="afterGroup">
                            <p:stCondLst>
                              <p:cond delay="11500"/>
                            </p:stCondLst>
                            <p:childTnLst>
                              <p:par>
                                <p:cTn id="93" presetID="1" presetClass="entr" presetSubtype="0" fill="hold" nodeType="afterEffect">
                                  <p:stCondLst>
                                    <p:cond delay="500"/>
                                  </p:stCondLst>
                                  <p:childTnLst>
                                    <p:set>
                                      <p:cBhvr>
                                        <p:cTn id="94" dur="1" fill="hold">
                                          <p:stCondLst>
                                            <p:cond delay="0"/>
                                          </p:stCondLst>
                                        </p:cTn>
                                        <p:tgtEl>
                                          <p:spTgt spid="102430"/>
                                        </p:tgtEl>
                                        <p:attrNameLst>
                                          <p:attrName>style.visibility</p:attrName>
                                        </p:attrNameLst>
                                      </p:cBhvr>
                                      <p:to>
                                        <p:strVal val="visible"/>
                                      </p:to>
                                    </p:set>
                                  </p:childTnLst>
                                </p:cTn>
                              </p:par>
                            </p:childTnLst>
                          </p:cTn>
                        </p:par>
                        <p:par>
                          <p:cTn id="95" fill="hold" nodeType="afterGroup">
                            <p:stCondLst>
                              <p:cond delay="12000"/>
                            </p:stCondLst>
                            <p:childTnLst>
                              <p:par>
                                <p:cTn id="96" presetID="1" presetClass="entr" presetSubtype="0" fill="hold" nodeType="afterEffect">
                                  <p:stCondLst>
                                    <p:cond delay="500"/>
                                  </p:stCondLst>
                                  <p:childTnLst>
                                    <p:set>
                                      <p:cBhvr>
                                        <p:cTn id="97" dur="1" fill="hold">
                                          <p:stCondLst>
                                            <p:cond delay="0"/>
                                          </p:stCondLst>
                                        </p:cTn>
                                        <p:tgtEl>
                                          <p:spTgt spid="102431"/>
                                        </p:tgtEl>
                                        <p:attrNameLst>
                                          <p:attrName>style.visibility</p:attrName>
                                        </p:attrNameLst>
                                      </p:cBhvr>
                                      <p:to>
                                        <p:strVal val="visible"/>
                                      </p:to>
                                    </p:set>
                                  </p:childTnLst>
                                </p:cTn>
                              </p:par>
                            </p:childTnLst>
                          </p:cTn>
                        </p:par>
                        <p:par>
                          <p:cTn id="98" fill="hold" nodeType="afterGroup">
                            <p:stCondLst>
                              <p:cond delay="12500"/>
                            </p:stCondLst>
                            <p:childTnLst>
                              <p:par>
                                <p:cTn id="99" presetID="1" presetClass="entr" presetSubtype="0" fill="hold" nodeType="afterEffect">
                                  <p:stCondLst>
                                    <p:cond delay="500"/>
                                  </p:stCondLst>
                                  <p:childTnLst>
                                    <p:set>
                                      <p:cBhvr>
                                        <p:cTn id="100" dur="1" fill="hold">
                                          <p:stCondLst>
                                            <p:cond delay="0"/>
                                          </p:stCondLst>
                                        </p:cTn>
                                        <p:tgtEl>
                                          <p:spTgt spid="102432"/>
                                        </p:tgtEl>
                                        <p:attrNameLst>
                                          <p:attrName>style.visibility</p:attrName>
                                        </p:attrNameLst>
                                      </p:cBhvr>
                                      <p:to>
                                        <p:strVal val="visible"/>
                                      </p:to>
                                    </p:set>
                                  </p:childTnLst>
                                </p:cTn>
                              </p:par>
                            </p:childTnLst>
                          </p:cTn>
                        </p:par>
                        <p:par>
                          <p:cTn id="101" fill="hold" nodeType="afterGroup">
                            <p:stCondLst>
                              <p:cond delay="13000"/>
                            </p:stCondLst>
                            <p:childTnLst>
                              <p:par>
                                <p:cTn id="102" presetID="1" presetClass="entr" presetSubtype="0" fill="hold" nodeType="afterEffect">
                                  <p:stCondLst>
                                    <p:cond delay="500"/>
                                  </p:stCondLst>
                                  <p:childTnLst>
                                    <p:set>
                                      <p:cBhvr>
                                        <p:cTn id="103" dur="1" fill="hold">
                                          <p:stCondLst>
                                            <p:cond delay="0"/>
                                          </p:stCondLst>
                                        </p:cTn>
                                        <p:tgtEl>
                                          <p:spTgt spid="102433"/>
                                        </p:tgtEl>
                                        <p:attrNameLst>
                                          <p:attrName>style.visibility</p:attrName>
                                        </p:attrNameLst>
                                      </p:cBhvr>
                                      <p:to>
                                        <p:strVal val="visible"/>
                                      </p:to>
                                    </p:set>
                                  </p:childTnLst>
                                </p:cTn>
                              </p:par>
                            </p:childTnLst>
                          </p:cTn>
                        </p:par>
                        <p:par>
                          <p:cTn id="104" fill="hold" nodeType="afterGroup">
                            <p:stCondLst>
                              <p:cond delay="13500"/>
                            </p:stCondLst>
                            <p:childTnLst>
                              <p:par>
                                <p:cTn id="105" presetID="1" presetClass="entr" presetSubtype="0" fill="hold" nodeType="afterEffect">
                                  <p:stCondLst>
                                    <p:cond delay="500"/>
                                  </p:stCondLst>
                                  <p:childTnLst>
                                    <p:set>
                                      <p:cBhvr>
                                        <p:cTn id="106" dur="1" fill="hold">
                                          <p:stCondLst>
                                            <p:cond delay="0"/>
                                          </p:stCondLst>
                                        </p:cTn>
                                        <p:tgtEl>
                                          <p:spTgt spid="102434"/>
                                        </p:tgtEl>
                                        <p:attrNameLst>
                                          <p:attrName>style.visibility</p:attrName>
                                        </p:attrNameLst>
                                      </p:cBhvr>
                                      <p:to>
                                        <p:strVal val="visible"/>
                                      </p:to>
                                    </p:set>
                                  </p:childTnLst>
                                </p:cTn>
                              </p:par>
                            </p:childTnLst>
                          </p:cTn>
                        </p:par>
                        <p:par>
                          <p:cTn id="107" fill="hold" nodeType="afterGroup">
                            <p:stCondLst>
                              <p:cond delay="14000"/>
                            </p:stCondLst>
                            <p:childTnLst>
                              <p:par>
                                <p:cTn id="108" presetID="1" presetClass="entr" presetSubtype="0" fill="hold" nodeType="afterEffect">
                                  <p:stCondLst>
                                    <p:cond delay="500"/>
                                  </p:stCondLst>
                                  <p:childTnLst>
                                    <p:set>
                                      <p:cBhvr>
                                        <p:cTn id="109" dur="1" fill="hold">
                                          <p:stCondLst>
                                            <p:cond delay="0"/>
                                          </p:stCondLst>
                                        </p:cTn>
                                        <p:tgtEl>
                                          <p:spTgt spid="102435"/>
                                        </p:tgtEl>
                                        <p:attrNameLst>
                                          <p:attrName>style.visibility</p:attrName>
                                        </p:attrNameLst>
                                      </p:cBhvr>
                                      <p:to>
                                        <p:strVal val="visible"/>
                                      </p:to>
                                    </p:set>
                                  </p:childTnLst>
                                </p:cTn>
                              </p:par>
                            </p:childTnLst>
                          </p:cTn>
                        </p:par>
                        <p:par>
                          <p:cTn id="110" fill="hold" nodeType="afterGroup">
                            <p:stCondLst>
                              <p:cond delay="14500"/>
                            </p:stCondLst>
                            <p:childTnLst>
                              <p:par>
                                <p:cTn id="111" presetID="1" presetClass="entr" presetSubtype="0" fill="hold" nodeType="afterEffect">
                                  <p:stCondLst>
                                    <p:cond delay="500"/>
                                  </p:stCondLst>
                                  <p:childTnLst>
                                    <p:set>
                                      <p:cBhvr>
                                        <p:cTn id="112" dur="1" fill="hold">
                                          <p:stCondLst>
                                            <p:cond delay="0"/>
                                          </p:stCondLst>
                                        </p:cTn>
                                        <p:tgtEl>
                                          <p:spTgt spid="102436"/>
                                        </p:tgtEl>
                                        <p:attrNameLst>
                                          <p:attrName>style.visibility</p:attrName>
                                        </p:attrNameLst>
                                      </p:cBhvr>
                                      <p:to>
                                        <p:strVal val="visible"/>
                                      </p:to>
                                    </p:set>
                                  </p:childTnLst>
                                </p:cTn>
                              </p:par>
                            </p:childTnLst>
                          </p:cTn>
                        </p:par>
                        <p:par>
                          <p:cTn id="113" fill="hold" nodeType="afterGroup">
                            <p:stCondLst>
                              <p:cond delay="15000"/>
                            </p:stCondLst>
                            <p:childTnLst>
                              <p:par>
                                <p:cTn id="114" presetID="1" presetClass="entr" presetSubtype="0" fill="hold" nodeType="afterEffect">
                                  <p:stCondLst>
                                    <p:cond delay="500"/>
                                  </p:stCondLst>
                                  <p:childTnLst>
                                    <p:set>
                                      <p:cBhvr>
                                        <p:cTn id="115" dur="1" fill="hold">
                                          <p:stCondLst>
                                            <p:cond delay="0"/>
                                          </p:stCondLst>
                                        </p:cTn>
                                        <p:tgtEl>
                                          <p:spTgt spid="102437"/>
                                        </p:tgtEl>
                                        <p:attrNameLst>
                                          <p:attrName>style.visibility</p:attrName>
                                        </p:attrNameLst>
                                      </p:cBhvr>
                                      <p:to>
                                        <p:strVal val="visible"/>
                                      </p:to>
                                    </p:set>
                                  </p:childTnLst>
                                </p:cTn>
                              </p:par>
                            </p:childTnLst>
                          </p:cTn>
                        </p:par>
                        <p:par>
                          <p:cTn id="116" fill="hold" nodeType="afterGroup">
                            <p:stCondLst>
                              <p:cond delay="15500"/>
                            </p:stCondLst>
                            <p:childTnLst>
                              <p:par>
                                <p:cTn id="117" presetID="1" presetClass="entr" presetSubtype="0" fill="hold" nodeType="afterEffect">
                                  <p:stCondLst>
                                    <p:cond delay="500"/>
                                  </p:stCondLst>
                                  <p:childTnLst>
                                    <p:set>
                                      <p:cBhvr>
                                        <p:cTn id="118" dur="1" fill="hold">
                                          <p:stCondLst>
                                            <p:cond delay="0"/>
                                          </p:stCondLst>
                                        </p:cTn>
                                        <p:tgtEl>
                                          <p:spTgt spid="102438"/>
                                        </p:tgtEl>
                                        <p:attrNameLst>
                                          <p:attrName>style.visibility</p:attrName>
                                        </p:attrNameLst>
                                      </p:cBhvr>
                                      <p:to>
                                        <p:strVal val="visible"/>
                                      </p:to>
                                    </p:set>
                                  </p:childTnLst>
                                </p:cTn>
                              </p:par>
                            </p:childTnLst>
                          </p:cTn>
                        </p:par>
                        <p:par>
                          <p:cTn id="119" fill="hold" nodeType="afterGroup">
                            <p:stCondLst>
                              <p:cond delay="16000"/>
                            </p:stCondLst>
                            <p:childTnLst>
                              <p:par>
                                <p:cTn id="120" presetID="1" presetClass="entr" presetSubtype="0" fill="hold" nodeType="afterEffect">
                                  <p:stCondLst>
                                    <p:cond delay="500"/>
                                  </p:stCondLst>
                                  <p:childTnLst>
                                    <p:set>
                                      <p:cBhvr>
                                        <p:cTn id="121" dur="1" fill="hold">
                                          <p:stCondLst>
                                            <p:cond delay="0"/>
                                          </p:stCondLst>
                                        </p:cTn>
                                        <p:tgtEl>
                                          <p:spTgt spid="102439"/>
                                        </p:tgtEl>
                                        <p:attrNameLst>
                                          <p:attrName>style.visibility</p:attrName>
                                        </p:attrNameLst>
                                      </p:cBhvr>
                                      <p:to>
                                        <p:strVal val="visible"/>
                                      </p:to>
                                    </p:set>
                                  </p:childTnLst>
                                </p:cTn>
                              </p:par>
                            </p:childTnLst>
                          </p:cTn>
                        </p:par>
                        <p:par>
                          <p:cTn id="122" fill="hold" nodeType="afterGroup">
                            <p:stCondLst>
                              <p:cond delay="16500"/>
                            </p:stCondLst>
                            <p:childTnLst>
                              <p:par>
                                <p:cTn id="123" presetID="1" presetClass="entr" presetSubtype="0" fill="hold" nodeType="afterEffect">
                                  <p:stCondLst>
                                    <p:cond delay="500"/>
                                  </p:stCondLst>
                                  <p:childTnLst>
                                    <p:set>
                                      <p:cBhvr>
                                        <p:cTn id="124" dur="1" fill="hold">
                                          <p:stCondLst>
                                            <p:cond delay="0"/>
                                          </p:stCondLst>
                                        </p:cTn>
                                        <p:tgtEl>
                                          <p:spTgt spid="102440"/>
                                        </p:tgtEl>
                                        <p:attrNameLst>
                                          <p:attrName>style.visibility</p:attrName>
                                        </p:attrNameLst>
                                      </p:cBhvr>
                                      <p:to>
                                        <p:strVal val="visible"/>
                                      </p:to>
                                    </p:set>
                                  </p:childTnLst>
                                </p:cTn>
                              </p:par>
                            </p:childTnLst>
                          </p:cTn>
                        </p:par>
                        <p:par>
                          <p:cTn id="125" fill="hold" nodeType="afterGroup">
                            <p:stCondLst>
                              <p:cond delay="17000"/>
                            </p:stCondLst>
                            <p:childTnLst>
                              <p:par>
                                <p:cTn id="126" presetID="1" presetClass="entr" presetSubtype="0" fill="hold" nodeType="afterEffect">
                                  <p:stCondLst>
                                    <p:cond delay="500"/>
                                  </p:stCondLst>
                                  <p:childTnLst>
                                    <p:set>
                                      <p:cBhvr>
                                        <p:cTn id="127" dur="1" fill="hold">
                                          <p:stCondLst>
                                            <p:cond delay="0"/>
                                          </p:stCondLst>
                                        </p:cTn>
                                        <p:tgtEl>
                                          <p:spTgt spid="102441"/>
                                        </p:tgtEl>
                                        <p:attrNameLst>
                                          <p:attrName>style.visibility</p:attrName>
                                        </p:attrNameLst>
                                      </p:cBhvr>
                                      <p:to>
                                        <p:strVal val="visible"/>
                                      </p:to>
                                    </p:set>
                                  </p:childTnLst>
                                </p:cTn>
                              </p:par>
                            </p:childTnLst>
                          </p:cTn>
                        </p:par>
                        <p:par>
                          <p:cTn id="128" fill="hold" nodeType="afterGroup">
                            <p:stCondLst>
                              <p:cond delay="17500"/>
                            </p:stCondLst>
                            <p:childTnLst>
                              <p:par>
                                <p:cTn id="129" presetID="1" presetClass="entr" presetSubtype="0" fill="hold" nodeType="afterEffect">
                                  <p:stCondLst>
                                    <p:cond delay="500"/>
                                  </p:stCondLst>
                                  <p:childTnLst>
                                    <p:set>
                                      <p:cBhvr>
                                        <p:cTn id="130" dur="1" fill="hold">
                                          <p:stCondLst>
                                            <p:cond delay="0"/>
                                          </p:stCondLst>
                                        </p:cTn>
                                        <p:tgtEl>
                                          <p:spTgt spid="102448"/>
                                        </p:tgtEl>
                                        <p:attrNameLst>
                                          <p:attrName>style.visibility</p:attrName>
                                        </p:attrNameLst>
                                      </p:cBhvr>
                                      <p:to>
                                        <p:strVal val="visible"/>
                                      </p:to>
                                    </p:set>
                                  </p:childTnLst>
                                </p:cTn>
                              </p:par>
                            </p:childTnLst>
                          </p:cTn>
                        </p:par>
                        <p:par>
                          <p:cTn id="131" fill="hold" nodeType="afterGroup">
                            <p:stCondLst>
                              <p:cond delay="18000"/>
                            </p:stCondLst>
                            <p:childTnLst>
                              <p:par>
                                <p:cTn id="132" presetID="1" presetClass="entr" presetSubtype="0" fill="hold" nodeType="afterEffect">
                                  <p:stCondLst>
                                    <p:cond delay="500"/>
                                  </p:stCondLst>
                                  <p:childTnLst>
                                    <p:set>
                                      <p:cBhvr>
                                        <p:cTn id="133" dur="1" fill="hold">
                                          <p:stCondLst>
                                            <p:cond delay="0"/>
                                          </p:stCondLst>
                                        </p:cTn>
                                        <p:tgtEl>
                                          <p:spTgt spid="102443"/>
                                        </p:tgtEl>
                                        <p:attrNameLst>
                                          <p:attrName>style.visibility</p:attrName>
                                        </p:attrNameLst>
                                      </p:cBhvr>
                                      <p:to>
                                        <p:strVal val="visible"/>
                                      </p:to>
                                    </p:set>
                                  </p:childTnLst>
                                </p:cTn>
                              </p:par>
                            </p:childTnLst>
                          </p:cTn>
                        </p:par>
                        <p:par>
                          <p:cTn id="134" fill="hold" nodeType="afterGroup">
                            <p:stCondLst>
                              <p:cond delay="18500"/>
                            </p:stCondLst>
                            <p:childTnLst>
                              <p:par>
                                <p:cTn id="135" presetID="1" presetClass="entr" presetSubtype="0" fill="hold" nodeType="afterEffect">
                                  <p:stCondLst>
                                    <p:cond delay="500"/>
                                  </p:stCondLst>
                                  <p:childTnLst>
                                    <p:set>
                                      <p:cBhvr>
                                        <p:cTn id="136" dur="1" fill="hold">
                                          <p:stCondLst>
                                            <p:cond delay="0"/>
                                          </p:stCondLst>
                                        </p:cTn>
                                        <p:tgtEl>
                                          <p:spTgt spid="102447"/>
                                        </p:tgtEl>
                                        <p:attrNameLst>
                                          <p:attrName>style.visibility</p:attrName>
                                        </p:attrNameLst>
                                      </p:cBhvr>
                                      <p:to>
                                        <p:strVal val="visible"/>
                                      </p:to>
                                    </p:set>
                                  </p:childTnLst>
                                </p:cTn>
                              </p:par>
                            </p:childTnLst>
                          </p:cTn>
                        </p:par>
                        <p:par>
                          <p:cTn id="137" fill="hold" nodeType="afterGroup">
                            <p:stCondLst>
                              <p:cond delay="19000"/>
                            </p:stCondLst>
                            <p:childTnLst>
                              <p:par>
                                <p:cTn id="138" presetID="1" presetClass="entr" presetSubtype="0" fill="hold" nodeType="afterEffect">
                                  <p:stCondLst>
                                    <p:cond delay="500"/>
                                  </p:stCondLst>
                                  <p:childTnLst>
                                    <p:set>
                                      <p:cBhvr>
                                        <p:cTn id="139" dur="1" fill="hold">
                                          <p:stCondLst>
                                            <p:cond delay="0"/>
                                          </p:stCondLst>
                                        </p:cTn>
                                        <p:tgtEl>
                                          <p:spTgt spid="102444"/>
                                        </p:tgtEl>
                                        <p:attrNameLst>
                                          <p:attrName>style.visibility</p:attrName>
                                        </p:attrNameLst>
                                      </p:cBhvr>
                                      <p:to>
                                        <p:strVal val="visible"/>
                                      </p:to>
                                    </p:set>
                                  </p:childTnLst>
                                </p:cTn>
                              </p:par>
                            </p:childTnLst>
                          </p:cTn>
                        </p:par>
                        <p:par>
                          <p:cTn id="140" fill="hold" nodeType="afterGroup">
                            <p:stCondLst>
                              <p:cond delay="19500"/>
                            </p:stCondLst>
                            <p:childTnLst>
                              <p:par>
                                <p:cTn id="141" presetID="1" presetClass="entr" presetSubtype="0" fill="hold" nodeType="afterEffect">
                                  <p:stCondLst>
                                    <p:cond delay="500"/>
                                  </p:stCondLst>
                                  <p:childTnLst>
                                    <p:set>
                                      <p:cBhvr>
                                        <p:cTn id="142" dur="1" fill="hold">
                                          <p:stCondLst>
                                            <p:cond delay="0"/>
                                          </p:stCondLst>
                                        </p:cTn>
                                        <p:tgtEl>
                                          <p:spTgt spid="102446"/>
                                        </p:tgtEl>
                                        <p:attrNameLst>
                                          <p:attrName>style.visibility</p:attrName>
                                        </p:attrNameLst>
                                      </p:cBhvr>
                                      <p:to>
                                        <p:strVal val="visible"/>
                                      </p:to>
                                    </p:set>
                                  </p:childTnLst>
                                </p:cTn>
                              </p:par>
                            </p:childTnLst>
                          </p:cTn>
                        </p:par>
                        <p:par>
                          <p:cTn id="143" fill="hold" nodeType="afterGroup">
                            <p:stCondLst>
                              <p:cond delay="20000"/>
                            </p:stCondLst>
                            <p:childTnLst>
                              <p:par>
                                <p:cTn id="144" presetID="1" presetClass="entr" presetSubtype="0" fill="hold" nodeType="afterEffect">
                                  <p:stCondLst>
                                    <p:cond delay="500"/>
                                  </p:stCondLst>
                                  <p:childTnLst>
                                    <p:set>
                                      <p:cBhvr>
                                        <p:cTn id="145" dur="1" fill="hold">
                                          <p:stCondLst>
                                            <p:cond delay="0"/>
                                          </p:stCondLst>
                                        </p:cTn>
                                        <p:tgtEl>
                                          <p:spTgt spid="102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nSpc>
                <a:spcPct val="80000"/>
              </a:lnSpc>
            </a:pPr>
            <a:r>
              <a:rPr lang="pt-BR" altLang="pt-BR" sz="3200" dirty="0">
                <a:solidFill>
                  <a:srgbClr val="FFC000"/>
                </a:solidFill>
              </a:rPr>
              <a:t>Modelo dominante na cooperação internacional em saúde</a:t>
            </a:r>
            <a:r>
              <a:rPr lang="pt-BR" altLang="pt-BR" dirty="0">
                <a:solidFill>
                  <a:srgbClr val="FFC000"/>
                </a:solidFill>
              </a:rPr>
              <a:t> </a:t>
            </a:r>
            <a:r>
              <a:rPr lang="pt-BR" altLang="pt-BR" sz="2400" dirty="0">
                <a:solidFill>
                  <a:srgbClr val="FFC000"/>
                </a:solidFill>
              </a:rPr>
              <a:t>(1/2)</a:t>
            </a:r>
          </a:p>
        </p:txBody>
      </p:sp>
      <p:sp>
        <p:nvSpPr>
          <p:cNvPr id="102403" name="Rectangle 3"/>
          <p:cNvSpPr>
            <a:spLocks noGrp="1" noChangeArrowheads="1"/>
          </p:cNvSpPr>
          <p:nvPr>
            <p:ph type="body" idx="1"/>
          </p:nvPr>
        </p:nvSpPr>
        <p:spPr>
          <a:xfrm>
            <a:off x="457200" y="1524000"/>
            <a:ext cx="8229600" cy="4835525"/>
          </a:xfrm>
        </p:spPr>
        <p:txBody>
          <a:bodyPr/>
          <a:lstStyle/>
          <a:p>
            <a:pPr>
              <a:lnSpc>
                <a:spcPct val="95000"/>
              </a:lnSpc>
              <a:buFont typeface="Wingdings" pitchFamily="2" charset="2"/>
              <a:buNone/>
            </a:pPr>
            <a:r>
              <a:rPr lang="pt-BR" altLang="pt-BR" sz="2400" dirty="0">
                <a:solidFill>
                  <a:srgbClr val="00B0F0"/>
                </a:solidFill>
                <a:latin typeface="Arial" charset="0"/>
              </a:rPr>
              <a:t>Proliferação e descoordenação / desarticulação da cooperação oferecida pelos doadores, sejam organizações multilaterais, agências nacionais, organizações filantrópicas e ONGs</a:t>
            </a:r>
          </a:p>
          <a:p>
            <a:pPr>
              <a:lnSpc>
                <a:spcPct val="95000"/>
              </a:lnSpc>
              <a:buFont typeface="Wingdings" pitchFamily="2" charset="2"/>
              <a:buNone/>
            </a:pPr>
            <a:r>
              <a:rPr lang="pt-BR" altLang="pt-BR" sz="2400" dirty="0">
                <a:latin typeface="Arial" charset="0"/>
              </a:rPr>
              <a:t>Doadores pré-definem ‘globalmente’ seus objetivos, programas e prioridades, não necessariamente adequados às necessidades dos países ‘receptores’</a:t>
            </a:r>
          </a:p>
          <a:p>
            <a:pPr>
              <a:lnSpc>
                <a:spcPct val="95000"/>
              </a:lnSpc>
              <a:buFont typeface="Wingdings" pitchFamily="2" charset="2"/>
              <a:buNone/>
            </a:pPr>
            <a:r>
              <a:rPr lang="pt-BR" altLang="pt-BR" sz="2400" dirty="0">
                <a:latin typeface="Arial" charset="0"/>
              </a:rPr>
              <a:t>Cooperação ‘vertical’ (foco em enfermidades específicas ou problemas de saúde) </a:t>
            </a:r>
            <a:r>
              <a:rPr lang="pt-BR" altLang="pt-BR" sz="2400" i="1" dirty="0">
                <a:latin typeface="Arial" charset="0"/>
              </a:rPr>
              <a:t>vs.</a:t>
            </a:r>
            <a:r>
              <a:rPr lang="pt-BR" altLang="pt-BR" sz="2400" dirty="0">
                <a:latin typeface="Arial" charset="0"/>
              </a:rPr>
              <a:t> cooperação ‘horizontal’ ou ‘sistêmica’ (desenvolvimento dos sistemas de saúde)</a:t>
            </a:r>
          </a:p>
          <a:p>
            <a:pPr>
              <a:lnSpc>
                <a:spcPct val="95000"/>
              </a:lnSpc>
              <a:buFont typeface="Wingdings" pitchFamily="2" charset="2"/>
              <a:buNone/>
            </a:pPr>
            <a:r>
              <a:rPr lang="pt-BR" altLang="pt-BR" sz="2400" dirty="0">
                <a:solidFill>
                  <a:srgbClr val="FFFF00"/>
                </a:solidFill>
                <a:latin typeface="Arial" charset="0"/>
              </a:rPr>
              <a:t>Redução da ajuda externa devido à crise econômica dos países desenvolvidos</a:t>
            </a:r>
          </a:p>
        </p:txBody>
      </p:sp>
    </p:spTree>
    <p:extLst>
      <p:ext uri="{BB962C8B-B14F-4D97-AF65-F5344CB8AC3E}">
        <p14:creationId xmlns:p14="http://schemas.microsoft.com/office/powerpoint/2010/main" val="1090533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81000" y="277813"/>
            <a:ext cx="8458200" cy="1139825"/>
          </a:xfrm>
        </p:spPr>
        <p:txBody>
          <a:bodyPr/>
          <a:lstStyle/>
          <a:p>
            <a:pPr>
              <a:lnSpc>
                <a:spcPct val="85000"/>
              </a:lnSpc>
            </a:pPr>
            <a:r>
              <a:rPr lang="pt-BR" altLang="pt-BR" sz="3200" dirty="0">
                <a:solidFill>
                  <a:srgbClr val="FFC000"/>
                </a:solidFill>
              </a:rPr>
              <a:t>Modelo dominante na cooperação</a:t>
            </a:r>
            <a:br>
              <a:rPr lang="pt-BR" altLang="pt-BR" sz="3200" dirty="0">
                <a:solidFill>
                  <a:srgbClr val="FFC000"/>
                </a:solidFill>
              </a:rPr>
            </a:br>
            <a:r>
              <a:rPr lang="pt-BR" altLang="pt-BR" sz="3200" dirty="0">
                <a:solidFill>
                  <a:srgbClr val="FFC000"/>
                </a:solidFill>
              </a:rPr>
              <a:t>internacional em saúde</a:t>
            </a:r>
            <a:r>
              <a:rPr lang="pt-BR" altLang="pt-BR" sz="2400" dirty="0">
                <a:solidFill>
                  <a:srgbClr val="FFC000"/>
                </a:solidFill>
              </a:rPr>
              <a:t> </a:t>
            </a:r>
            <a:r>
              <a:rPr lang="pt-BR" altLang="pt-BR" sz="2000" dirty="0">
                <a:solidFill>
                  <a:srgbClr val="FFC000"/>
                </a:solidFill>
              </a:rPr>
              <a:t>(2/2)</a:t>
            </a:r>
          </a:p>
        </p:txBody>
      </p:sp>
      <p:sp>
        <p:nvSpPr>
          <p:cNvPr id="105475" name="Rectangle 3"/>
          <p:cNvSpPr>
            <a:spLocks noGrp="1" noChangeArrowheads="1"/>
          </p:cNvSpPr>
          <p:nvPr>
            <p:ph type="body" idx="1"/>
          </p:nvPr>
        </p:nvSpPr>
        <p:spPr/>
        <p:txBody>
          <a:bodyPr/>
          <a:lstStyle/>
          <a:p>
            <a:pPr>
              <a:lnSpc>
                <a:spcPct val="95000"/>
              </a:lnSpc>
              <a:buFont typeface="Wingdings" pitchFamily="2" charset="2"/>
              <a:buNone/>
            </a:pPr>
            <a:r>
              <a:rPr lang="pt-BR" altLang="pt-BR" sz="2400" dirty="0">
                <a:latin typeface="Arial" charset="0"/>
              </a:rPr>
              <a:t>Países beneficiários </a:t>
            </a:r>
            <a:r>
              <a:rPr lang="pt-BR" altLang="pt-BR" sz="2400" dirty="0" smtClean="0">
                <a:latin typeface="Arial" charset="0"/>
              </a:rPr>
              <a:t>frequentemente </a:t>
            </a:r>
            <a:r>
              <a:rPr lang="pt-BR" altLang="pt-BR" sz="2400" dirty="0">
                <a:latin typeface="Arial" charset="0"/>
              </a:rPr>
              <a:t>incapazes de organizar e articular suas demandas</a:t>
            </a:r>
          </a:p>
          <a:p>
            <a:pPr>
              <a:lnSpc>
                <a:spcPct val="95000"/>
              </a:lnSpc>
              <a:buFont typeface="Wingdings" pitchFamily="2" charset="2"/>
              <a:buNone/>
            </a:pPr>
            <a:r>
              <a:rPr lang="pt-BR" altLang="pt-BR" sz="2400" dirty="0">
                <a:latin typeface="Arial" charset="0"/>
              </a:rPr>
              <a:t>Desarticulação entre MS e MRE e outros atores públicos e privados nos países beneficiários</a:t>
            </a:r>
          </a:p>
          <a:p>
            <a:pPr>
              <a:lnSpc>
                <a:spcPct val="90000"/>
              </a:lnSpc>
              <a:buFont typeface="Wingdings" pitchFamily="2" charset="2"/>
              <a:buNone/>
            </a:pPr>
            <a:r>
              <a:rPr lang="pt-BR" altLang="pt-BR" sz="2400" dirty="0">
                <a:latin typeface="Arial" charset="0"/>
              </a:rPr>
              <a:t>Superposição de projetos (território, temas, população etc.)</a:t>
            </a:r>
          </a:p>
          <a:p>
            <a:pPr>
              <a:lnSpc>
                <a:spcPct val="90000"/>
              </a:lnSpc>
              <a:buFont typeface="Wingdings" pitchFamily="2" charset="2"/>
              <a:buNone/>
            </a:pPr>
            <a:r>
              <a:rPr lang="pt-BR" altLang="pt-BR" sz="2400" dirty="0">
                <a:latin typeface="Arial" charset="0"/>
              </a:rPr>
              <a:t>Ausência em vários temas prioritários</a:t>
            </a:r>
          </a:p>
          <a:p>
            <a:pPr>
              <a:lnSpc>
                <a:spcPct val="95000"/>
              </a:lnSpc>
              <a:buFont typeface="Wingdings" pitchFamily="2" charset="2"/>
              <a:buNone/>
            </a:pPr>
            <a:r>
              <a:rPr lang="pt-BR" altLang="pt-BR" sz="2400" dirty="0">
                <a:latin typeface="Arial" charset="0"/>
              </a:rPr>
              <a:t>Fragmentação e baixa efetividade nos escassos recursos disponíveis localmente</a:t>
            </a:r>
          </a:p>
          <a:p>
            <a:pPr>
              <a:lnSpc>
                <a:spcPct val="90000"/>
              </a:lnSpc>
              <a:buFont typeface="Wingdings" pitchFamily="2" charset="2"/>
              <a:buNone/>
            </a:pPr>
            <a:r>
              <a:rPr lang="pt-BR" altLang="pt-BR" sz="2400" dirty="0">
                <a:latin typeface="Arial" charset="0"/>
              </a:rPr>
              <a:t>‘</a:t>
            </a:r>
            <a:r>
              <a:rPr lang="pt-BR" altLang="pt-BR" sz="2400" dirty="0">
                <a:solidFill>
                  <a:srgbClr val="FFFF66"/>
                </a:solidFill>
                <a:latin typeface="Arial" charset="0"/>
              </a:rPr>
              <a:t>Assistência</a:t>
            </a:r>
            <a:r>
              <a:rPr lang="pt-BR" altLang="pt-BR" sz="2400" dirty="0">
                <a:latin typeface="Arial" charset="0"/>
              </a:rPr>
              <a:t>’ técnica </a:t>
            </a:r>
            <a:r>
              <a:rPr lang="pt-BR" altLang="pt-BR" sz="2400" i="1" dirty="0">
                <a:latin typeface="Arial" charset="0"/>
              </a:rPr>
              <a:t>vs. ‘</a:t>
            </a:r>
            <a:r>
              <a:rPr lang="pt-BR" altLang="pt-BR" sz="2400" dirty="0">
                <a:solidFill>
                  <a:srgbClr val="FFFF66"/>
                </a:solidFill>
                <a:latin typeface="Arial" charset="0"/>
              </a:rPr>
              <a:t>cooperação</a:t>
            </a:r>
            <a:r>
              <a:rPr lang="pt-BR" altLang="pt-BR" sz="2400" dirty="0">
                <a:latin typeface="Arial" charset="0"/>
              </a:rPr>
              <a:t>’ técnica</a:t>
            </a:r>
            <a:endParaRPr lang="pt-BR" altLang="pt-BR" sz="2400" dirty="0"/>
          </a:p>
        </p:txBody>
      </p:sp>
    </p:spTree>
    <p:extLst>
      <p:ext uri="{BB962C8B-B14F-4D97-AF65-F5344CB8AC3E}">
        <p14:creationId xmlns:p14="http://schemas.microsoft.com/office/powerpoint/2010/main" val="2742728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6988"/>
            <a:ext cx="8229600" cy="1143001"/>
          </a:xfrm>
        </p:spPr>
        <p:txBody>
          <a:bodyPr/>
          <a:lstStyle/>
          <a:p>
            <a:pPr eaLnBrk="1" hangingPunct="1">
              <a:defRPr/>
            </a:pPr>
            <a:r>
              <a:rPr lang="pt-BR" sz="3200" dirty="0" smtClean="0">
                <a:solidFill>
                  <a:srgbClr val="FFC000"/>
                </a:solidFill>
              </a:rPr>
              <a:t>Capitalismo: as inequidades</a:t>
            </a:r>
          </a:p>
        </p:txBody>
      </p:sp>
      <p:sp>
        <p:nvSpPr>
          <p:cNvPr id="113667" name="Rectangle 3"/>
          <p:cNvSpPr>
            <a:spLocks noGrp="1" noChangeArrowheads="1"/>
          </p:cNvSpPr>
          <p:nvPr>
            <p:ph type="body" idx="1"/>
          </p:nvPr>
        </p:nvSpPr>
        <p:spPr>
          <a:xfrm>
            <a:off x="457200" y="1125538"/>
            <a:ext cx="8229600" cy="5040312"/>
          </a:xfrm>
        </p:spPr>
        <p:txBody>
          <a:bodyPr/>
          <a:lstStyle/>
          <a:p>
            <a:pPr>
              <a:defRPr/>
            </a:pPr>
            <a:r>
              <a:rPr lang="pt-BR" sz="2600" dirty="0" smtClean="0">
                <a:solidFill>
                  <a:srgbClr val="FFFF00"/>
                </a:solidFill>
                <a:cs typeface="Arial" pitchFamily="34" charset="0"/>
              </a:rPr>
              <a:t>Desenvolvimento capitalista (</a:t>
            </a:r>
            <a:r>
              <a:rPr lang="pt-BR" sz="2600" dirty="0" smtClean="0">
                <a:cs typeface="Arial" pitchFamily="34" charset="0"/>
              </a:rPr>
              <a:t>e suas crises periódicas)</a:t>
            </a:r>
            <a:r>
              <a:rPr lang="pt-BR" sz="2600" dirty="0" smtClean="0">
                <a:solidFill>
                  <a:srgbClr val="FFFF00"/>
                </a:solidFill>
                <a:cs typeface="Arial" pitchFamily="34" charset="0"/>
              </a:rPr>
              <a:t> </a:t>
            </a:r>
            <a:r>
              <a:rPr lang="pt-BR" sz="2600" dirty="0" smtClean="0">
                <a:cs typeface="Arial" pitchFamily="34" charset="0"/>
              </a:rPr>
              <a:t>moldaram historicamente um </a:t>
            </a:r>
            <a:r>
              <a:rPr lang="pt-BR" sz="2600" dirty="0" smtClean="0">
                <a:solidFill>
                  <a:srgbClr val="FFFF00"/>
                </a:solidFill>
                <a:cs typeface="Arial" pitchFamily="34" charset="0"/>
              </a:rPr>
              <a:t>mundo</a:t>
            </a:r>
            <a:r>
              <a:rPr lang="pt-BR" sz="2600" dirty="0" smtClean="0">
                <a:cs typeface="Arial" pitchFamily="34" charset="0"/>
              </a:rPr>
              <a:t> profundamente</a:t>
            </a:r>
            <a:r>
              <a:rPr lang="pt-BR" sz="2600" dirty="0" smtClean="0">
                <a:solidFill>
                  <a:srgbClr val="FFFF00"/>
                </a:solidFill>
                <a:cs typeface="Arial" pitchFamily="34" charset="0"/>
              </a:rPr>
              <a:t> desigual</a:t>
            </a:r>
            <a:r>
              <a:rPr lang="pt-BR" sz="2600" dirty="0" smtClean="0">
                <a:cs typeface="Arial" pitchFamily="34" charset="0"/>
              </a:rPr>
              <a:t> entre os </a:t>
            </a:r>
            <a:r>
              <a:rPr lang="pt-BR" sz="2600" dirty="0" smtClean="0">
                <a:solidFill>
                  <a:srgbClr val="FFFF00"/>
                </a:solidFill>
                <a:cs typeface="Arial" pitchFamily="34" charset="0"/>
              </a:rPr>
              <a:t>países</a:t>
            </a:r>
            <a:r>
              <a:rPr lang="pt-BR" sz="2600" dirty="0" smtClean="0">
                <a:cs typeface="Arial" pitchFamily="34" charset="0"/>
              </a:rPr>
              <a:t> e entre </a:t>
            </a:r>
            <a:r>
              <a:rPr lang="pt-BR" sz="2600" dirty="0" smtClean="0">
                <a:solidFill>
                  <a:srgbClr val="FFFF00"/>
                </a:solidFill>
                <a:cs typeface="Arial" pitchFamily="34" charset="0"/>
              </a:rPr>
              <a:t>classes </a:t>
            </a:r>
            <a:r>
              <a:rPr lang="pt-BR" sz="2600" dirty="0">
                <a:solidFill>
                  <a:srgbClr val="FFFF00"/>
                </a:solidFill>
                <a:cs typeface="Arial" pitchFamily="34" charset="0"/>
              </a:rPr>
              <a:t>e</a:t>
            </a:r>
            <a:r>
              <a:rPr lang="pt-BR" sz="2600" dirty="0" smtClean="0">
                <a:solidFill>
                  <a:srgbClr val="FFFF00"/>
                </a:solidFill>
                <a:cs typeface="Arial" pitchFamily="34" charset="0"/>
              </a:rPr>
              <a:t> grupos sociais. Paisagens da acumulação </a:t>
            </a:r>
            <a:r>
              <a:rPr lang="pt-BR" sz="1800" dirty="0" smtClean="0">
                <a:cs typeface="Arial" pitchFamily="34" charset="0"/>
              </a:rPr>
              <a:t>(D. Harvey, O enigma do capital, 2010)</a:t>
            </a:r>
          </a:p>
          <a:p>
            <a:pPr>
              <a:defRPr/>
            </a:pPr>
            <a:r>
              <a:rPr lang="pt-BR" sz="2600" dirty="0" smtClean="0">
                <a:solidFill>
                  <a:srgbClr val="FFFF00"/>
                </a:solidFill>
                <a:cs typeface="Arial" pitchFamily="34" charset="0"/>
              </a:rPr>
              <a:t>Sociedade de classes</a:t>
            </a:r>
            <a:r>
              <a:rPr lang="pt-BR" sz="2600" dirty="0" smtClean="0">
                <a:cs typeface="Arial" pitchFamily="34" charset="0"/>
              </a:rPr>
              <a:t> </a:t>
            </a:r>
            <a:r>
              <a:rPr lang="pt-BR" sz="2600" dirty="0">
                <a:cs typeface="Arial" pitchFamily="34" charset="0"/>
              </a:rPr>
              <a:t>e</a:t>
            </a:r>
            <a:r>
              <a:rPr lang="pt-BR" sz="2600" dirty="0" smtClean="0">
                <a:cs typeface="Arial" pitchFamily="34" charset="0"/>
              </a:rPr>
              <a:t> </a:t>
            </a:r>
            <a:r>
              <a:rPr lang="pt-BR" sz="2600" dirty="0" smtClean="0">
                <a:solidFill>
                  <a:srgbClr val="FFFF00"/>
                </a:solidFill>
                <a:cs typeface="Arial" pitchFamily="34" charset="0"/>
              </a:rPr>
              <a:t>modo de produção e consumo vigentes </a:t>
            </a:r>
            <a:r>
              <a:rPr lang="pt-BR" sz="2600" dirty="0" smtClean="0">
                <a:cs typeface="Arial" pitchFamily="34" charset="0"/>
              </a:rPr>
              <a:t>produz</a:t>
            </a:r>
            <a:r>
              <a:rPr lang="pt-BR" sz="2600" dirty="0" smtClean="0">
                <a:solidFill>
                  <a:srgbClr val="FFFF00"/>
                </a:solidFill>
                <a:cs typeface="Arial" pitchFamily="34" charset="0"/>
              </a:rPr>
              <a:t> desigualdade, exclusão </a:t>
            </a:r>
            <a:r>
              <a:rPr lang="pt-BR" sz="2600" dirty="0" smtClean="0">
                <a:cs typeface="Arial" pitchFamily="34" charset="0"/>
              </a:rPr>
              <a:t>e são</a:t>
            </a:r>
            <a:r>
              <a:rPr lang="pt-BR" sz="2600" dirty="0" smtClean="0">
                <a:solidFill>
                  <a:srgbClr val="FFFF00"/>
                </a:solidFill>
                <a:cs typeface="Arial" pitchFamily="34" charset="0"/>
              </a:rPr>
              <a:t> </a:t>
            </a:r>
            <a:r>
              <a:rPr lang="pt-BR" sz="2600" dirty="0" err="1" smtClean="0">
                <a:solidFill>
                  <a:srgbClr val="FFFF00"/>
                </a:solidFill>
                <a:cs typeface="Arial" pitchFamily="34" charset="0"/>
              </a:rPr>
              <a:t>eco-agressivos</a:t>
            </a:r>
            <a:r>
              <a:rPr lang="pt-BR" sz="2600" dirty="0" smtClean="0">
                <a:solidFill>
                  <a:srgbClr val="FFFF00"/>
                </a:solidFill>
                <a:cs typeface="Arial" pitchFamily="34" charset="0"/>
              </a:rPr>
              <a:t>  </a:t>
            </a:r>
          </a:p>
          <a:p>
            <a:pPr>
              <a:defRPr/>
            </a:pPr>
            <a:r>
              <a:rPr lang="pt-BR" sz="2600" dirty="0" smtClean="0">
                <a:cs typeface="Arial" pitchFamily="34" charset="0"/>
              </a:rPr>
              <a:t>Ao redor de 2009, países em desenvolvimento tinham </a:t>
            </a:r>
            <a:r>
              <a:rPr lang="pt-BR" sz="1800" dirty="0" smtClean="0">
                <a:cs typeface="Arial" pitchFamily="34" charset="0"/>
              </a:rPr>
              <a:t>(WB e WHO)</a:t>
            </a:r>
            <a:endParaRPr lang="pt-BR" sz="2600" dirty="0" smtClean="0">
              <a:cs typeface="Arial" pitchFamily="34" charset="0"/>
            </a:endParaRPr>
          </a:p>
          <a:p>
            <a:pPr lvl="1">
              <a:defRPr/>
            </a:pPr>
            <a:r>
              <a:rPr lang="pt-BR" sz="2000" dirty="0" smtClean="0">
                <a:cs typeface="Arial" pitchFamily="34" charset="0"/>
              </a:rPr>
              <a:t> </a:t>
            </a:r>
            <a:r>
              <a:rPr lang="pt-BR" sz="2000" dirty="0" smtClean="0">
                <a:solidFill>
                  <a:srgbClr val="FFFF00"/>
                </a:solidFill>
                <a:cs typeface="Arial" pitchFamily="34" charset="0"/>
              </a:rPr>
              <a:t>84% </a:t>
            </a:r>
            <a:r>
              <a:rPr lang="pt-BR" sz="2000" dirty="0" smtClean="0">
                <a:cs typeface="Arial" pitchFamily="34" charset="0"/>
              </a:rPr>
              <a:t>da</a:t>
            </a:r>
            <a:r>
              <a:rPr lang="pt-BR" sz="2000" dirty="0" smtClean="0">
                <a:solidFill>
                  <a:srgbClr val="FFFF00"/>
                </a:solidFill>
                <a:cs typeface="Arial" pitchFamily="34" charset="0"/>
              </a:rPr>
              <a:t> população global</a:t>
            </a:r>
            <a:r>
              <a:rPr lang="pt-BR" sz="2000" dirty="0" smtClean="0">
                <a:cs typeface="Arial" pitchFamily="34" charset="0"/>
              </a:rPr>
              <a:t> e </a:t>
            </a:r>
            <a:r>
              <a:rPr lang="pt-BR" sz="2000" dirty="0" smtClean="0">
                <a:solidFill>
                  <a:srgbClr val="FFFF00"/>
                </a:solidFill>
                <a:cs typeface="Arial" pitchFamily="34" charset="0"/>
              </a:rPr>
              <a:t>92% </a:t>
            </a:r>
            <a:r>
              <a:rPr lang="pt-BR" sz="2000" dirty="0" smtClean="0">
                <a:cs typeface="Arial" pitchFamily="34" charset="0"/>
              </a:rPr>
              <a:t>da</a:t>
            </a:r>
            <a:r>
              <a:rPr lang="pt-BR" sz="2000" dirty="0" smtClean="0">
                <a:solidFill>
                  <a:srgbClr val="FFFF00"/>
                </a:solidFill>
                <a:cs typeface="Arial" pitchFamily="34" charset="0"/>
              </a:rPr>
              <a:t> carga de doença</a:t>
            </a:r>
            <a:endParaRPr lang="pt-BR" sz="2000" dirty="0" smtClean="0">
              <a:cs typeface="Arial" pitchFamily="34" charset="0"/>
            </a:endParaRPr>
          </a:p>
          <a:p>
            <a:pPr lvl="1">
              <a:defRPr/>
            </a:pPr>
            <a:r>
              <a:rPr lang="pt-BR" sz="2000" dirty="0" smtClean="0">
                <a:solidFill>
                  <a:srgbClr val="FFFF00"/>
                </a:solidFill>
                <a:cs typeface="Arial" pitchFamily="34" charset="0"/>
              </a:rPr>
              <a:t>29% </a:t>
            </a:r>
            <a:r>
              <a:rPr lang="pt-BR" sz="2000" dirty="0" smtClean="0">
                <a:cs typeface="Arial" pitchFamily="34" charset="0"/>
              </a:rPr>
              <a:t>do</a:t>
            </a:r>
            <a:r>
              <a:rPr lang="pt-BR" sz="2000" dirty="0" smtClean="0">
                <a:solidFill>
                  <a:srgbClr val="FFFF00"/>
                </a:solidFill>
                <a:cs typeface="Arial" pitchFamily="34" charset="0"/>
              </a:rPr>
              <a:t> PIB</a:t>
            </a:r>
            <a:r>
              <a:rPr lang="pt-BR" sz="2000" dirty="0" smtClean="0">
                <a:cs typeface="Arial" pitchFamily="34" charset="0"/>
              </a:rPr>
              <a:t> e </a:t>
            </a:r>
            <a:r>
              <a:rPr lang="pt-BR" sz="2000" dirty="0" smtClean="0">
                <a:solidFill>
                  <a:srgbClr val="FFFF00"/>
                </a:solidFill>
                <a:cs typeface="Arial" pitchFamily="34" charset="0"/>
              </a:rPr>
              <a:t>16% </a:t>
            </a:r>
            <a:r>
              <a:rPr lang="pt-BR" sz="2000" dirty="0" smtClean="0">
                <a:cs typeface="Arial" pitchFamily="34" charset="0"/>
              </a:rPr>
              <a:t>dos</a:t>
            </a:r>
            <a:r>
              <a:rPr lang="pt-BR" sz="2000" dirty="0" smtClean="0">
                <a:solidFill>
                  <a:srgbClr val="FFFF00"/>
                </a:solidFill>
                <a:cs typeface="Arial" pitchFamily="34" charset="0"/>
              </a:rPr>
              <a:t> gastos em saúde</a:t>
            </a:r>
            <a:endParaRPr lang="pt-BR" sz="1600" dirty="0" smtClean="0">
              <a:cs typeface="Arial" pitchFamily="34" charset="0"/>
            </a:endParaRPr>
          </a:p>
          <a:p>
            <a:pPr lvl="1">
              <a:defRPr/>
            </a:pPr>
            <a:r>
              <a:rPr lang="pt-BR" sz="2000" dirty="0" smtClean="0">
                <a:solidFill>
                  <a:srgbClr val="FFFF00"/>
                </a:solidFill>
                <a:cs typeface="Arial" pitchFamily="34" charset="0"/>
              </a:rPr>
              <a:t>80% </a:t>
            </a:r>
            <a:r>
              <a:rPr lang="pt-BR" sz="2000" dirty="0" smtClean="0">
                <a:cs typeface="Arial" pitchFamily="34" charset="0"/>
              </a:rPr>
              <a:t>dos</a:t>
            </a:r>
            <a:r>
              <a:rPr lang="pt-BR" sz="2000" dirty="0" smtClean="0">
                <a:solidFill>
                  <a:srgbClr val="FFFF00"/>
                </a:solidFill>
                <a:cs typeface="Arial" pitchFamily="34" charset="0"/>
              </a:rPr>
              <a:t> pobres</a:t>
            </a:r>
            <a:r>
              <a:rPr lang="pt-BR" sz="2000" dirty="0" smtClean="0">
                <a:cs typeface="Arial" pitchFamily="34" charset="0"/>
              </a:rPr>
              <a:t> (renda abaixo de USD 2 / dia)</a:t>
            </a:r>
          </a:p>
          <a:p>
            <a:pPr eaLnBrk="1" hangingPunct="1">
              <a:buFont typeface="Wingdings" panose="05000000000000000000" pitchFamily="2" charset="2"/>
              <a:buNone/>
              <a:defRPr/>
            </a:pPr>
            <a:endParaRPr lang="pt-BR" sz="2800" dirty="0" smtClean="0">
              <a:solidFill>
                <a:srgbClr val="FFFF00"/>
              </a:solidFill>
            </a:endParaRPr>
          </a:p>
        </p:txBody>
      </p:sp>
    </p:spTree>
    <p:extLst>
      <p:ext uri="{BB962C8B-B14F-4D97-AF65-F5344CB8AC3E}">
        <p14:creationId xmlns:p14="http://schemas.microsoft.com/office/powerpoint/2010/main" val="895598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52400" y="228600"/>
            <a:ext cx="8839200" cy="1139825"/>
          </a:xfrm>
        </p:spPr>
        <p:txBody>
          <a:bodyPr/>
          <a:lstStyle/>
          <a:p>
            <a:r>
              <a:rPr lang="pt-BR" altLang="pt-BR" sz="3200" dirty="0" smtClean="0">
                <a:solidFill>
                  <a:srgbClr val="FFC000"/>
                </a:solidFill>
              </a:rPr>
              <a:t>Cooperação </a:t>
            </a:r>
            <a:r>
              <a:rPr lang="pt-BR" altLang="pt-BR" sz="3200" dirty="0">
                <a:solidFill>
                  <a:srgbClr val="FFC000"/>
                </a:solidFill>
              </a:rPr>
              <a:t>estruturante em saúde</a:t>
            </a:r>
          </a:p>
        </p:txBody>
      </p:sp>
      <p:sp>
        <p:nvSpPr>
          <p:cNvPr id="119811" name="Rectangle 3"/>
          <p:cNvSpPr>
            <a:spLocks noGrp="1" noChangeArrowheads="1"/>
          </p:cNvSpPr>
          <p:nvPr>
            <p:ph type="body" idx="1"/>
          </p:nvPr>
        </p:nvSpPr>
        <p:spPr>
          <a:xfrm>
            <a:off x="457200" y="1340768"/>
            <a:ext cx="8229600" cy="4530725"/>
          </a:xfrm>
        </p:spPr>
        <p:txBody>
          <a:bodyPr/>
          <a:lstStyle/>
          <a:p>
            <a:pPr>
              <a:spcBef>
                <a:spcPts val="0"/>
              </a:spcBef>
              <a:spcAft>
                <a:spcPts val="600"/>
              </a:spcAft>
            </a:pPr>
            <a:r>
              <a:rPr lang="pt-BR" altLang="pt-BR" sz="2400" dirty="0">
                <a:latin typeface="Arial" charset="0"/>
              </a:rPr>
              <a:t>Reforço global dos sistemas de saúde</a:t>
            </a:r>
          </a:p>
          <a:p>
            <a:pPr>
              <a:spcBef>
                <a:spcPts val="0"/>
              </a:spcBef>
              <a:spcAft>
                <a:spcPts val="600"/>
              </a:spcAft>
            </a:pPr>
            <a:r>
              <a:rPr lang="pt-BR" altLang="pt-BR" sz="2400" dirty="0">
                <a:latin typeface="Arial" charset="0"/>
              </a:rPr>
              <a:t>Capacitação de recursos humanos críticos</a:t>
            </a:r>
          </a:p>
          <a:p>
            <a:pPr>
              <a:spcBef>
                <a:spcPts val="0"/>
              </a:spcBef>
              <a:spcAft>
                <a:spcPts val="600"/>
              </a:spcAft>
            </a:pPr>
            <a:r>
              <a:rPr lang="pt-BR" altLang="pt-BR" sz="2400" dirty="0">
                <a:latin typeface="Arial" charset="0"/>
              </a:rPr>
              <a:t>Construção e/ou reforço de </a:t>
            </a:r>
            <a:r>
              <a:rPr lang="pt-BR" altLang="pt-BR" sz="2400" dirty="0">
                <a:solidFill>
                  <a:srgbClr val="FFFF00"/>
                </a:solidFill>
                <a:latin typeface="Arial" charset="0"/>
              </a:rPr>
              <a:t>‘instituições estruturantes dos sistemas de saúde</a:t>
            </a:r>
            <a:r>
              <a:rPr lang="pt-BR" altLang="pt-BR" sz="2400" dirty="0">
                <a:latin typeface="Arial" charset="0"/>
              </a:rPr>
              <a:t>’: os próprios Ministérios da Saúde (autoridade sanitária) e os Institutos Nacionais de Saúde, Escolas de Saúde Pública e Escolas de Governo em Saúde, Escolas Técnicas de Saúde, APS e instituições clínicas, escolas universitárias de formação </a:t>
            </a:r>
            <a:r>
              <a:rPr lang="pt-BR" altLang="pt-BR" sz="2400" dirty="0" smtClean="0">
                <a:latin typeface="Arial" charset="0"/>
              </a:rPr>
              <a:t>profissional</a:t>
            </a:r>
          </a:p>
          <a:p>
            <a:pPr>
              <a:spcBef>
                <a:spcPts val="0"/>
              </a:spcBef>
              <a:spcAft>
                <a:spcPts val="600"/>
              </a:spcAft>
            </a:pPr>
            <a:r>
              <a:rPr lang="pt-BR" altLang="pt-BR" sz="2400" dirty="0" smtClean="0">
                <a:latin typeface="Arial" charset="0"/>
              </a:rPr>
              <a:t>Formulação e implementação compartilhada da cooperação: parceiros e não ‘</a:t>
            </a:r>
            <a:r>
              <a:rPr lang="pt-BR" altLang="pt-BR" sz="2400" dirty="0" err="1" smtClean="0">
                <a:latin typeface="Arial" charset="0"/>
              </a:rPr>
              <a:t>doadores’-’receptores</a:t>
            </a:r>
            <a:r>
              <a:rPr lang="pt-BR" altLang="pt-BR" sz="2400" dirty="0" smtClean="0">
                <a:latin typeface="Arial" charset="0"/>
              </a:rPr>
              <a:t>’</a:t>
            </a:r>
            <a:endParaRPr lang="pt-BR" altLang="pt-BR" sz="2400" dirty="0">
              <a:latin typeface="Arial" charset="0"/>
            </a:endParaRPr>
          </a:p>
          <a:p>
            <a:pPr>
              <a:spcBef>
                <a:spcPts val="0"/>
              </a:spcBef>
              <a:spcAft>
                <a:spcPts val="600"/>
              </a:spcAft>
            </a:pPr>
            <a:r>
              <a:rPr lang="pt-BR" altLang="pt-BR" sz="2400" dirty="0">
                <a:latin typeface="Arial" charset="0"/>
              </a:rPr>
              <a:t>Princípios da Declaração de Paris</a:t>
            </a:r>
          </a:p>
        </p:txBody>
      </p:sp>
    </p:spTree>
    <p:extLst>
      <p:ext uri="{BB962C8B-B14F-4D97-AF65-F5344CB8AC3E}">
        <p14:creationId xmlns:p14="http://schemas.microsoft.com/office/powerpoint/2010/main" val="1888335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1143000"/>
          </a:xfrm>
        </p:spPr>
        <p:txBody>
          <a:bodyPr/>
          <a:lstStyle/>
          <a:p>
            <a:pPr>
              <a:defRPr/>
            </a:pPr>
            <a:r>
              <a:rPr lang="pt-BR" sz="3200" dirty="0" smtClean="0">
                <a:solidFill>
                  <a:srgbClr val="FFC000"/>
                </a:solidFill>
              </a:rPr>
              <a:t>Clarificando conceitos</a:t>
            </a:r>
            <a:endParaRPr lang="pt-BR" sz="3200" dirty="0">
              <a:solidFill>
                <a:srgbClr val="FFC000"/>
              </a:solidFill>
            </a:endParaRPr>
          </a:p>
        </p:txBody>
      </p:sp>
      <p:sp>
        <p:nvSpPr>
          <p:cNvPr id="3" name="Espaço Reservado para Conteúdo 2"/>
          <p:cNvSpPr>
            <a:spLocks noGrp="1"/>
          </p:cNvSpPr>
          <p:nvPr>
            <p:ph idx="1"/>
          </p:nvPr>
        </p:nvSpPr>
        <p:spPr>
          <a:xfrm>
            <a:off x="457200" y="1268760"/>
            <a:ext cx="8229600" cy="4530725"/>
          </a:xfrm>
        </p:spPr>
        <p:txBody>
          <a:bodyPr/>
          <a:lstStyle/>
          <a:p>
            <a:pPr marL="0" indent="0">
              <a:buFont typeface="Wingdings" pitchFamily="2" charset="2"/>
              <a:buNone/>
              <a:defRPr/>
            </a:pPr>
            <a:r>
              <a:rPr lang="pt-BR" sz="2400" dirty="0" smtClean="0">
                <a:solidFill>
                  <a:srgbClr val="FFFF00"/>
                </a:solidFill>
                <a:effectLst>
                  <a:outerShdw blurRad="38100" dist="38100" dir="2700000" algn="tl">
                    <a:srgbClr val="000000">
                      <a:alpha val="43137"/>
                    </a:srgbClr>
                  </a:outerShdw>
                </a:effectLst>
              </a:rPr>
              <a:t>Governança </a:t>
            </a:r>
            <a:r>
              <a:rPr lang="pt-BR" sz="2400" dirty="0">
                <a:solidFill>
                  <a:srgbClr val="FFFF00"/>
                </a:solidFill>
                <a:effectLst>
                  <a:outerShdw blurRad="38100" dist="38100" dir="2700000" algn="tl">
                    <a:srgbClr val="000000">
                      <a:alpha val="43137"/>
                    </a:srgbClr>
                  </a:outerShdw>
                </a:effectLst>
              </a:rPr>
              <a:t>global e </a:t>
            </a:r>
            <a:r>
              <a:rPr lang="pt-BR" sz="2400" dirty="0" smtClean="0">
                <a:solidFill>
                  <a:srgbClr val="FFFF00"/>
                </a:solidFill>
                <a:effectLst>
                  <a:outerShdw blurRad="38100" dist="38100" dir="2700000" algn="tl">
                    <a:srgbClr val="000000">
                      <a:alpha val="43137"/>
                    </a:srgbClr>
                  </a:outerShdw>
                </a:effectLst>
              </a:rPr>
              <a:t>saúde</a:t>
            </a:r>
            <a:r>
              <a:rPr lang="pt-BR" sz="2400" dirty="0" smtClean="0">
                <a:effectLst>
                  <a:outerShdw blurRad="38100" dist="38100" dir="2700000" algn="tl">
                    <a:srgbClr val="000000">
                      <a:alpha val="43137"/>
                    </a:srgbClr>
                  </a:outerShdw>
                </a:effectLst>
              </a:rPr>
              <a:t>: conjunto </a:t>
            </a:r>
            <a:r>
              <a:rPr lang="pt-BR" sz="2400" dirty="0">
                <a:effectLst>
                  <a:outerShdw blurRad="38100" dist="38100" dir="2700000" algn="tl">
                    <a:srgbClr val="000000">
                      <a:alpha val="43137"/>
                    </a:srgbClr>
                  </a:outerShdw>
                </a:effectLst>
              </a:rPr>
              <a:t>de </a:t>
            </a:r>
            <a:r>
              <a:rPr lang="pt-BR" sz="2400" dirty="0" smtClean="0">
                <a:effectLst>
                  <a:outerShdw blurRad="38100" dist="38100" dir="2700000" algn="tl">
                    <a:srgbClr val="000000">
                      <a:alpha val="43137"/>
                    </a:srgbClr>
                  </a:outerShdw>
                </a:effectLst>
              </a:rPr>
              <a:t>instituições</a:t>
            </a:r>
            <a:r>
              <a:rPr lang="pt-BR" sz="2400" dirty="0">
                <a:effectLst>
                  <a:outerShdw blurRad="38100" dist="38100" dir="2700000" algn="tl">
                    <a:srgbClr val="000000">
                      <a:alpha val="43137"/>
                    </a:srgbClr>
                  </a:outerShdw>
                </a:effectLst>
              </a:rPr>
              <a:t>, mecanismos, relações e processos complexos formais ou informais entre Estados, mercados, cidadãos e organizações intergovernamentais ou não governamentais, por meio das quais, em nível global, interesses coletivos são articulados, leis e obrigações são estabelecidas, e diferenças são </a:t>
            </a:r>
            <a:r>
              <a:rPr lang="pt-BR" sz="2400" dirty="0" smtClean="0">
                <a:effectLst>
                  <a:outerShdw blurRad="38100" dist="38100" dir="2700000" algn="tl">
                    <a:srgbClr val="000000">
                      <a:alpha val="43137"/>
                    </a:srgbClr>
                  </a:outerShdw>
                </a:effectLst>
              </a:rPr>
              <a:t>mediadas.</a:t>
            </a:r>
          </a:p>
          <a:p>
            <a:pPr marL="0" indent="0">
              <a:buFont typeface="Wingdings" pitchFamily="2" charset="2"/>
              <a:buNone/>
              <a:defRPr/>
            </a:pPr>
            <a:endParaRPr lang="pt-BR" sz="2400" dirty="0" smtClean="0">
              <a:effectLst>
                <a:outerShdw blurRad="38100" dist="38100" dir="2700000" algn="tl">
                  <a:srgbClr val="000000">
                    <a:alpha val="43137"/>
                  </a:srgbClr>
                </a:outerShdw>
              </a:effectLst>
            </a:endParaRPr>
          </a:p>
          <a:p>
            <a:pPr marL="0" indent="0">
              <a:buFont typeface="Wingdings" pitchFamily="2" charset="2"/>
              <a:buNone/>
              <a:defRPr/>
            </a:pPr>
            <a:r>
              <a:rPr lang="pt-BR" sz="2400" dirty="0">
                <a:solidFill>
                  <a:srgbClr val="FFFF00"/>
                </a:solidFill>
                <a:effectLst>
                  <a:outerShdw blurRad="38100" dist="38100" dir="2700000" algn="tl">
                    <a:srgbClr val="000000">
                      <a:alpha val="43137"/>
                    </a:srgbClr>
                  </a:outerShdw>
                </a:effectLst>
              </a:rPr>
              <a:t>G</a:t>
            </a:r>
            <a:r>
              <a:rPr lang="pt-BR" sz="2400" dirty="0" smtClean="0">
                <a:solidFill>
                  <a:srgbClr val="FFFF00"/>
                </a:solidFill>
                <a:effectLst>
                  <a:outerShdw blurRad="38100" dist="38100" dir="2700000" algn="tl">
                    <a:srgbClr val="000000">
                      <a:alpha val="43137"/>
                    </a:srgbClr>
                  </a:outerShdw>
                </a:effectLst>
              </a:rPr>
              <a:t>overnança </a:t>
            </a:r>
            <a:r>
              <a:rPr lang="pt-BR" sz="2400" dirty="0">
                <a:solidFill>
                  <a:srgbClr val="FFFF00"/>
                </a:solidFill>
                <a:effectLst>
                  <a:outerShdw blurRad="38100" dist="38100" dir="2700000" algn="tl">
                    <a:srgbClr val="000000">
                      <a:alpha val="43137"/>
                    </a:srgbClr>
                  </a:outerShdw>
                </a:effectLst>
              </a:rPr>
              <a:t>da saúde </a:t>
            </a:r>
            <a:r>
              <a:rPr lang="pt-BR" sz="2400" dirty="0" smtClean="0">
                <a:solidFill>
                  <a:srgbClr val="FFFF00"/>
                </a:solidFill>
                <a:effectLst>
                  <a:outerShdw blurRad="38100" dist="38100" dir="2700000" algn="tl">
                    <a:srgbClr val="000000">
                      <a:alpha val="43137"/>
                    </a:srgbClr>
                  </a:outerShdw>
                </a:effectLst>
              </a:rPr>
              <a:t>global</a:t>
            </a:r>
            <a:r>
              <a:rPr lang="pt-BR" sz="2400" dirty="0" smtClean="0">
                <a:effectLst>
                  <a:outerShdw blurRad="38100" dist="38100" dir="2700000" algn="tl">
                    <a:srgbClr val="000000">
                      <a:alpha val="43137"/>
                    </a:srgbClr>
                  </a:outerShdw>
                </a:effectLst>
              </a:rPr>
              <a:t>: uso </a:t>
            </a:r>
            <a:r>
              <a:rPr lang="pt-BR" sz="2400" dirty="0">
                <a:effectLst>
                  <a:outerShdw blurRad="38100" dist="38100" dir="2700000" algn="tl">
                    <a:srgbClr val="000000">
                      <a:alpha val="43137"/>
                    </a:srgbClr>
                  </a:outerShdw>
                </a:effectLst>
              </a:rPr>
              <a:t>de instituições, regras e processos formais ou informais por parte de Estados, instituições intergovernamentais e agentes não estatais para lidar com desafios de saúde que demandem ações coletivas e </a:t>
            </a:r>
            <a:r>
              <a:rPr lang="pt-BR" sz="2400" dirty="0" err="1" smtClean="0">
                <a:effectLst>
                  <a:outerShdw blurRad="38100" dist="38100" dir="2700000" algn="tl">
                    <a:srgbClr val="000000">
                      <a:alpha val="43137"/>
                    </a:srgbClr>
                  </a:outerShdw>
                </a:effectLst>
              </a:rPr>
              <a:t>trans-fronteiriças</a:t>
            </a:r>
            <a:r>
              <a:rPr lang="pt-BR" sz="2400" dirty="0" smtClean="0">
                <a:effectLst>
                  <a:outerShdw blurRad="38100" dist="38100" dir="2700000" algn="tl">
                    <a:srgbClr val="000000">
                      <a:alpha val="43137"/>
                    </a:srgbClr>
                  </a:outerShdw>
                </a:effectLst>
              </a:rPr>
              <a:t> – OMS; OPS</a:t>
            </a:r>
            <a:endParaRPr lang="pt-B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5194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788" y="115888"/>
            <a:ext cx="416242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Retângulo 1"/>
          <p:cNvSpPr>
            <a:spLocks noChangeArrowheads="1"/>
          </p:cNvSpPr>
          <p:nvPr/>
        </p:nvSpPr>
        <p:spPr bwMode="auto">
          <a:xfrm>
            <a:off x="98425" y="3530600"/>
            <a:ext cx="89106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90000"/>
              <a:buFont typeface="Wingdings" pitchFamily="2" charset="2"/>
              <a:buBlip>
                <a:blip r:embed="rId3"/>
              </a:buBlip>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accent2"/>
              </a:buClr>
              <a:buSzPct val="90000"/>
              <a:buFont typeface="Wingdings" pitchFamily="2" charset="2"/>
              <a:buBlip>
                <a:blip r:embed="rId4"/>
              </a:buBlip>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folHlink"/>
              </a:buClr>
              <a:buSzPct val="90000"/>
              <a:buFont typeface="Wingdings" pitchFamily="2" charset="2"/>
              <a:buBlip>
                <a:blip r:embed="rId5"/>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defRPr>
            </a:lvl9pPr>
          </a:lstStyle>
          <a:p>
            <a:pPr algn="ctr" eaLnBrk="1" hangingPunct="1">
              <a:spcBef>
                <a:spcPct val="0"/>
              </a:spcBef>
              <a:buClrTx/>
              <a:buSzTx/>
              <a:buFontTx/>
              <a:buNone/>
            </a:pPr>
            <a:r>
              <a:rPr lang="en-US" altLang="pt-BR" sz="2400" dirty="0">
                <a:solidFill>
                  <a:srgbClr val="FFFF00"/>
                </a:solidFill>
                <a:effectLst>
                  <a:outerShdw blurRad="38100" dist="38100" dir="2700000" algn="tl">
                    <a:srgbClr val="000000">
                      <a:alpha val="43137"/>
                    </a:srgbClr>
                  </a:outerShdw>
                </a:effectLst>
              </a:rPr>
              <a:t>THE LANCET – UNIVERSITY OF OSLO COMMISSION ON GLOBAL GOVERNANCE FOR HEALTH</a:t>
            </a:r>
            <a:endParaRPr lang="en-US" altLang="pt-BR" sz="2000" dirty="0">
              <a:solidFill>
                <a:srgbClr val="FFFF00"/>
              </a:solidFill>
              <a:effectLst>
                <a:outerShdw blurRad="38100" dist="38100" dir="2700000" algn="tl">
                  <a:srgbClr val="000000">
                    <a:alpha val="43137"/>
                  </a:srgbClr>
                </a:outerShdw>
              </a:effectLst>
            </a:endParaRPr>
          </a:p>
          <a:p>
            <a:pPr eaLnBrk="1" hangingPunct="1">
              <a:spcBef>
                <a:spcPct val="0"/>
              </a:spcBef>
              <a:buClrTx/>
              <a:buSzTx/>
              <a:buFontTx/>
              <a:buNone/>
            </a:pPr>
            <a:endParaRPr lang="en-US" altLang="pt-BR" sz="2000" dirty="0">
              <a:solidFill>
                <a:srgbClr val="FFFF00"/>
              </a:solidFill>
              <a:effectLst>
                <a:outerShdw blurRad="38100" dist="38100" dir="2700000" algn="tl">
                  <a:srgbClr val="000000">
                    <a:alpha val="43137"/>
                  </a:srgbClr>
                </a:outerShdw>
              </a:effectLst>
            </a:endParaRPr>
          </a:p>
          <a:p>
            <a:pPr eaLnBrk="1" hangingPunct="1">
              <a:spcBef>
                <a:spcPct val="0"/>
              </a:spcBef>
              <a:buClrTx/>
              <a:buSzTx/>
              <a:buFontTx/>
              <a:buNone/>
            </a:pPr>
            <a:r>
              <a:rPr lang="en-US" altLang="pt-BR" sz="2000" dirty="0">
                <a:effectLst>
                  <a:outerShdw blurRad="38100" dist="38100" dir="2700000" algn="tl">
                    <a:srgbClr val="000000">
                      <a:alpha val="43137"/>
                    </a:srgbClr>
                  </a:outerShdw>
                </a:effectLst>
              </a:rPr>
              <a:t>GLOBAL GOVERNANCE FOR HEALTH: THE POLITICAL ORIGINS OF HEALTH INEQUITIES – PROSPECTS FOR CHANGE</a:t>
            </a:r>
          </a:p>
          <a:p>
            <a:pPr eaLnBrk="1" hangingPunct="1">
              <a:spcBef>
                <a:spcPct val="0"/>
              </a:spcBef>
              <a:buClrTx/>
              <a:buSzTx/>
              <a:buFontTx/>
              <a:buNone/>
            </a:pPr>
            <a:endParaRPr lang="en-US" altLang="pt-BR" sz="1800" dirty="0">
              <a:effectLst>
                <a:outerShdw blurRad="38100" dist="38100" dir="2700000" algn="tl">
                  <a:srgbClr val="000000">
                    <a:alpha val="43137"/>
                  </a:srgbClr>
                </a:outerShdw>
              </a:effectLst>
            </a:endParaRPr>
          </a:p>
          <a:p>
            <a:pPr eaLnBrk="1" hangingPunct="1">
              <a:spcBef>
                <a:spcPct val="0"/>
              </a:spcBef>
              <a:buClrTx/>
              <a:buSzTx/>
              <a:buFontTx/>
              <a:buNone/>
            </a:pPr>
            <a:r>
              <a:rPr lang="en-US" altLang="pt-BR" sz="1800" dirty="0">
                <a:effectLst>
                  <a:outerShdw blurRad="38100" dist="38100" dir="2700000" algn="tl">
                    <a:srgbClr val="000000">
                      <a:alpha val="43137"/>
                    </a:srgbClr>
                  </a:outerShdw>
                </a:effectLst>
              </a:rPr>
              <a:t>http://www.thelancet.com/journals/lancet/article/PIIS0140-6736(13)62407-1/fulltext</a:t>
            </a:r>
          </a:p>
          <a:p>
            <a:pPr eaLnBrk="1" hangingPunct="1">
              <a:spcBef>
                <a:spcPct val="0"/>
              </a:spcBef>
              <a:buClrTx/>
              <a:buSzTx/>
              <a:buFontTx/>
              <a:buNone/>
            </a:pPr>
            <a:endParaRPr lang="en-US" altLang="pt-BR" sz="1800" dirty="0">
              <a:effectLst>
                <a:outerShdw blurRad="38100" dist="38100" dir="2700000" algn="tl">
                  <a:srgbClr val="000000">
                    <a:alpha val="43137"/>
                  </a:srgbClr>
                </a:outerShdw>
              </a:effectLst>
            </a:endParaRPr>
          </a:p>
          <a:p>
            <a:pPr eaLnBrk="1" hangingPunct="1">
              <a:spcBef>
                <a:spcPct val="0"/>
              </a:spcBef>
              <a:buClrTx/>
              <a:buSzTx/>
              <a:buFontTx/>
              <a:buNone/>
            </a:pPr>
            <a:r>
              <a:rPr lang="en-US" altLang="pt-BR" sz="1800" dirty="0">
                <a:effectLst>
                  <a:outerShdw blurRad="38100" dist="38100" dir="2700000" algn="tl">
                    <a:srgbClr val="000000">
                      <a:alpha val="43137"/>
                    </a:srgbClr>
                  </a:outerShdw>
                </a:effectLst>
              </a:rPr>
              <a:t>The Lancet volume 383 issue 9917 pages 630-667, 15 </a:t>
            </a:r>
            <a:r>
              <a:rPr lang="en-US" altLang="pt-BR" sz="1800" dirty="0" err="1">
                <a:effectLst>
                  <a:outerShdw blurRad="38100" dist="38100" dir="2700000" algn="tl">
                    <a:srgbClr val="000000">
                      <a:alpha val="43137"/>
                    </a:srgbClr>
                  </a:outerShdw>
                </a:effectLst>
              </a:rPr>
              <a:t>february</a:t>
            </a:r>
            <a:r>
              <a:rPr lang="en-US" altLang="pt-BR" sz="1800" dirty="0">
                <a:effectLst>
                  <a:outerShdw blurRad="38100" dist="38100" dir="2700000" algn="tl">
                    <a:srgbClr val="000000">
                      <a:alpha val="43137"/>
                    </a:srgbClr>
                  </a:outerShdw>
                </a:effectLst>
              </a:rPr>
              <a:t> 2014</a:t>
            </a:r>
          </a:p>
        </p:txBody>
      </p:sp>
    </p:spTree>
    <p:extLst>
      <p:ext uri="{BB962C8B-B14F-4D97-AF65-F5344CB8AC3E}">
        <p14:creationId xmlns:p14="http://schemas.microsoft.com/office/powerpoint/2010/main" val="1762736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5888"/>
            <a:ext cx="8229600" cy="1143000"/>
          </a:xfrm>
        </p:spPr>
        <p:txBody>
          <a:bodyPr/>
          <a:lstStyle/>
          <a:p>
            <a:pPr>
              <a:defRPr/>
            </a:pPr>
            <a:r>
              <a:rPr lang="pt-BR" sz="3200" dirty="0" smtClean="0">
                <a:solidFill>
                  <a:srgbClr val="FFC000"/>
                </a:solidFill>
              </a:rPr>
              <a:t>Determinantes políticos globais da saúde</a:t>
            </a:r>
            <a:endParaRPr lang="pt-BR" sz="3200" dirty="0">
              <a:solidFill>
                <a:srgbClr val="FFC000"/>
              </a:solidFill>
            </a:endParaRPr>
          </a:p>
        </p:txBody>
      </p:sp>
      <p:sp>
        <p:nvSpPr>
          <p:cNvPr id="3" name="Espaço Reservado para Conteúdo 2"/>
          <p:cNvSpPr>
            <a:spLocks noGrp="1"/>
          </p:cNvSpPr>
          <p:nvPr>
            <p:ph idx="1"/>
          </p:nvPr>
        </p:nvSpPr>
        <p:spPr>
          <a:xfrm>
            <a:off x="457200" y="1268413"/>
            <a:ext cx="8229600" cy="4530725"/>
          </a:xfrm>
        </p:spPr>
        <p:txBody>
          <a:bodyPr/>
          <a:lstStyle/>
          <a:p>
            <a:pPr marL="0" indent="0">
              <a:buFont typeface="Wingdings" pitchFamily="2" charset="2"/>
              <a:buNone/>
              <a:defRPr/>
            </a:pPr>
            <a:r>
              <a:rPr lang="pt-BR" sz="2400" dirty="0" smtClean="0">
                <a:effectLst>
                  <a:outerShdw blurRad="38100" dist="38100" dir="2700000" algn="tl">
                    <a:srgbClr val="000000">
                      <a:alpha val="43137"/>
                    </a:srgbClr>
                  </a:outerShdw>
                </a:effectLst>
              </a:rPr>
              <a:t>São </a:t>
            </a:r>
            <a:r>
              <a:rPr lang="pt-BR" sz="2400" dirty="0" smtClean="0">
                <a:solidFill>
                  <a:srgbClr val="FFFF00"/>
                </a:solidFill>
                <a:effectLst>
                  <a:outerShdw blurRad="38100" dist="38100" dir="2700000" algn="tl">
                    <a:srgbClr val="000000">
                      <a:alpha val="43137"/>
                    </a:srgbClr>
                  </a:outerShdw>
                </a:effectLst>
              </a:rPr>
              <a:t>geradores </a:t>
            </a:r>
            <a:r>
              <a:rPr lang="pt-BR" sz="2400" dirty="0">
                <a:solidFill>
                  <a:srgbClr val="FFFF00"/>
                </a:solidFill>
                <a:effectLst>
                  <a:outerShdw blurRad="38100" dist="38100" dir="2700000" algn="tl">
                    <a:srgbClr val="000000">
                      <a:alpha val="43137"/>
                    </a:srgbClr>
                  </a:outerShdw>
                </a:effectLst>
              </a:rPr>
              <a:t>de inequidades</a:t>
            </a:r>
            <a:r>
              <a:rPr lang="pt-BR" sz="2400" dirty="0">
                <a:effectLst>
                  <a:outerShdw blurRad="38100" dist="38100" dir="2700000" algn="tl">
                    <a:srgbClr val="000000">
                      <a:alpha val="43137"/>
                    </a:srgbClr>
                  </a:outerShdw>
                </a:effectLst>
              </a:rPr>
              <a:t> entre países e no interior dos mesmos e, por isso, nocivos à saúde das populações e prejudiciais aos sistemas de proteção social e de </a:t>
            </a:r>
            <a:r>
              <a:rPr lang="pt-BR" sz="2400" dirty="0" smtClean="0">
                <a:effectLst>
                  <a:outerShdw blurRad="38100" dist="38100" dir="2700000" algn="tl">
                    <a:srgbClr val="000000">
                      <a:alpha val="43137"/>
                    </a:srgbClr>
                  </a:outerShdw>
                </a:effectLst>
              </a:rPr>
              <a:t>saúde</a:t>
            </a:r>
          </a:p>
          <a:p>
            <a:pPr>
              <a:buFont typeface="Arial" panose="020B0604020202020204" pitchFamily="34" charset="0"/>
              <a:buChar char="•"/>
              <a:defRPr/>
            </a:pPr>
            <a:r>
              <a:rPr lang="pt-BR" sz="2400" dirty="0" smtClean="0">
                <a:effectLst>
                  <a:outerShdw blurRad="38100" dist="38100" dir="2700000" algn="tl">
                    <a:srgbClr val="000000">
                      <a:alpha val="43137"/>
                    </a:srgbClr>
                  </a:outerShdw>
                </a:effectLst>
              </a:rPr>
              <a:t>Medidas de austeridade nas crises econômicas</a:t>
            </a:r>
          </a:p>
          <a:p>
            <a:pPr>
              <a:buFont typeface="Arial" panose="020B0604020202020204" pitchFamily="34" charset="0"/>
              <a:buChar char="•"/>
              <a:defRPr/>
            </a:pPr>
            <a:r>
              <a:rPr lang="pt-BR" sz="2400" dirty="0">
                <a:effectLst>
                  <a:outerShdw blurRad="38100" dist="38100" dir="2700000" algn="tl">
                    <a:srgbClr val="000000">
                      <a:alpha val="43137"/>
                    </a:srgbClr>
                  </a:outerShdw>
                </a:effectLst>
              </a:rPr>
              <a:t>P</a:t>
            </a:r>
            <a:r>
              <a:rPr lang="pt-BR" sz="2400" dirty="0" smtClean="0">
                <a:effectLst>
                  <a:outerShdw blurRad="38100" dist="38100" dir="2700000" algn="tl">
                    <a:srgbClr val="000000">
                      <a:alpha val="43137"/>
                    </a:srgbClr>
                  </a:outerShdw>
                </a:effectLst>
              </a:rPr>
              <a:t>ropriedade intelectual</a:t>
            </a:r>
          </a:p>
          <a:p>
            <a:pPr>
              <a:buFont typeface="Arial" panose="020B0604020202020204" pitchFamily="34" charset="0"/>
              <a:buChar char="•"/>
              <a:defRPr/>
            </a:pPr>
            <a:r>
              <a:rPr lang="pt-BR" sz="2400" dirty="0">
                <a:effectLst>
                  <a:outerShdw blurRad="38100" dist="38100" dir="2700000" algn="tl">
                    <a:srgbClr val="000000">
                      <a:alpha val="43137"/>
                    </a:srgbClr>
                  </a:outerShdw>
                </a:effectLst>
              </a:rPr>
              <a:t>T</a:t>
            </a:r>
            <a:r>
              <a:rPr lang="pt-BR" sz="2400" dirty="0" smtClean="0">
                <a:effectLst>
                  <a:outerShdw blurRad="38100" dist="38100" dir="2700000" algn="tl">
                    <a:srgbClr val="000000">
                      <a:alpha val="43137"/>
                    </a:srgbClr>
                  </a:outerShdw>
                </a:effectLst>
              </a:rPr>
              <a:t>ratados </a:t>
            </a:r>
            <a:r>
              <a:rPr lang="pt-BR" sz="2400" dirty="0">
                <a:effectLst>
                  <a:outerShdw blurRad="38100" dist="38100" dir="2700000" algn="tl">
                    <a:srgbClr val="000000">
                      <a:alpha val="43137"/>
                    </a:srgbClr>
                  </a:outerShdw>
                </a:effectLst>
              </a:rPr>
              <a:t>sobre investimentos </a:t>
            </a:r>
            <a:r>
              <a:rPr lang="pt-BR" sz="2400" dirty="0" smtClean="0">
                <a:effectLst>
                  <a:outerShdw blurRad="38100" dist="38100" dir="2700000" algn="tl">
                    <a:srgbClr val="000000">
                      <a:alpha val="43137"/>
                    </a:srgbClr>
                  </a:outerShdw>
                </a:effectLst>
              </a:rPr>
              <a:t>estrangeiros</a:t>
            </a:r>
          </a:p>
          <a:p>
            <a:pPr>
              <a:buFont typeface="Arial" panose="020B0604020202020204" pitchFamily="34" charset="0"/>
              <a:buChar char="•"/>
              <a:defRPr/>
            </a:pPr>
            <a:r>
              <a:rPr lang="pt-BR" sz="2400" dirty="0">
                <a:effectLst>
                  <a:outerShdw blurRad="38100" dist="38100" dir="2700000" algn="tl">
                    <a:srgbClr val="000000">
                      <a:alpha val="43137"/>
                    </a:srgbClr>
                  </a:outerShdw>
                </a:effectLst>
              </a:rPr>
              <a:t>S</a:t>
            </a:r>
            <a:r>
              <a:rPr lang="pt-BR" sz="2400" dirty="0" smtClean="0">
                <a:effectLst>
                  <a:outerShdw blurRad="38100" dist="38100" dir="2700000" algn="tl">
                    <a:srgbClr val="000000">
                      <a:alpha val="43137"/>
                    </a:srgbClr>
                  </a:outerShdw>
                </a:effectLst>
              </a:rPr>
              <a:t>egurança alimentar</a:t>
            </a:r>
          </a:p>
          <a:p>
            <a:pPr>
              <a:buFont typeface="Arial" panose="020B0604020202020204" pitchFamily="34" charset="0"/>
              <a:buChar char="•"/>
              <a:defRPr/>
            </a:pPr>
            <a:r>
              <a:rPr lang="pt-BR" sz="2400" dirty="0">
                <a:effectLst>
                  <a:outerShdw blurRad="38100" dist="38100" dir="2700000" algn="tl">
                    <a:srgbClr val="000000">
                      <a:alpha val="43137"/>
                    </a:srgbClr>
                  </a:outerShdw>
                </a:effectLst>
              </a:rPr>
              <a:t>A</a:t>
            </a:r>
            <a:r>
              <a:rPr lang="pt-BR" sz="2400" dirty="0" smtClean="0">
                <a:effectLst>
                  <a:outerShdw blurRad="38100" dist="38100" dir="2700000" algn="tl">
                    <a:srgbClr val="000000">
                      <a:alpha val="43137"/>
                    </a:srgbClr>
                  </a:outerShdw>
                </a:effectLst>
              </a:rPr>
              <a:t>tividades </a:t>
            </a:r>
            <a:r>
              <a:rPr lang="pt-BR" sz="2400" dirty="0">
                <a:effectLst>
                  <a:outerShdw blurRad="38100" dist="38100" dir="2700000" algn="tl">
                    <a:srgbClr val="000000">
                      <a:alpha val="43137"/>
                    </a:srgbClr>
                  </a:outerShdw>
                </a:effectLst>
              </a:rPr>
              <a:t>empresariais </a:t>
            </a:r>
            <a:r>
              <a:rPr lang="pt-BR" sz="2400" dirty="0" smtClean="0">
                <a:effectLst>
                  <a:outerShdw blurRad="38100" dist="38100" dir="2700000" algn="tl">
                    <a:srgbClr val="000000">
                      <a:alpha val="43137"/>
                    </a:srgbClr>
                  </a:outerShdw>
                </a:effectLst>
              </a:rPr>
              <a:t>transnacionais</a:t>
            </a:r>
          </a:p>
          <a:p>
            <a:pPr>
              <a:buFont typeface="Arial" panose="020B0604020202020204" pitchFamily="34" charset="0"/>
              <a:buChar char="•"/>
              <a:defRPr/>
            </a:pPr>
            <a:r>
              <a:rPr lang="pt-BR" sz="2400" dirty="0">
                <a:effectLst>
                  <a:outerShdw blurRad="38100" dist="38100" dir="2700000" algn="tl">
                    <a:srgbClr val="000000">
                      <a:alpha val="43137"/>
                    </a:srgbClr>
                  </a:outerShdw>
                </a:effectLst>
              </a:rPr>
              <a:t>I</a:t>
            </a:r>
            <a:r>
              <a:rPr lang="pt-BR" sz="2400" dirty="0" smtClean="0">
                <a:effectLst>
                  <a:outerShdw blurRad="38100" dist="38100" dir="2700000" algn="tl">
                    <a:srgbClr val="000000">
                      <a:alpha val="43137"/>
                    </a:srgbClr>
                  </a:outerShdw>
                </a:effectLst>
              </a:rPr>
              <a:t>migração ilegal</a:t>
            </a:r>
          </a:p>
          <a:p>
            <a:pPr>
              <a:buFont typeface="Arial" panose="020B0604020202020204" pitchFamily="34" charset="0"/>
              <a:buChar char="•"/>
              <a:defRPr/>
            </a:pPr>
            <a:r>
              <a:rPr lang="pt-BR" sz="2400" dirty="0">
                <a:effectLst>
                  <a:outerShdw blurRad="38100" dist="38100" dir="2700000" algn="tl">
                    <a:srgbClr val="000000">
                      <a:alpha val="43137"/>
                    </a:srgbClr>
                  </a:outerShdw>
                </a:effectLst>
              </a:rPr>
              <a:t>C</a:t>
            </a:r>
            <a:r>
              <a:rPr lang="pt-BR" sz="2400" dirty="0" smtClean="0">
                <a:effectLst>
                  <a:outerShdw blurRad="38100" dist="38100" dir="2700000" algn="tl">
                    <a:srgbClr val="000000">
                      <a:alpha val="43137"/>
                    </a:srgbClr>
                  </a:outerShdw>
                </a:effectLst>
              </a:rPr>
              <a:t>onflitos </a:t>
            </a:r>
            <a:r>
              <a:rPr lang="pt-BR" sz="2400" dirty="0">
                <a:effectLst>
                  <a:outerShdw blurRad="38100" dist="38100" dir="2700000" algn="tl">
                    <a:srgbClr val="000000">
                      <a:alpha val="43137"/>
                    </a:srgbClr>
                  </a:outerShdw>
                </a:effectLst>
              </a:rPr>
              <a:t>violentos</a:t>
            </a:r>
          </a:p>
        </p:txBody>
      </p:sp>
    </p:spTree>
    <p:extLst>
      <p:ext uri="{BB962C8B-B14F-4D97-AF65-F5344CB8AC3E}">
        <p14:creationId xmlns:p14="http://schemas.microsoft.com/office/powerpoint/2010/main" val="2081901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38" y="330200"/>
            <a:ext cx="9051925" cy="1038225"/>
          </a:xfrm>
        </p:spPr>
        <p:txBody>
          <a:bodyPr/>
          <a:lstStyle/>
          <a:p>
            <a:pPr>
              <a:defRPr/>
            </a:pPr>
            <a:r>
              <a:rPr lang="pt-BR" sz="3200" dirty="0" smtClean="0">
                <a:solidFill>
                  <a:srgbClr val="FFC000"/>
                </a:solidFill>
              </a:rPr>
              <a:t>Disfunções no sistema de governança global</a:t>
            </a:r>
            <a:endParaRPr lang="pt-BR" sz="3200" dirty="0">
              <a:solidFill>
                <a:srgbClr val="FFC000"/>
              </a:solidFill>
            </a:endParaRPr>
          </a:p>
        </p:txBody>
      </p:sp>
      <p:sp>
        <p:nvSpPr>
          <p:cNvPr id="3" name="Espaço Reservado para Conteúdo 2"/>
          <p:cNvSpPr>
            <a:spLocks noGrp="1"/>
          </p:cNvSpPr>
          <p:nvPr>
            <p:ph idx="1"/>
          </p:nvPr>
        </p:nvSpPr>
        <p:spPr>
          <a:xfrm>
            <a:off x="457200" y="1412776"/>
            <a:ext cx="8229600" cy="4530725"/>
          </a:xfrm>
        </p:spPr>
        <p:txBody>
          <a:bodyPr/>
          <a:lstStyle/>
          <a:p>
            <a:pPr marL="0" indent="0">
              <a:buFont typeface="Wingdings" pitchFamily="2" charset="2"/>
              <a:buNone/>
              <a:defRPr/>
            </a:pPr>
            <a:r>
              <a:rPr lang="pt-BR" sz="2600" dirty="0" smtClean="0">
                <a:effectLst>
                  <a:outerShdw blurRad="38100" dist="38100" dir="2700000" algn="tl">
                    <a:srgbClr val="000000">
                      <a:alpha val="43137"/>
                    </a:srgbClr>
                  </a:outerShdw>
                </a:effectLst>
              </a:rPr>
              <a:t>1) </a:t>
            </a:r>
            <a:r>
              <a:rPr lang="pt-BR" sz="2600" i="1" dirty="0" smtClean="0">
                <a:solidFill>
                  <a:srgbClr val="FFFF00"/>
                </a:solidFill>
                <a:effectLst>
                  <a:outerShdw blurRad="38100" dist="38100" dir="2700000" algn="tl">
                    <a:srgbClr val="000000">
                      <a:alpha val="43137"/>
                    </a:srgbClr>
                  </a:outerShdw>
                </a:effectLst>
              </a:rPr>
              <a:t>Déficit democrático</a:t>
            </a:r>
            <a:r>
              <a:rPr lang="pt-BR" sz="2600" i="1" dirty="0" smtClean="0">
                <a:effectLst>
                  <a:outerShdw blurRad="38100" dist="38100" dir="2700000" algn="tl">
                    <a:srgbClr val="000000">
                      <a:alpha val="43137"/>
                    </a:srgbClr>
                  </a:outerShdw>
                </a:effectLst>
              </a:rPr>
              <a:t>: </a:t>
            </a:r>
            <a:r>
              <a:rPr lang="pt-BR" sz="2600" dirty="0" smtClean="0">
                <a:effectLst>
                  <a:outerShdw blurRad="38100" dist="38100" dir="2700000" algn="tl">
                    <a:srgbClr val="000000">
                      <a:alpha val="43137"/>
                    </a:srgbClr>
                  </a:outerShdw>
                </a:effectLst>
              </a:rPr>
              <a:t>falta </a:t>
            </a:r>
            <a:r>
              <a:rPr lang="pt-BR" sz="2600" dirty="0">
                <a:effectLst>
                  <a:outerShdw blurRad="38100" dist="38100" dir="2700000" algn="tl">
                    <a:srgbClr val="000000">
                      <a:alpha val="43137"/>
                    </a:srgbClr>
                  </a:outerShdw>
                </a:effectLst>
              </a:rPr>
              <a:t>de representação de alguns atores </a:t>
            </a:r>
            <a:r>
              <a:rPr lang="pt-BR" sz="2600" dirty="0" smtClean="0">
                <a:effectLst>
                  <a:outerShdw blurRad="38100" dist="38100" dir="2700000" algn="tl">
                    <a:srgbClr val="000000">
                      <a:alpha val="43137"/>
                    </a:srgbClr>
                  </a:outerShdw>
                </a:effectLst>
              </a:rPr>
              <a:t>no </a:t>
            </a:r>
            <a:r>
              <a:rPr lang="pt-BR" sz="2600" dirty="0">
                <a:effectLst>
                  <a:outerShdw blurRad="38100" dist="38100" dir="2700000" algn="tl">
                    <a:srgbClr val="000000">
                      <a:alpha val="43137"/>
                    </a:srgbClr>
                  </a:outerShdw>
                </a:effectLst>
              </a:rPr>
              <a:t>processo decisório </a:t>
            </a:r>
            <a:r>
              <a:rPr lang="pt-BR" sz="2600" dirty="0" smtClean="0">
                <a:effectLst>
                  <a:outerShdw blurRad="38100" dist="38100" dir="2700000" algn="tl">
                    <a:srgbClr val="000000">
                      <a:alpha val="43137"/>
                    </a:srgbClr>
                  </a:outerShdw>
                </a:effectLst>
              </a:rPr>
              <a:t>global</a:t>
            </a:r>
          </a:p>
          <a:p>
            <a:pPr marL="0" indent="0">
              <a:buFont typeface="Wingdings" pitchFamily="2" charset="2"/>
              <a:buNone/>
              <a:defRPr/>
            </a:pPr>
            <a:r>
              <a:rPr lang="pt-BR" sz="2600" dirty="0" smtClean="0">
                <a:effectLst>
                  <a:outerShdw blurRad="38100" dist="38100" dir="2700000" algn="tl">
                    <a:srgbClr val="000000">
                      <a:alpha val="43137"/>
                    </a:srgbClr>
                  </a:outerShdw>
                </a:effectLst>
              </a:rPr>
              <a:t>2</a:t>
            </a:r>
            <a:r>
              <a:rPr lang="pt-BR" sz="2600" dirty="0">
                <a:effectLst>
                  <a:outerShdw blurRad="38100" dist="38100" dir="2700000" algn="tl">
                    <a:srgbClr val="000000">
                      <a:alpha val="43137"/>
                    </a:srgbClr>
                  </a:outerShdw>
                </a:effectLst>
              </a:rPr>
              <a:t>) </a:t>
            </a:r>
            <a:r>
              <a:rPr lang="pt-BR" sz="2600" i="1" dirty="0">
                <a:solidFill>
                  <a:srgbClr val="FFFF00"/>
                </a:solidFill>
                <a:effectLst>
                  <a:outerShdw blurRad="38100" dist="38100" dir="2700000" algn="tl">
                    <a:srgbClr val="000000">
                      <a:alpha val="43137"/>
                    </a:srgbClr>
                  </a:outerShdw>
                </a:effectLst>
              </a:rPr>
              <a:t>Mecanismos fracos de responsabilização de atores</a:t>
            </a:r>
            <a:r>
              <a:rPr lang="pt-BR" sz="2600" i="1" dirty="0">
                <a:effectLst>
                  <a:outerShdw blurRad="38100" dist="38100" dir="2700000" algn="tl">
                    <a:srgbClr val="000000">
                      <a:alpha val="43137"/>
                    </a:srgbClr>
                  </a:outerShdw>
                </a:effectLst>
              </a:rPr>
              <a:t> </a:t>
            </a:r>
            <a:r>
              <a:rPr lang="pt-BR" sz="2600" dirty="0" smtClean="0">
                <a:effectLst>
                  <a:outerShdw blurRad="38100" dist="38100" dir="2700000" algn="tl">
                    <a:srgbClr val="000000">
                      <a:alpha val="43137"/>
                    </a:srgbClr>
                  </a:outerShdw>
                </a:effectLst>
              </a:rPr>
              <a:t>por ações </a:t>
            </a:r>
            <a:r>
              <a:rPr lang="pt-BR" sz="2600" dirty="0">
                <a:effectLst>
                  <a:outerShdw blurRad="38100" dist="38100" dir="2700000" algn="tl">
                    <a:srgbClr val="000000">
                      <a:alpha val="43137"/>
                    </a:srgbClr>
                  </a:outerShdw>
                </a:effectLst>
              </a:rPr>
              <a:t>nocivas sobre a </a:t>
            </a:r>
            <a:r>
              <a:rPr lang="pt-BR" sz="2600" dirty="0" smtClean="0">
                <a:effectLst>
                  <a:outerShdw blurRad="38100" dist="38100" dir="2700000" algn="tl">
                    <a:srgbClr val="000000">
                      <a:alpha val="43137"/>
                    </a:srgbClr>
                  </a:outerShdw>
                </a:effectLst>
              </a:rPr>
              <a:t>saúde</a:t>
            </a:r>
          </a:p>
          <a:p>
            <a:pPr marL="0" indent="0">
              <a:buFont typeface="Wingdings" pitchFamily="2" charset="2"/>
              <a:buNone/>
              <a:defRPr/>
            </a:pPr>
            <a:r>
              <a:rPr lang="pt-BR" sz="2600" dirty="0" smtClean="0">
                <a:effectLst>
                  <a:outerShdw blurRad="38100" dist="38100" dir="2700000" algn="tl">
                    <a:srgbClr val="000000">
                      <a:alpha val="43137"/>
                    </a:srgbClr>
                  </a:outerShdw>
                </a:effectLst>
              </a:rPr>
              <a:t>3</a:t>
            </a:r>
            <a:r>
              <a:rPr lang="pt-BR" sz="2600" dirty="0">
                <a:effectLst>
                  <a:outerShdw blurRad="38100" dist="38100" dir="2700000" algn="tl">
                    <a:srgbClr val="000000">
                      <a:alpha val="43137"/>
                    </a:srgbClr>
                  </a:outerShdw>
                </a:effectLst>
              </a:rPr>
              <a:t>) </a:t>
            </a:r>
            <a:r>
              <a:rPr lang="pt-BR" sz="2600" i="1" dirty="0">
                <a:solidFill>
                  <a:srgbClr val="FFFF00"/>
                </a:solidFill>
                <a:effectLst>
                  <a:outerShdw blurRad="38100" dist="38100" dir="2700000" algn="tl">
                    <a:srgbClr val="000000">
                      <a:alpha val="43137"/>
                    </a:srgbClr>
                  </a:outerShdw>
                </a:effectLst>
              </a:rPr>
              <a:t>Imobilidade </a:t>
            </a:r>
            <a:r>
              <a:rPr lang="pt-BR" sz="2600" i="1" dirty="0" smtClean="0">
                <a:solidFill>
                  <a:srgbClr val="FFFF00"/>
                </a:solidFill>
                <a:effectLst>
                  <a:outerShdw blurRad="38100" dist="38100" dir="2700000" algn="tl">
                    <a:srgbClr val="000000">
                      <a:alpha val="43137"/>
                    </a:srgbClr>
                  </a:outerShdw>
                </a:effectLst>
              </a:rPr>
              <a:t>institucional</a:t>
            </a:r>
            <a:r>
              <a:rPr lang="pt-BR" sz="2600" dirty="0">
                <a:effectLst>
                  <a:outerShdw blurRad="38100" dist="38100" dir="2700000" algn="tl">
                    <a:srgbClr val="000000">
                      <a:alpha val="43137"/>
                    </a:srgbClr>
                  </a:outerShdw>
                </a:effectLst>
              </a:rPr>
              <a:t>:</a:t>
            </a:r>
            <a:r>
              <a:rPr lang="pt-BR" sz="2600" dirty="0" smtClean="0">
                <a:effectLst>
                  <a:outerShdw blurRad="38100" dist="38100" dir="2700000" algn="tl">
                    <a:srgbClr val="000000">
                      <a:alpha val="43137"/>
                    </a:srgbClr>
                  </a:outerShdw>
                </a:effectLst>
              </a:rPr>
              <a:t> dificuldades </a:t>
            </a:r>
            <a:r>
              <a:rPr lang="pt-BR" sz="2600" dirty="0">
                <a:effectLst>
                  <a:outerShdw blurRad="38100" dist="38100" dir="2700000" algn="tl">
                    <a:srgbClr val="000000">
                      <a:alpha val="43137"/>
                    </a:srgbClr>
                  </a:outerShdw>
                </a:effectLst>
              </a:rPr>
              <a:t>de mudanças nas normas, regras e processos </a:t>
            </a:r>
            <a:r>
              <a:rPr lang="pt-BR" sz="2600" dirty="0" smtClean="0">
                <a:effectLst>
                  <a:outerShdw blurRad="38100" dist="38100" dir="2700000" algn="tl">
                    <a:srgbClr val="000000">
                      <a:alpha val="43137"/>
                    </a:srgbClr>
                  </a:outerShdw>
                </a:effectLst>
              </a:rPr>
              <a:t>decisórios</a:t>
            </a:r>
          </a:p>
          <a:p>
            <a:pPr marL="0" indent="0">
              <a:buFont typeface="Wingdings" pitchFamily="2" charset="2"/>
              <a:buNone/>
              <a:defRPr/>
            </a:pPr>
            <a:r>
              <a:rPr lang="pt-BR" sz="2600" dirty="0" smtClean="0">
                <a:effectLst>
                  <a:outerShdw blurRad="38100" dist="38100" dir="2700000" algn="tl">
                    <a:srgbClr val="000000">
                      <a:alpha val="43137"/>
                    </a:srgbClr>
                  </a:outerShdw>
                </a:effectLst>
              </a:rPr>
              <a:t>4) </a:t>
            </a:r>
            <a:r>
              <a:rPr lang="pt-BR" sz="2600" i="1" dirty="0" smtClean="0">
                <a:solidFill>
                  <a:srgbClr val="FFFF00"/>
                </a:solidFill>
                <a:effectLst>
                  <a:outerShdw blurRad="38100" dist="38100" dir="2700000" algn="tl">
                    <a:srgbClr val="000000">
                      <a:alpha val="43137"/>
                    </a:srgbClr>
                  </a:outerShdw>
                </a:effectLst>
              </a:rPr>
              <a:t>Espaço </a:t>
            </a:r>
            <a:r>
              <a:rPr lang="pt-BR" sz="2600" i="1" dirty="0">
                <a:solidFill>
                  <a:srgbClr val="FFFF00"/>
                </a:solidFill>
                <a:effectLst>
                  <a:outerShdw blurRad="38100" dist="38100" dir="2700000" algn="tl">
                    <a:srgbClr val="000000">
                      <a:alpha val="43137"/>
                    </a:srgbClr>
                  </a:outerShdw>
                </a:effectLst>
              </a:rPr>
              <a:t>político inadequado para a </a:t>
            </a:r>
            <a:r>
              <a:rPr lang="pt-BR" sz="2600" i="1" dirty="0" smtClean="0">
                <a:solidFill>
                  <a:srgbClr val="FFFF00"/>
                </a:solidFill>
                <a:effectLst>
                  <a:outerShdw blurRad="38100" dist="38100" dir="2700000" algn="tl">
                    <a:srgbClr val="000000">
                      <a:alpha val="43137"/>
                    </a:srgbClr>
                  </a:outerShdw>
                </a:effectLst>
              </a:rPr>
              <a:t>saúde</a:t>
            </a:r>
          </a:p>
          <a:p>
            <a:pPr marL="0" indent="0">
              <a:buFont typeface="Wingdings" pitchFamily="2" charset="2"/>
              <a:buNone/>
              <a:defRPr/>
            </a:pPr>
            <a:r>
              <a:rPr lang="pt-BR" sz="2600" dirty="0" smtClean="0">
                <a:effectLst>
                  <a:outerShdw blurRad="38100" dist="38100" dir="2700000" algn="tl">
                    <a:srgbClr val="000000">
                      <a:alpha val="43137"/>
                    </a:srgbClr>
                  </a:outerShdw>
                </a:effectLst>
              </a:rPr>
              <a:t>5</a:t>
            </a:r>
            <a:r>
              <a:rPr lang="pt-BR" sz="2600" dirty="0">
                <a:effectLst>
                  <a:outerShdw blurRad="38100" dist="38100" dir="2700000" algn="tl">
                    <a:srgbClr val="000000">
                      <a:alpha val="43137"/>
                    </a:srgbClr>
                  </a:outerShdw>
                </a:effectLst>
              </a:rPr>
              <a:t>) </a:t>
            </a:r>
            <a:r>
              <a:rPr lang="pt-BR" sz="2600" i="1" dirty="0">
                <a:solidFill>
                  <a:srgbClr val="FFFF00"/>
                </a:solidFill>
                <a:effectLst>
                  <a:outerShdw blurRad="38100" dist="38100" dir="2700000" algn="tl">
                    <a:srgbClr val="000000">
                      <a:alpha val="43137"/>
                    </a:srgbClr>
                  </a:outerShdw>
                </a:effectLst>
              </a:rPr>
              <a:t>Instituições internacionais inexistentes ou ainda embrionárias</a:t>
            </a:r>
            <a:r>
              <a:rPr lang="pt-BR" sz="2600" dirty="0">
                <a:effectLst>
                  <a:outerShdw blurRad="38100" dist="38100" dir="2700000" algn="tl">
                    <a:srgbClr val="000000">
                      <a:alpha val="43137"/>
                    </a:srgbClr>
                  </a:outerShdw>
                </a:effectLst>
              </a:rPr>
              <a:t> em uma série de áreas de formulação </a:t>
            </a:r>
            <a:r>
              <a:rPr lang="pt-BR" sz="2600" dirty="0" smtClean="0">
                <a:effectLst>
                  <a:outerShdw blurRad="38100" dist="38100" dir="2700000" algn="tl">
                    <a:srgbClr val="000000">
                      <a:alpha val="43137"/>
                    </a:srgbClr>
                  </a:outerShdw>
                </a:effectLst>
              </a:rPr>
              <a:t>política e/ou normas. </a:t>
            </a:r>
            <a:r>
              <a:rPr lang="pt-BR" sz="2000" dirty="0" err="1" smtClean="0">
                <a:effectLst>
                  <a:outerShdw blurRad="38100" dist="38100" dir="2700000" algn="tl">
                    <a:srgbClr val="000000">
                      <a:alpha val="43137"/>
                    </a:srgbClr>
                  </a:outerShdw>
                </a:effectLst>
              </a:rPr>
              <a:t>Ex</a:t>
            </a:r>
            <a:r>
              <a:rPr lang="pt-BR" sz="2000" dirty="0" smtClean="0">
                <a:effectLst>
                  <a:outerShdw blurRad="38100" dist="38100" dir="2700000" algn="tl">
                    <a:srgbClr val="000000">
                      <a:alpha val="43137"/>
                    </a:srgbClr>
                  </a:outerShdw>
                </a:effectLst>
              </a:rPr>
              <a:t>: Tobin </a:t>
            </a:r>
            <a:r>
              <a:rPr lang="pt-BR" sz="2000" dirty="0" err="1" smtClean="0">
                <a:effectLst>
                  <a:outerShdw blurRad="38100" dist="38100" dir="2700000" algn="tl">
                    <a:srgbClr val="000000">
                      <a:alpha val="43137"/>
                    </a:srgbClr>
                  </a:outerShdw>
                </a:effectLst>
              </a:rPr>
              <a:t>Tax</a:t>
            </a:r>
            <a:r>
              <a:rPr lang="pt-BR" sz="2000" dirty="0" smtClean="0">
                <a:effectLst>
                  <a:outerShdw blurRad="38100" dist="38100" dir="2700000" algn="tl">
                    <a:srgbClr val="000000">
                      <a:alpha val="43137"/>
                    </a:srgbClr>
                  </a:outerShdw>
                </a:effectLst>
              </a:rPr>
              <a:t> para reduzir efeitos negativos do capital especulativo internacional</a:t>
            </a:r>
            <a:endParaRPr lang="pt-BR"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7880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457200" y="908050"/>
            <a:ext cx="8229600" cy="1828800"/>
          </a:xfrm>
        </p:spPr>
        <p:txBody>
          <a:bodyPr/>
          <a:lstStyle/>
          <a:p>
            <a:pPr>
              <a:defRPr/>
            </a:pPr>
            <a:r>
              <a:rPr lang="es-ES_tradnl" sz="4000" dirty="0" smtClean="0">
                <a:solidFill>
                  <a:srgbClr val="FFC000"/>
                </a:solidFill>
              </a:rPr>
              <a:t/>
            </a:r>
            <a:br>
              <a:rPr lang="es-ES_tradnl" sz="4000" dirty="0" smtClean="0">
                <a:solidFill>
                  <a:srgbClr val="FFC000"/>
                </a:solidFill>
              </a:rPr>
            </a:br>
            <a:r>
              <a:rPr lang="es-ES_tradnl" sz="4000" dirty="0">
                <a:solidFill>
                  <a:srgbClr val="FFC000"/>
                </a:solidFill>
              </a:rPr>
              <a:t/>
            </a:r>
            <a:br>
              <a:rPr lang="es-ES_tradnl" sz="4000" dirty="0">
                <a:solidFill>
                  <a:srgbClr val="FFC000"/>
                </a:solidFill>
              </a:rPr>
            </a:br>
            <a:r>
              <a:rPr lang="pt-BR" sz="3200" dirty="0" smtClean="0">
                <a:solidFill>
                  <a:srgbClr val="FFFF00"/>
                </a:solidFill>
              </a:rPr>
              <a:t>Agenda do Desenvolvimento 2030:</a:t>
            </a:r>
            <a:br>
              <a:rPr lang="pt-BR" sz="3200" dirty="0" smtClean="0">
                <a:solidFill>
                  <a:srgbClr val="FFFF00"/>
                </a:solidFill>
              </a:rPr>
            </a:br>
            <a:r>
              <a:rPr lang="pt-BR" sz="3200" dirty="0" smtClean="0">
                <a:solidFill>
                  <a:srgbClr val="FFFF00"/>
                </a:solidFill>
              </a:rPr>
              <a:t>Resposta global das Nações Unidas</a:t>
            </a:r>
            <a:br>
              <a:rPr lang="pt-BR" sz="3200" dirty="0" smtClean="0">
                <a:solidFill>
                  <a:srgbClr val="FFFF00"/>
                </a:solidFill>
              </a:rPr>
            </a:br>
            <a:r>
              <a:rPr lang="pt-BR" sz="3200" dirty="0" smtClean="0">
                <a:solidFill>
                  <a:srgbClr val="FFFF00"/>
                </a:solidFill>
              </a:rPr>
              <a:t>e seus Estados-membros</a:t>
            </a:r>
            <a:endParaRPr lang="pt-BR" sz="3200" dirty="0">
              <a:solidFill>
                <a:srgbClr val="FFFF00"/>
              </a:solidFill>
            </a:endParaRPr>
          </a:p>
        </p:txBody>
      </p:sp>
      <p:sp>
        <p:nvSpPr>
          <p:cNvPr id="3" name="Subtítulo 2"/>
          <p:cNvSpPr>
            <a:spLocks noGrp="1"/>
          </p:cNvSpPr>
          <p:nvPr>
            <p:ph type="subTitle" sz="quarter" idx="1"/>
          </p:nvPr>
        </p:nvSpPr>
        <p:spPr>
          <a:xfrm>
            <a:off x="700088" y="3500438"/>
            <a:ext cx="7743825" cy="1752600"/>
          </a:xfrm>
        </p:spPr>
        <p:txBody>
          <a:bodyPr/>
          <a:lstStyle/>
          <a:p>
            <a:pPr>
              <a:defRPr/>
            </a:pPr>
            <a:r>
              <a:rPr lang="pt-BR" sz="3200" dirty="0" smtClean="0"/>
              <a:t>A saúde na Agenda</a:t>
            </a:r>
            <a:endParaRPr lang="pt-BR" sz="3200" dirty="0"/>
          </a:p>
        </p:txBody>
      </p:sp>
    </p:spTree>
    <p:extLst>
      <p:ext uri="{BB962C8B-B14F-4D97-AF65-F5344CB8AC3E}">
        <p14:creationId xmlns:p14="http://schemas.microsoft.com/office/powerpoint/2010/main" val="581158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ES" sz="3200" dirty="0" smtClean="0">
                <a:solidFill>
                  <a:srgbClr val="FFC000"/>
                </a:solidFill>
              </a:rPr>
              <a:t>Porque </a:t>
            </a:r>
            <a:r>
              <a:rPr lang="es-ES" sz="3200" dirty="0">
                <a:solidFill>
                  <a:srgbClr val="FFC000"/>
                </a:solidFill>
              </a:rPr>
              <a:t>o</a:t>
            </a:r>
            <a:r>
              <a:rPr lang="es-ES" sz="3200" dirty="0" smtClean="0">
                <a:solidFill>
                  <a:srgbClr val="FFC000"/>
                </a:solidFill>
              </a:rPr>
              <a:t> debate sobre a</a:t>
            </a:r>
            <a:br>
              <a:rPr lang="es-ES" sz="3200" dirty="0" smtClean="0">
                <a:solidFill>
                  <a:srgbClr val="FFC000"/>
                </a:solidFill>
              </a:rPr>
            </a:br>
            <a:r>
              <a:rPr lang="es-ES" sz="3200" dirty="0" smtClean="0">
                <a:solidFill>
                  <a:srgbClr val="FFC000"/>
                </a:solidFill>
              </a:rPr>
              <a:t>Agenda 2030 e ODS</a:t>
            </a:r>
            <a:endParaRPr lang="es-ES" sz="3200" dirty="0">
              <a:solidFill>
                <a:srgbClr val="FFC000"/>
              </a:solidFill>
            </a:endParaRPr>
          </a:p>
        </p:txBody>
      </p:sp>
      <p:sp>
        <p:nvSpPr>
          <p:cNvPr id="3" name="Espaço Reservado para Conteúdo 2"/>
          <p:cNvSpPr>
            <a:spLocks noGrp="1"/>
          </p:cNvSpPr>
          <p:nvPr>
            <p:ph idx="1"/>
          </p:nvPr>
        </p:nvSpPr>
        <p:spPr/>
        <p:txBody>
          <a:bodyPr/>
          <a:lstStyle/>
          <a:p>
            <a:pPr marL="0" indent="0">
              <a:lnSpc>
                <a:spcPct val="120000"/>
              </a:lnSpc>
              <a:spcBef>
                <a:spcPts val="0"/>
              </a:spcBef>
              <a:buFont typeface="Wingdings" panose="05000000000000000000" pitchFamily="2" charset="2"/>
              <a:buNone/>
              <a:defRPr/>
            </a:pPr>
            <a:r>
              <a:rPr lang="pt-BR" sz="2400" dirty="0" smtClean="0">
                <a:effectLst/>
              </a:rPr>
              <a:t>O debate nas Nações Unidas sobre a Agenda de Desenvolvimento 2030 “</a:t>
            </a:r>
            <a:r>
              <a:rPr lang="pt-BR" sz="2400" i="1" dirty="0" smtClean="0">
                <a:effectLst/>
              </a:rPr>
              <a:t>transcende o interesse exclusivamente global, pelos impactos que os acordos internacionais firmados no âmbito das Nações Unidas têm sobre as políticas nacionais de desenvolvimento que, por sua vez, terminam por interferir significativamente  na qualidade de vida e na saúde das populações de todos os países do mundo</a:t>
            </a:r>
            <a:r>
              <a:rPr lang="pt-BR" sz="2400" dirty="0" smtClean="0">
                <a:effectLst/>
              </a:rPr>
              <a:t>” </a:t>
            </a:r>
            <a:r>
              <a:rPr lang="pt-BR" sz="2000" dirty="0" smtClean="0">
                <a:effectLst/>
              </a:rPr>
              <a:t>(</a:t>
            </a:r>
            <a:r>
              <a:rPr lang="pt-BR" sz="2000" dirty="0" err="1" smtClean="0">
                <a:effectLst/>
              </a:rPr>
              <a:t>Buss</a:t>
            </a:r>
            <a:r>
              <a:rPr lang="pt-BR" sz="2000" dirty="0" smtClean="0">
                <a:effectLst/>
              </a:rPr>
              <a:t>, 2014)</a:t>
            </a:r>
            <a:endParaRPr lang="pt-BR" sz="2000" dirty="0"/>
          </a:p>
        </p:txBody>
      </p:sp>
    </p:spTree>
    <p:extLst>
      <p:ext uri="{BB962C8B-B14F-4D97-AF65-F5344CB8AC3E}">
        <p14:creationId xmlns:p14="http://schemas.microsoft.com/office/powerpoint/2010/main" val="3467675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28600"/>
            <a:ext cx="8229600" cy="704850"/>
          </a:xfrm>
        </p:spPr>
        <p:txBody>
          <a:bodyPr/>
          <a:lstStyle/>
          <a:p>
            <a:pPr eaLnBrk="1" hangingPunct="1">
              <a:defRPr/>
            </a:pPr>
            <a:r>
              <a:rPr lang="pt-BR" sz="3200" dirty="0" smtClean="0">
                <a:solidFill>
                  <a:srgbClr val="FFC000"/>
                </a:solidFill>
              </a:rPr>
              <a:t>Agenda global para o desenvolvimento</a:t>
            </a:r>
          </a:p>
        </p:txBody>
      </p:sp>
      <p:sp>
        <p:nvSpPr>
          <p:cNvPr id="87043" name="Rectangle 3"/>
          <p:cNvSpPr>
            <a:spLocks noGrp="1" noChangeArrowheads="1"/>
          </p:cNvSpPr>
          <p:nvPr>
            <p:ph sz="half" idx="1"/>
          </p:nvPr>
        </p:nvSpPr>
        <p:spPr>
          <a:xfrm>
            <a:off x="250825" y="1052513"/>
            <a:ext cx="4681538" cy="4814887"/>
          </a:xfrm>
        </p:spPr>
        <p:txBody>
          <a:bodyPr/>
          <a:lstStyle/>
          <a:p>
            <a:pPr eaLnBrk="1" hangingPunct="1">
              <a:buFont typeface="Wingdings" panose="05000000000000000000" pitchFamily="2" charset="2"/>
              <a:buNone/>
              <a:defRPr/>
            </a:pPr>
            <a:r>
              <a:rPr lang="pt-BR" sz="1900" dirty="0" smtClean="0"/>
              <a:t>As </a:t>
            </a:r>
            <a:r>
              <a:rPr lang="pt-BR" sz="1900" dirty="0" smtClean="0">
                <a:solidFill>
                  <a:srgbClr val="FFFF00"/>
                </a:solidFill>
              </a:rPr>
              <a:t>cúpulas e conferências das Nações Unidas</a:t>
            </a:r>
            <a:r>
              <a:rPr lang="pt-BR" sz="1900" dirty="0" smtClean="0"/>
              <a:t>, celebradas nos últimos 20 anos, geraram relativo consenso mundial sobre políticas e atividades para erradicação da pobreza e fomento ao desenvolvimento sustentável, proporcionando um marco básico para alcançá-los.</a:t>
            </a:r>
          </a:p>
          <a:p>
            <a:pPr eaLnBrk="1" hangingPunct="1">
              <a:buFont typeface="Wingdings" panose="05000000000000000000" pitchFamily="2" charset="2"/>
              <a:buNone/>
              <a:defRPr/>
            </a:pPr>
            <a:r>
              <a:rPr lang="pt-BR" sz="1900" dirty="0" smtClean="0"/>
              <a:t>A </a:t>
            </a:r>
            <a:r>
              <a:rPr lang="pt-BR" sz="1900" dirty="0" smtClean="0">
                <a:solidFill>
                  <a:srgbClr val="FFFF00"/>
                </a:solidFill>
              </a:rPr>
              <a:t>Cúpula do Milênio</a:t>
            </a:r>
            <a:r>
              <a:rPr lang="pt-BR" sz="1900" dirty="0" smtClean="0"/>
              <a:t> se baseou nas decisões adotadas nestes eventos e reforçou algumas de suas mensagens fundamentais. Tais decisões, junto com a </a:t>
            </a:r>
            <a:r>
              <a:rPr lang="pt-BR" sz="1900" dirty="0" smtClean="0">
                <a:solidFill>
                  <a:srgbClr val="FFFF00"/>
                </a:solidFill>
              </a:rPr>
              <a:t>Declaração do Milênio</a:t>
            </a:r>
            <a:r>
              <a:rPr lang="pt-BR" sz="1900" dirty="0" smtClean="0"/>
              <a:t>, constituem o </a:t>
            </a:r>
            <a:r>
              <a:rPr lang="pt-BR" sz="1900" dirty="0" smtClean="0">
                <a:solidFill>
                  <a:srgbClr val="FFFF00"/>
                </a:solidFill>
              </a:rPr>
              <a:t>programa de desenvolvimento das Nações Unidas</a:t>
            </a:r>
          </a:p>
          <a:p>
            <a:pPr eaLnBrk="1" hangingPunct="1">
              <a:buFont typeface="Wingdings" panose="05000000000000000000" pitchFamily="2" charset="2"/>
              <a:buNone/>
              <a:defRPr/>
            </a:pPr>
            <a:endParaRPr lang="pt-BR" sz="1900" dirty="0" smtClean="0"/>
          </a:p>
          <a:p>
            <a:pPr eaLnBrk="1" hangingPunct="1">
              <a:buFont typeface="Wingdings" panose="05000000000000000000" pitchFamily="2" charset="2"/>
              <a:buNone/>
              <a:defRPr/>
            </a:pPr>
            <a:r>
              <a:rPr lang="pt-BR" sz="1900" dirty="0" smtClean="0"/>
              <a:t>http://www.un.org/esa/devagenda/index.html</a:t>
            </a:r>
          </a:p>
        </p:txBody>
      </p:sp>
      <p:pic>
        <p:nvPicPr>
          <p:cNvPr id="2048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26038" y="1196975"/>
            <a:ext cx="3549650" cy="5256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679745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188913"/>
            <a:ext cx="8229600" cy="647700"/>
          </a:xfrm>
        </p:spPr>
        <p:txBody>
          <a:bodyPr/>
          <a:lstStyle/>
          <a:p>
            <a:pPr eaLnBrk="1" hangingPunct="1">
              <a:defRPr/>
            </a:pPr>
            <a:r>
              <a:rPr lang="pt-BR" sz="3200" dirty="0" smtClean="0">
                <a:solidFill>
                  <a:srgbClr val="FFC000"/>
                </a:solidFill>
              </a:rPr>
              <a:t>Conferências das Nações Unidas</a:t>
            </a:r>
          </a:p>
        </p:txBody>
      </p:sp>
      <p:sp>
        <p:nvSpPr>
          <p:cNvPr id="88067" name="Rectangle 3"/>
          <p:cNvSpPr>
            <a:spLocks noGrp="1" noChangeArrowheads="1"/>
          </p:cNvSpPr>
          <p:nvPr>
            <p:ph type="body" idx="1"/>
          </p:nvPr>
        </p:nvSpPr>
        <p:spPr>
          <a:xfrm>
            <a:off x="457200" y="981075"/>
            <a:ext cx="8229600" cy="5876925"/>
          </a:xfrm>
        </p:spPr>
        <p:txBody>
          <a:bodyPr/>
          <a:lstStyle/>
          <a:p>
            <a:pPr eaLnBrk="1" hangingPunct="1">
              <a:lnSpc>
                <a:spcPct val="80000"/>
              </a:lnSpc>
              <a:buFont typeface="Wingdings" panose="05000000000000000000" pitchFamily="2" charset="2"/>
              <a:buNone/>
              <a:defRPr/>
            </a:pPr>
            <a:r>
              <a:rPr lang="pt-BR" sz="2000" b="1" dirty="0" smtClean="0"/>
              <a:t>1990 –</a:t>
            </a:r>
            <a:r>
              <a:rPr lang="pt-BR" sz="2000" dirty="0" smtClean="0"/>
              <a:t> Cúpula Mundial das Nações Unidas sobre a Criança</a:t>
            </a:r>
          </a:p>
          <a:p>
            <a:pPr eaLnBrk="1" hangingPunct="1">
              <a:lnSpc>
                <a:spcPct val="80000"/>
              </a:lnSpc>
              <a:buFont typeface="Wingdings" panose="05000000000000000000" pitchFamily="2" charset="2"/>
              <a:buNone/>
              <a:defRPr/>
            </a:pPr>
            <a:r>
              <a:rPr lang="pt-BR" sz="2000" b="1" dirty="0" smtClean="0">
                <a:solidFill>
                  <a:srgbClr val="FFFF00"/>
                </a:solidFill>
              </a:rPr>
              <a:t>1992 –</a:t>
            </a:r>
            <a:r>
              <a:rPr lang="pt-BR" sz="2000" dirty="0" smtClean="0">
                <a:solidFill>
                  <a:srgbClr val="FFFF00"/>
                </a:solidFill>
              </a:rPr>
              <a:t> Conferência da Nações Unidas sobre Ambiente e 	Desenvolvimento</a:t>
            </a:r>
            <a:endParaRPr lang="pt-BR" sz="2000" b="1" dirty="0" smtClean="0">
              <a:solidFill>
                <a:srgbClr val="FFFF00"/>
              </a:solidFill>
            </a:endParaRPr>
          </a:p>
          <a:p>
            <a:pPr eaLnBrk="1" hangingPunct="1">
              <a:lnSpc>
                <a:spcPct val="80000"/>
              </a:lnSpc>
              <a:buFont typeface="Wingdings" panose="05000000000000000000" pitchFamily="2" charset="2"/>
              <a:buNone/>
              <a:defRPr/>
            </a:pPr>
            <a:r>
              <a:rPr lang="pt-BR" sz="2000" b="1" dirty="0" smtClean="0"/>
              <a:t>1993</a:t>
            </a:r>
            <a:r>
              <a:rPr lang="pt-BR" sz="2000" dirty="0" smtClean="0"/>
              <a:t> – Conferência das Nações Unidas sobre os Direitos 	Humanos</a:t>
            </a:r>
            <a:endParaRPr lang="pt-BR" sz="2000" b="1" dirty="0" smtClean="0"/>
          </a:p>
          <a:p>
            <a:pPr eaLnBrk="1" hangingPunct="1">
              <a:lnSpc>
                <a:spcPct val="80000"/>
              </a:lnSpc>
              <a:buFont typeface="Wingdings" panose="05000000000000000000" pitchFamily="2" charset="2"/>
              <a:buNone/>
              <a:defRPr/>
            </a:pPr>
            <a:r>
              <a:rPr lang="pt-BR" sz="2000" b="1" dirty="0" smtClean="0">
                <a:solidFill>
                  <a:srgbClr val="FFFF00"/>
                </a:solidFill>
              </a:rPr>
              <a:t>1994 </a:t>
            </a:r>
            <a:r>
              <a:rPr lang="pt-BR" sz="2000" dirty="0" smtClean="0">
                <a:solidFill>
                  <a:srgbClr val="FFFF00"/>
                </a:solidFill>
              </a:rPr>
              <a:t>– Conferência das Nações Unidas sobre Populações e 	Desenvolvimento</a:t>
            </a:r>
            <a:endParaRPr lang="pt-BR" sz="2000" b="1" dirty="0" smtClean="0">
              <a:solidFill>
                <a:srgbClr val="FFFF00"/>
              </a:solidFill>
            </a:endParaRPr>
          </a:p>
          <a:p>
            <a:pPr eaLnBrk="1" hangingPunct="1">
              <a:lnSpc>
                <a:spcPct val="80000"/>
              </a:lnSpc>
              <a:buFont typeface="Wingdings" panose="05000000000000000000" pitchFamily="2" charset="2"/>
              <a:buNone/>
              <a:defRPr/>
            </a:pPr>
            <a:r>
              <a:rPr lang="pt-BR" sz="2000" b="1" dirty="0" smtClean="0"/>
              <a:t>1995 </a:t>
            </a:r>
            <a:r>
              <a:rPr lang="pt-BR" sz="2000" dirty="0" smtClean="0"/>
              <a:t>– Conferência das Nações Unidas sobre a Mulher</a:t>
            </a:r>
            <a:endParaRPr lang="pt-BR" sz="2000" b="1" dirty="0" smtClean="0"/>
          </a:p>
          <a:p>
            <a:pPr eaLnBrk="1" hangingPunct="1">
              <a:lnSpc>
                <a:spcPct val="80000"/>
              </a:lnSpc>
              <a:buFont typeface="Wingdings" panose="05000000000000000000" pitchFamily="2" charset="2"/>
              <a:buNone/>
              <a:defRPr/>
            </a:pPr>
            <a:r>
              <a:rPr lang="pt-BR" sz="2000" b="1" dirty="0" smtClean="0">
                <a:solidFill>
                  <a:srgbClr val="FFFF00"/>
                </a:solidFill>
              </a:rPr>
              <a:t>1995 </a:t>
            </a:r>
            <a:r>
              <a:rPr lang="pt-BR" sz="2000" dirty="0" smtClean="0">
                <a:solidFill>
                  <a:srgbClr val="FFFF00"/>
                </a:solidFill>
              </a:rPr>
              <a:t>– Conferência das Nações Unidas sobre o 	  		Desenvolvimento Social</a:t>
            </a:r>
          </a:p>
          <a:p>
            <a:pPr eaLnBrk="1" hangingPunct="1">
              <a:lnSpc>
                <a:spcPct val="80000"/>
              </a:lnSpc>
              <a:buFont typeface="Wingdings" panose="05000000000000000000" pitchFamily="2" charset="2"/>
              <a:buNone/>
              <a:defRPr/>
            </a:pPr>
            <a:r>
              <a:rPr lang="pt-BR" sz="2000" b="1" dirty="0" smtClean="0"/>
              <a:t>1996 </a:t>
            </a:r>
            <a:r>
              <a:rPr lang="pt-BR" sz="2000" dirty="0" smtClean="0"/>
              <a:t>– Conferência das Nações Unidas sobre Assentamentos 	Humanos (Habitat II)</a:t>
            </a:r>
            <a:endParaRPr lang="pt-BR" sz="2000" b="1" dirty="0" smtClean="0"/>
          </a:p>
          <a:p>
            <a:pPr eaLnBrk="1" hangingPunct="1">
              <a:lnSpc>
                <a:spcPct val="80000"/>
              </a:lnSpc>
              <a:buFont typeface="Wingdings" panose="05000000000000000000" pitchFamily="2" charset="2"/>
              <a:buNone/>
              <a:defRPr/>
            </a:pPr>
            <a:r>
              <a:rPr lang="pt-BR" sz="2000" b="1" dirty="0" smtClean="0">
                <a:solidFill>
                  <a:srgbClr val="FFFF00"/>
                </a:solidFill>
              </a:rPr>
              <a:t>1996 </a:t>
            </a:r>
            <a:r>
              <a:rPr lang="pt-BR" sz="2000" dirty="0" smtClean="0">
                <a:solidFill>
                  <a:srgbClr val="FFFF00"/>
                </a:solidFill>
              </a:rPr>
              <a:t>– Cúpula Mundial das Nações Unidas sobre Alimentação</a:t>
            </a:r>
          </a:p>
          <a:p>
            <a:pPr eaLnBrk="1" hangingPunct="1">
              <a:lnSpc>
                <a:spcPct val="80000"/>
              </a:lnSpc>
              <a:buFont typeface="Wingdings" panose="05000000000000000000" pitchFamily="2" charset="2"/>
              <a:buNone/>
              <a:defRPr/>
            </a:pPr>
            <a:r>
              <a:rPr lang="pt-BR" sz="2000" b="1" dirty="0" smtClean="0"/>
              <a:t>2000 </a:t>
            </a:r>
            <a:r>
              <a:rPr lang="pt-BR" sz="2000" dirty="0" smtClean="0"/>
              <a:t>– Cúpula do Milênio: Declaração e Objetivos do Milênio</a:t>
            </a:r>
          </a:p>
          <a:p>
            <a:pPr eaLnBrk="1" hangingPunct="1">
              <a:lnSpc>
                <a:spcPct val="80000"/>
              </a:lnSpc>
              <a:buFont typeface="Wingdings" panose="05000000000000000000" pitchFamily="2" charset="2"/>
              <a:buNone/>
              <a:defRPr/>
            </a:pPr>
            <a:r>
              <a:rPr lang="pt-BR" sz="2000" b="1" dirty="0" smtClean="0">
                <a:solidFill>
                  <a:srgbClr val="FFFF00"/>
                </a:solidFill>
              </a:rPr>
              <a:t>2002 </a:t>
            </a:r>
            <a:r>
              <a:rPr lang="pt-BR" sz="2000" dirty="0" smtClean="0">
                <a:solidFill>
                  <a:srgbClr val="FFFF00"/>
                </a:solidFill>
              </a:rPr>
              <a:t>– Conferência Internacional sobre Financiamento do 	Desenvolvimento</a:t>
            </a:r>
          </a:p>
          <a:p>
            <a:pPr eaLnBrk="1" hangingPunct="1">
              <a:lnSpc>
                <a:spcPct val="80000"/>
              </a:lnSpc>
              <a:buFont typeface="Wingdings" panose="05000000000000000000" pitchFamily="2" charset="2"/>
              <a:buNone/>
              <a:defRPr/>
            </a:pPr>
            <a:r>
              <a:rPr lang="pt-BR" sz="2000" b="1" dirty="0" smtClean="0"/>
              <a:t>2002</a:t>
            </a:r>
            <a:r>
              <a:rPr lang="pt-BR" sz="2000" dirty="0" smtClean="0"/>
              <a:t> – Cúpula Mundial sobre Desenvolvimento Sustentável Rio + 10</a:t>
            </a:r>
          </a:p>
          <a:p>
            <a:pPr eaLnBrk="1" hangingPunct="1">
              <a:lnSpc>
                <a:spcPct val="80000"/>
              </a:lnSpc>
              <a:buFont typeface="Wingdings" panose="05000000000000000000" pitchFamily="2" charset="2"/>
              <a:buNone/>
              <a:defRPr/>
            </a:pPr>
            <a:r>
              <a:rPr lang="pt-BR" sz="2000" b="1" dirty="0" smtClean="0">
                <a:solidFill>
                  <a:srgbClr val="FFFF00"/>
                </a:solidFill>
              </a:rPr>
              <a:t>2005</a:t>
            </a:r>
            <a:r>
              <a:rPr lang="pt-BR" sz="2000" dirty="0" smtClean="0">
                <a:solidFill>
                  <a:srgbClr val="FFFF00"/>
                </a:solidFill>
              </a:rPr>
              <a:t> – Cúpula do Milênio II</a:t>
            </a:r>
          </a:p>
          <a:p>
            <a:pPr eaLnBrk="1" hangingPunct="1">
              <a:lnSpc>
                <a:spcPct val="80000"/>
              </a:lnSpc>
              <a:buFont typeface="Wingdings" panose="05000000000000000000" pitchFamily="2" charset="2"/>
              <a:buNone/>
              <a:defRPr/>
            </a:pPr>
            <a:r>
              <a:rPr lang="pt-BR" sz="2000" dirty="0" smtClean="0"/>
              <a:t>2010 – Cúpula do Milênio III</a:t>
            </a:r>
          </a:p>
          <a:p>
            <a:pPr eaLnBrk="1" hangingPunct="1">
              <a:lnSpc>
                <a:spcPct val="80000"/>
              </a:lnSpc>
              <a:buFont typeface="Wingdings" panose="05000000000000000000" pitchFamily="2" charset="2"/>
              <a:buNone/>
              <a:defRPr/>
            </a:pPr>
            <a:r>
              <a:rPr lang="pt-BR" sz="2000" dirty="0" smtClean="0">
                <a:solidFill>
                  <a:srgbClr val="FFFF00"/>
                </a:solidFill>
              </a:rPr>
              <a:t>2012 – Rio + 20</a:t>
            </a:r>
          </a:p>
        </p:txBody>
      </p:sp>
    </p:spTree>
    <p:extLst>
      <p:ext uri="{BB962C8B-B14F-4D97-AF65-F5344CB8AC3E}">
        <p14:creationId xmlns:p14="http://schemas.microsoft.com/office/powerpoint/2010/main" val="703760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7150"/>
            <a:ext cx="8229600" cy="1139825"/>
          </a:xfrm>
        </p:spPr>
        <p:txBody>
          <a:bodyPr/>
          <a:lstStyle/>
          <a:p>
            <a:pPr algn="l" eaLnBrk="1" hangingPunct="1">
              <a:defRPr/>
            </a:pPr>
            <a:r>
              <a:rPr lang="pt-BR" sz="3600" dirty="0" smtClean="0">
                <a:solidFill>
                  <a:srgbClr val="FFC000"/>
                </a:solidFill>
              </a:rPr>
              <a:t>	Rio + 20</a:t>
            </a:r>
          </a:p>
        </p:txBody>
      </p:sp>
      <p:sp>
        <p:nvSpPr>
          <p:cNvPr id="3" name="Espaço Reservado para Conteúdo 2"/>
          <p:cNvSpPr>
            <a:spLocks noGrp="1"/>
          </p:cNvSpPr>
          <p:nvPr>
            <p:ph idx="1"/>
          </p:nvPr>
        </p:nvSpPr>
        <p:spPr>
          <a:xfrm>
            <a:off x="684213" y="1557338"/>
            <a:ext cx="8229600" cy="4530725"/>
          </a:xfrm>
        </p:spPr>
        <p:txBody>
          <a:bodyPr/>
          <a:lstStyle/>
          <a:p>
            <a:pPr marL="0" indent="0" eaLnBrk="1" hangingPunct="1">
              <a:lnSpc>
                <a:spcPts val="3000"/>
              </a:lnSpc>
              <a:buFont typeface="Wingdings" panose="05000000000000000000" pitchFamily="2" charset="2"/>
              <a:buNone/>
              <a:defRPr/>
            </a:pPr>
            <a:r>
              <a:rPr lang="pt-BR" sz="2600" dirty="0" smtClean="0">
                <a:solidFill>
                  <a:srgbClr val="FFFF00"/>
                </a:solidFill>
                <a:latin typeface="+mj-lt"/>
              </a:rPr>
              <a:t>Conferência das Nações</a:t>
            </a:r>
          </a:p>
          <a:p>
            <a:pPr marL="0" indent="0" eaLnBrk="1" hangingPunct="1">
              <a:lnSpc>
                <a:spcPts val="3000"/>
              </a:lnSpc>
              <a:buFont typeface="Wingdings" panose="05000000000000000000" pitchFamily="2" charset="2"/>
              <a:buNone/>
              <a:defRPr/>
            </a:pPr>
            <a:r>
              <a:rPr lang="pt-BR" sz="2600" dirty="0" smtClean="0">
                <a:solidFill>
                  <a:srgbClr val="FFFF00"/>
                </a:solidFill>
                <a:latin typeface="+mj-lt"/>
              </a:rPr>
              <a:t>Unidas sobre o Desenvolvimento Sustentável</a:t>
            </a:r>
            <a:r>
              <a:rPr lang="pt-BR" sz="2600" dirty="0" smtClean="0">
                <a:latin typeface="+mj-lt"/>
              </a:rPr>
              <a:t> – Rio de Janeiro, Junho de 2012</a:t>
            </a:r>
          </a:p>
          <a:p>
            <a:pPr marL="0" indent="0" eaLnBrk="1" hangingPunct="1">
              <a:lnSpc>
                <a:spcPts val="3000"/>
              </a:lnSpc>
              <a:buFont typeface="Wingdings" panose="05000000000000000000" pitchFamily="2" charset="2"/>
              <a:buNone/>
              <a:defRPr/>
            </a:pPr>
            <a:r>
              <a:rPr lang="pt-BR" sz="2600" dirty="0" smtClean="0">
                <a:latin typeface="+mj-lt"/>
              </a:rPr>
              <a:t>Documento final: ‘</a:t>
            </a:r>
            <a:r>
              <a:rPr lang="pt-BR" sz="2600" dirty="0" smtClean="0">
                <a:solidFill>
                  <a:srgbClr val="FFFF00"/>
                </a:solidFill>
                <a:latin typeface="+mj-lt"/>
              </a:rPr>
              <a:t>O futuro que queremos</a:t>
            </a:r>
            <a:r>
              <a:rPr lang="pt-BR" sz="2600" dirty="0" smtClean="0">
                <a:latin typeface="+mj-lt"/>
              </a:rPr>
              <a:t>’ (</a:t>
            </a:r>
            <a:r>
              <a:rPr lang="pt-BR" sz="2600" i="1" dirty="0" smtClean="0">
                <a:latin typeface="+mj-lt"/>
              </a:rPr>
              <a:t>The future </a:t>
            </a:r>
            <a:r>
              <a:rPr lang="pt-BR" sz="2600" i="1" dirty="0" err="1" smtClean="0">
                <a:latin typeface="+mj-lt"/>
              </a:rPr>
              <a:t>we</a:t>
            </a:r>
            <a:r>
              <a:rPr lang="pt-BR" sz="2600" i="1" dirty="0" smtClean="0">
                <a:latin typeface="+mj-lt"/>
              </a:rPr>
              <a:t> </a:t>
            </a:r>
            <a:r>
              <a:rPr lang="pt-BR" sz="2600" i="1" dirty="0" err="1" smtClean="0">
                <a:latin typeface="+mj-lt"/>
              </a:rPr>
              <a:t>want</a:t>
            </a:r>
            <a:r>
              <a:rPr lang="pt-BR" sz="2600" i="1" dirty="0" smtClean="0">
                <a:latin typeface="+mj-lt"/>
              </a:rPr>
              <a:t>), </a:t>
            </a:r>
            <a:r>
              <a:rPr lang="pt-BR" sz="2600" dirty="0" smtClean="0">
                <a:effectLst>
                  <a:outerShdw blurRad="38100" dist="38100" dir="2700000" algn="tl">
                    <a:srgbClr val="000000">
                      <a:alpha val="43137"/>
                    </a:srgbClr>
                  </a:outerShdw>
                </a:effectLst>
                <a:latin typeface="+mj-lt"/>
              </a:rPr>
              <a:t>firmado por Chefes de Estado e de Governo</a:t>
            </a:r>
            <a:endParaRPr lang="pt-BR" sz="2600" dirty="0" smtClean="0">
              <a:latin typeface="+mj-lt"/>
            </a:endParaRPr>
          </a:p>
          <a:p>
            <a:pPr marL="0" indent="0" eaLnBrk="1" hangingPunct="1">
              <a:lnSpc>
                <a:spcPts val="3000"/>
              </a:lnSpc>
              <a:buFont typeface="Wingdings" panose="05000000000000000000" pitchFamily="2" charset="2"/>
              <a:buNone/>
              <a:defRPr/>
            </a:pPr>
            <a:r>
              <a:rPr lang="pt-BR" sz="2600" dirty="0" smtClean="0">
                <a:solidFill>
                  <a:srgbClr val="FFFF00"/>
                </a:solidFill>
                <a:latin typeface="+mj-lt"/>
              </a:rPr>
              <a:t>Três pilares do desenvolvimento sustentável: econômico, ambiental e social</a:t>
            </a:r>
          </a:p>
          <a:p>
            <a:pPr marL="0" indent="0" eaLnBrk="1" hangingPunct="1">
              <a:lnSpc>
                <a:spcPts val="3000"/>
              </a:lnSpc>
              <a:buFont typeface="Wingdings" panose="05000000000000000000" pitchFamily="2" charset="2"/>
              <a:buNone/>
              <a:defRPr/>
            </a:pPr>
            <a:r>
              <a:rPr lang="pt-BR" sz="2600" dirty="0" smtClean="0">
                <a:latin typeface="+mj-lt"/>
              </a:rPr>
              <a:t>Ações globais, nacionais </a:t>
            </a:r>
            <a:r>
              <a:rPr lang="pt-BR" sz="2600" dirty="0">
                <a:latin typeface="+mj-lt"/>
              </a:rPr>
              <a:t>e</a:t>
            </a:r>
            <a:r>
              <a:rPr lang="pt-BR" sz="2600" dirty="0" smtClean="0">
                <a:latin typeface="+mj-lt"/>
              </a:rPr>
              <a:t> locais</a:t>
            </a:r>
          </a:p>
          <a:p>
            <a:pPr marL="0" indent="0" eaLnBrk="1" hangingPunct="1">
              <a:lnSpc>
                <a:spcPts val="3000"/>
              </a:lnSpc>
              <a:buFont typeface="Wingdings" panose="05000000000000000000" pitchFamily="2" charset="2"/>
              <a:buNone/>
              <a:defRPr/>
            </a:pPr>
            <a:r>
              <a:rPr lang="pt-BR" sz="2600" dirty="0" smtClean="0">
                <a:latin typeface="+mj-lt"/>
              </a:rPr>
              <a:t>Economia verde, erradicação da pobreza e reforma da governança global do desenvolvimento sustentável e do ambiente</a:t>
            </a:r>
          </a:p>
          <a:p>
            <a:pPr marL="0" indent="0" eaLnBrk="1" hangingPunct="1">
              <a:buFont typeface="Wingdings" panose="05000000000000000000" pitchFamily="2" charset="2"/>
              <a:buNone/>
              <a:defRPr/>
            </a:pPr>
            <a:endParaRPr lang="pt-BR" dirty="0" smtClean="0">
              <a:latin typeface="+mj-lt"/>
            </a:endParaRPr>
          </a:p>
        </p:txBody>
      </p:sp>
      <p:pic>
        <p:nvPicPr>
          <p:cNvPr id="23556"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9850"/>
            <a:ext cx="454183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184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404813"/>
            <a:ext cx="8229600" cy="647700"/>
          </a:xfrm>
        </p:spPr>
        <p:txBody>
          <a:bodyPr/>
          <a:lstStyle/>
          <a:p>
            <a:pPr eaLnBrk="1" hangingPunct="1">
              <a:lnSpc>
                <a:spcPct val="85000"/>
              </a:lnSpc>
              <a:defRPr/>
            </a:pPr>
            <a:r>
              <a:rPr lang="pt-BR" sz="3200" dirty="0" smtClean="0">
                <a:solidFill>
                  <a:srgbClr val="FFC000"/>
                </a:solidFill>
              </a:rPr>
              <a:t>Situação </a:t>
            </a:r>
            <a:r>
              <a:rPr lang="pt-BR" sz="3200" dirty="0" err="1" smtClean="0">
                <a:solidFill>
                  <a:srgbClr val="FFC000"/>
                </a:solidFill>
              </a:rPr>
              <a:t>sócio-econômica</a:t>
            </a:r>
            <a:r>
              <a:rPr lang="pt-BR" sz="3200" dirty="0" smtClean="0">
                <a:solidFill>
                  <a:srgbClr val="FFC000"/>
                </a:solidFill>
              </a:rPr>
              <a:t> global</a:t>
            </a:r>
            <a:r>
              <a:rPr lang="es-ES" sz="2000" dirty="0" smtClean="0">
                <a:solidFill>
                  <a:srgbClr val="FFC000"/>
                </a:solidFill>
              </a:rPr>
              <a:t> </a:t>
            </a:r>
            <a:r>
              <a:rPr lang="es-ES" sz="2000" dirty="0" smtClean="0">
                <a:solidFill>
                  <a:srgbClr val="FFFF00"/>
                </a:solidFill>
              </a:rPr>
              <a:t>(1/3)</a:t>
            </a:r>
            <a:endParaRPr lang="es-ES" sz="3600" dirty="0" smtClean="0">
              <a:solidFill>
                <a:srgbClr val="FFFF00"/>
              </a:solidFill>
            </a:endParaRPr>
          </a:p>
        </p:txBody>
      </p:sp>
      <p:sp>
        <p:nvSpPr>
          <p:cNvPr id="7171" name="Rectangle 3"/>
          <p:cNvSpPr>
            <a:spLocks noGrp="1" noChangeArrowheads="1"/>
          </p:cNvSpPr>
          <p:nvPr>
            <p:ph type="body" idx="1"/>
          </p:nvPr>
        </p:nvSpPr>
        <p:spPr>
          <a:xfrm>
            <a:off x="457200" y="1125538"/>
            <a:ext cx="8229600" cy="5472112"/>
          </a:xfrm>
        </p:spPr>
        <p:txBody>
          <a:bodyPr/>
          <a:lstStyle/>
          <a:p>
            <a:pPr eaLnBrk="1" hangingPunct="1">
              <a:lnSpc>
                <a:spcPct val="95000"/>
              </a:lnSpc>
              <a:spcBef>
                <a:spcPts val="600"/>
              </a:spcBef>
              <a:buFont typeface="Wingdings" panose="05000000000000000000" pitchFamily="2" charset="2"/>
              <a:buNone/>
              <a:defRPr/>
            </a:pPr>
            <a:r>
              <a:rPr lang="pt-BR" sz="2400" dirty="0" smtClean="0">
                <a:solidFill>
                  <a:srgbClr val="FFFF00"/>
                </a:solidFill>
              </a:rPr>
              <a:t>Crise sistêmica e global</a:t>
            </a:r>
            <a:r>
              <a:rPr lang="pt-BR" sz="2400" dirty="0" smtClean="0"/>
              <a:t>, iniciada em 2007-2008 no circuito central da economia globalizada: USA e países da União Europeia. </a:t>
            </a:r>
            <a:r>
              <a:rPr lang="pt-BR" sz="2400" dirty="0" smtClean="0">
                <a:solidFill>
                  <a:srgbClr val="FFFF00"/>
                </a:solidFill>
              </a:rPr>
              <a:t>Aprofundamento da crise</a:t>
            </a:r>
            <a:r>
              <a:rPr lang="pt-BR" sz="2400" dirty="0" smtClean="0"/>
              <a:t> desde então</a:t>
            </a:r>
          </a:p>
          <a:p>
            <a:pPr eaLnBrk="1" hangingPunct="1">
              <a:lnSpc>
                <a:spcPct val="95000"/>
              </a:lnSpc>
              <a:spcBef>
                <a:spcPts val="600"/>
              </a:spcBef>
              <a:buFont typeface="Wingdings" panose="05000000000000000000" pitchFamily="2" charset="2"/>
              <a:buNone/>
              <a:defRPr/>
            </a:pPr>
            <a:r>
              <a:rPr lang="pt-BR" sz="2400" dirty="0" smtClean="0"/>
              <a:t>Crise de bancos privados </a:t>
            </a:r>
            <a:r>
              <a:rPr lang="pt-BR" sz="2400" dirty="0" smtClean="0">
                <a:cs typeface="Arial" charset="0"/>
              </a:rPr>
              <a:t>→ crise das dívidas soberanas dos Estados-Nacionais. </a:t>
            </a:r>
            <a:r>
              <a:rPr lang="pt-BR" sz="2400" dirty="0" smtClean="0">
                <a:solidFill>
                  <a:srgbClr val="FFFF00"/>
                </a:solidFill>
                <a:cs typeface="Arial" charset="0"/>
              </a:rPr>
              <a:t>Privatização dos lucros; socialização dos prejuízos</a:t>
            </a:r>
          </a:p>
          <a:p>
            <a:pPr eaLnBrk="1" hangingPunct="1">
              <a:lnSpc>
                <a:spcPct val="95000"/>
              </a:lnSpc>
              <a:spcBef>
                <a:spcPts val="600"/>
              </a:spcBef>
              <a:buFont typeface="Wingdings" panose="05000000000000000000" pitchFamily="2" charset="2"/>
              <a:buNone/>
              <a:defRPr/>
            </a:pPr>
            <a:r>
              <a:rPr lang="pt-BR" sz="2400" dirty="0" smtClean="0">
                <a:solidFill>
                  <a:srgbClr val="FFFF00"/>
                </a:solidFill>
                <a:cs typeface="Arial" charset="0"/>
              </a:rPr>
              <a:t>Políticas recessivas</a:t>
            </a:r>
            <a:r>
              <a:rPr lang="pt-BR" sz="2400" dirty="0" smtClean="0">
                <a:cs typeface="Arial" charset="0"/>
              </a:rPr>
              <a:t>. Redução de investimentos públicos </a:t>
            </a:r>
            <a:r>
              <a:rPr lang="pt-BR" sz="2400" dirty="0">
                <a:cs typeface="Arial" charset="0"/>
              </a:rPr>
              <a:t>e</a:t>
            </a:r>
            <a:r>
              <a:rPr lang="pt-BR" sz="2400" dirty="0" smtClean="0">
                <a:cs typeface="Arial" charset="0"/>
              </a:rPr>
              <a:t> orçamentos sociais, inclusive da saúde; </a:t>
            </a:r>
            <a:r>
              <a:rPr lang="pt-BR" sz="2400" dirty="0" smtClean="0">
                <a:solidFill>
                  <a:srgbClr val="FFFF00"/>
                </a:solidFill>
                <a:cs typeface="Arial" charset="0"/>
              </a:rPr>
              <a:t>a austeridade mata </a:t>
            </a:r>
            <a:r>
              <a:rPr lang="pt-BR" sz="1800" dirty="0" smtClean="0">
                <a:cs typeface="Arial" charset="0"/>
              </a:rPr>
              <a:t>(D. </a:t>
            </a:r>
            <a:r>
              <a:rPr lang="pt-BR" sz="1800" dirty="0" err="1" smtClean="0">
                <a:cs typeface="Arial" charset="0"/>
              </a:rPr>
              <a:t>Stucler</a:t>
            </a:r>
            <a:r>
              <a:rPr lang="pt-BR" sz="1800" dirty="0" smtClean="0">
                <a:cs typeface="Arial" charset="0"/>
              </a:rPr>
              <a:t>, </a:t>
            </a:r>
            <a:r>
              <a:rPr lang="en-US" sz="1800" dirty="0" smtClean="0">
                <a:effectLst/>
              </a:rPr>
              <a:t>The </a:t>
            </a:r>
            <a:r>
              <a:rPr lang="en-US" sz="1800" dirty="0">
                <a:effectLst/>
              </a:rPr>
              <a:t>Body Economic: Why Austerity </a:t>
            </a:r>
            <a:r>
              <a:rPr lang="en-US" sz="1800" dirty="0" smtClean="0">
                <a:effectLst/>
              </a:rPr>
              <a:t>Kills, 2013)</a:t>
            </a:r>
            <a:endParaRPr lang="pt-BR" sz="1800" dirty="0" smtClean="0">
              <a:solidFill>
                <a:srgbClr val="FFFF00"/>
              </a:solidFill>
              <a:cs typeface="Arial" charset="0"/>
            </a:endParaRPr>
          </a:p>
          <a:p>
            <a:pPr eaLnBrk="1" hangingPunct="1">
              <a:lnSpc>
                <a:spcPct val="95000"/>
              </a:lnSpc>
              <a:spcBef>
                <a:spcPts val="600"/>
              </a:spcBef>
              <a:buFont typeface="Wingdings" panose="05000000000000000000" pitchFamily="2" charset="2"/>
              <a:buNone/>
              <a:defRPr/>
            </a:pPr>
            <a:r>
              <a:rPr lang="pt-BR" sz="2400" dirty="0" smtClean="0">
                <a:solidFill>
                  <a:srgbClr val="FFFF00"/>
                </a:solidFill>
              </a:rPr>
              <a:t>Aprofundamento das desigualdades pré-existentes,</a:t>
            </a:r>
            <a:r>
              <a:rPr lang="pt-BR" sz="2400" dirty="0" smtClean="0"/>
              <a:t> ‘malefícios do do processo de globalização’ (</a:t>
            </a:r>
            <a:r>
              <a:rPr lang="pt-BR" sz="1800" dirty="0" smtClean="0"/>
              <a:t>Stiglitz, 2011</a:t>
            </a:r>
            <a:r>
              <a:rPr lang="pt-BR" sz="2400" dirty="0" smtClean="0"/>
              <a:t>). Crise de múltiplas dimensões. Impactos da crise global sobre todos os países, embora de diferentes formas.</a:t>
            </a:r>
            <a:r>
              <a:rPr lang="pt-BR" sz="2400" dirty="0"/>
              <a:t> </a:t>
            </a:r>
            <a:r>
              <a:rPr lang="pt-BR" sz="2400" dirty="0" smtClean="0"/>
              <a:t>Desigualdade </a:t>
            </a:r>
            <a:r>
              <a:rPr lang="pt-BR" sz="2400" dirty="0" err="1" smtClean="0"/>
              <a:t>sócio-econômica</a:t>
            </a:r>
            <a:r>
              <a:rPr lang="pt-BR" sz="2400" dirty="0" smtClean="0"/>
              <a:t> mundial e </a:t>
            </a:r>
            <a:r>
              <a:rPr lang="pt-BR" sz="2400" dirty="0" err="1" smtClean="0"/>
              <a:t>intra-países</a:t>
            </a:r>
            <a:r>
              <a:rPr lang="pt-BR" sz="2400" dirty="0" smtClean="0"/>
              <a:t> crescente.</a:t>
            </a:r>
          </a:p>
        </p:txBody>
      </p:sp>
    </p:spTree>
    <p:extLst>
      <p:ext uri="{BB962C8B-B14F-4D97-AF65-F5344CB8AC3E}">
        <p14:creationId xmlns:p14="http://schemas.microsoft.com/office/powerpoint/2010/main" val="3469756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450"/>
            <a:ext cx="8229600" cy="1143000"/>
          </a:xfrm>
        </p:spPr>
        <p:txBody>
          <a:bodyPr/>
          <a:lstStyle/>
          <a:p>
            <a:pPr eaLnBrk="1" hangingPunct="1">
              <a:defRPr/>
            </a:pPr>
            <a:r>
              <a:rPr lang="pt-BR" sz="3200" dirty="0" smtClean="0">
                <a:solidFill>
                  <a:srgbClr val="FFC000"/>
                </a:solidFill>
              </a:rPr>
              <a:t>O futuro que queremos</a:t>
            </a:r>
            <a:endParaRPr lang="pt-BR" sz="3200" dirty="0">
              <a:solidFill>
                <a:srgbClr val="FFC000"/>
              </a:solidFill>
            </a:endParaRPr>
          </a:p>
        </p:txBody>
      </p:sp>
      <p:sp>
        <p:nvSpPr>
          <p:cNvPr id="3" name="Espaço Reservado para Conteúdo 2"/>
          <p:cNvSpPr>
            <a:spLocks noGrp="1"/>
          </p:cNvSpPr>
          <p:nvPr>
            <p:ph idx="1"/>
          </p:nvPr>
        </p:nvSpPr>
        <p:spPr>
          <a:xfrm>
            <a:off x="457200" y="1341438"/>
            <a:ext cx="8229600" cy="4530725"/>
          </a:xfrm>
        </p:spPr>
        <p:txBody>
          <a:bodyPr/>
          <a:lstStyle/>
          <a:p>
            <a:pPr eaLnBrk="1" hangingPunct="1">
              <a:defRPr/>
            </a:pPr>
            <a:r>
              <a:rPr lang="pt-BR" sz="2400" dirty="0" smtClean="0">
                <a:latin typeface="+mj-lt"/>
              </a:rPr>
              <a:t>Documento final de acordo entre Chefes de Estado e de Governo</a:t>
            </a:r>
          </a:p>
          <a:p>
            <a:pPr eaLnBrk="1" hangingPunct="1">
              <a:defRPr/>
            </a:pPr>
            <a:r>
              <a:rPr lang="pt-BR" sz="2400" dirty="0" smtClean="0">
                <a:latin typeface="+mj-lt"/>
              </a:rPr>
              <a:t>53 páginas, 283 parágrafos</a:t>
            </a:r>
          </a:p>
          <a:p>
            <a:pPr eaLnBrk="1" hangingPunct="1">
              <a:defRPr/>
            </a:pPr>
            <a:r>
              <a:rPr lang="pt-BR" sz="2400" dirty="0" smtClean="0">
                <a:latin typeface="+mj-lt"/>
              </a:rPr>
              <a:t>9 parágrafos sobre saúde</a:t>
            </a:r>
          </a:p>
          <a:p>
            <a:pPr eaLnBrk="1" hangingPunct="1">
              <a:defRPr/>
            </a:pPr>
            <a:r>
              <a:rPr lang="pt-BR" sz="2400" dirty="0" smtClean="0">
                <a:latin typeface="+mj-lt"/>
              </a:rPr>
              <a:t>Acesso: </a:t>
            </a:r>
            <a:r>
              <a:rPr lang="pt-BR" sz="2400" dirty="0" smtClean="0">
                <a:solidFill>
                  <a:srgbClr val="FFFF00"/>
                </a:solidFill>
                <a:latin typeface="+mj-lt"/>
              </a:rPr>
              <a:t>http://dssbr.org</a:t>
            </a:r>
            <a:r>
              <a:rPr lang="pt-BR" sz="2400" dirty="0" smtClean="0">
                <a:latin typeface="+mj-lt"/>
              </a:rPr>
              <a:t> (site ENSP/Fiocruz)</a:t>
            </a:r>
          </a:p>
          <a:p>
            <a:pPr eaLnBrk="1" hangingPunct="1">
              <a:defRPr/>
            </a:pPr>
            <a:r>
              <a:rPr lang="pt-BR" sz="2400" dirty="0" smtClean="0">
                <a:latin typeface="+mj-lt"/>
              </a:rPr>
              <a:t>Documento orientador do processo de elaboração da  </a:t>
            </a:r>
            <a:r>
              <a:rPr lang="pt-BR" sz="2400" dirty="0" smtClean="0">
                <a:solidFill>
                  <a:srgbClr val="FFFF00"/>
                </a:solidFill>
                <a:latin typeface="+mj-lt"/>
              </a:rPr>
              <a:t>Agenda do Desenvolvimento Sustentável 2030</a:t>
            </a:r>
          </a:p>
          <a:p>
            <a:pPr eaLnBrk="1" hangingPunct="1">
              <a:defRPr/>
            </a:pPr>
            <a:r>
              <a:rPr lang="pt-BR" sz="2400" dirty="0" smtClean="0">
                <a:latin typeface="+mj-lt"/>
              </a:rPr>
              <a:t>Agenda inconclusa (ODM) e nova agenda (ODS)</a:t>
            </a:r>
          </a:p>
          <a:p>
            <a:pPr eaLnBrk="1" hangingPunct="1">
              <a:defRPr/>
            </a:pPr>
            <a:endParaRPr lang="pt-BR" sz="3000" dirty="0">
              <a:solidFill>
                <a:srgbClr val="FFFF00"/>
              </a:solidFill>
              <a:latin typeface="+mj-lt"/>
            </a:endParaRPr>
          </a:p>
        </p:txBody>
      </p:sp>
    </p:spTree>
    <p:extLst>
      <p:ext uri="{BB962C8B-B14F-4D97-AF65-F5344CB8AC3E}">
        <p14:creationId xmlns:p14="http://schemas.microsoft.com/office/powerpoint/2010/main" val="2011259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341016"/>
            <a:ext cx="8229600" cy="5040312"/>
          </a:xfrm>
        </p:spPr>
        <p:txBody>
          <a:bodyPr>
            <a:normAutofit fontScale="92500" lnSpcReduction="20000"/>
          </a:bodyPr>
          <a:lstStyle/>
          <a:p>
            <a:pPr>
              <a:defRPr/>
            </a:pPr>
            <a:r>
              <a:rPr lang="pt-BR" sz="2500" dirty="0" smtClean="0">
                <a:solidFill>
                  <a:srgbClr val="FFFF00"/>
                </a:solidFill>
                <a:effectLst>
                  <a:outerShdw blurRad="38100" dist="38100" dir="2700000" algn="tl">
                    <a:srgbClr val="000000">
                      <a:alpha val="43137"/>
                    </a:srgbClr>
                  </a:outerShdw>
                </a:effectLst>
              </a:rPr>
              <a:t>Agenda do Desenvolvimento Sustentável 2030</a:t>
            </a:r>
            <a:r>
              <a:rPr lang="pt-BR" sz="2500" dirty="0" smtClean="0">
                <a:effectLst>
                  <a:outerShdw blurRad="38100" dist="38100" dir="2700000" algn="tl">
                    <a:srgbClr val="000000">
                      <a:alpha val="43137"/>
                    </a:srgbClr>
                  </a:outerShdw>
                </a:effectLst>
              </a:rPr>
              <a:t> e </a:t>
            </a:r>
            <a:r>
              <a:rPr lang="pt-BR" sz="2500" dirty="0" smtClean="0">
                <a:solidFill>
                  <a:srgbClr val="FFFF00"/>
                </a:solidFill>
                <a:effectLst>
                  <a:outerShdw blurRad="38100" dist="38100" dir="2700000" algn="tl">
                    <a:srgbClr val="000000">
                      <a:alpha val="43137"/>
                    </a:srgbClr>
                  </a:outerShdw>
                </a:effectLst>
              </a:rPr>
              <a:t>Objetivos do Desenvolvimento Sustentável (ODS)</a:t>
            </a:r>
            <a:r>
              <a:rPr lang="pt-BR" sz="2500" dirty="0" smtClean="0">
                <a:effectLst>
                  <a:outerShdw blurRad="38100" dist="38100" dir="2700000" algn="tl">
                    <a:srgbClr val="000000">
                      <a:alpha val="43137"/>
                    </a:srgbClr>
                  </a:outerShdw>
                </a:effectLst>
              </a:rPr>
              <a:t> aprovados na </a:t>
            </a:r>
            <a:r>
              <a:rPr lang="pt-BR" sz="2500" dirty="0" smtClean="0">
                <a:solidFill>
                  <a:srgbClr val="FFFF00"/>
                </a:solidFill>
                <a:effectLst>
                  <a:outerShdw blurRad="38100" dist="38100" dir="2700000" algn="tl">
                    <a:srgbClr val="000000">
                      <a:alpha val="43137"/>
                    </a:srgbClr>
                  </a:outerShdw>
                </a:effectLst>
              </a:rPr>
              <a:t>Assembleia Geral das Nações Unidas </a:t>
            </a:r>
            <a:r>
              <a:rPr lang="pt-BR" sz="2500" dirty="0" smtClean="0">
                <a:effectLst>
                  <a:outerShdw blurRad="38100" dist="38100" dir="2700000" algn="tl">
                    <a:srgbClr val="000000">
                      <a:alpha val="43137"/>
                    </a:srgbClr>
                  </a:outerShdw>
                </a:effectLst>
              </a:rPr>
              <a:t>(Setembro de 2015, Nova York)</a:t>
            </a:r>
          </a:p>
          <a:p>
            <a:r>
              <a:rPr lang="pt-BR" sz="2500" dirty="0" smtClean="0">
                <a:solidFill>
                  <a:srgbClr val="FFFF00"/>
                </a:solidFill>
              </a:rPr>
              <a:t>Resolução UNGA A/70/L1 ‘</a:t>
            </a:r>
            <a:r>
              <a:rPr lang="pt-BR" sz="2500" i="1" dirty="0" err="1" smtClean="0">
                <a:solidFill>
                  <a:srgbClr val="FFFF00"/>
                </a:solidFill>
              </a:rPr>
              <a:t>Transforming</a:t>
            </a:r>
            <a:r>
              <a:rPr lang="pt-BR" sz="2500" i="1" dirty="0" smtClean="0">
                <a:solidFill>
                  <a:srgbClr val="FFFF00"/>
                </a:solidFill>
              </a:rPr>
              <a:t> </a:t>
            </a:r>
            <a:r>
              <a:rPr lang="pt-BR" sz="2500" i="1" dirty="0" err="1" smtClean="0">
                <a:solidFill>
                  <a:srgbClr val="FFFF00"/>
                </a:solidFill>
              </a:rPr>
              <a:t>Our</a:t>
            </a:r>
            <a:r>
              <a:rPr lang="pt-BR" sz="2500" i="1" dirty="0" smtClean="0">
                <a:solidFill>
                  <a:srgbClr val="FFFF00"/>
                </a:solidFill>
              </a:rPr>
              <a:t> World: The </a:t>
            </a:r>
            <a:r>
              <a:rPr lang="pt-BR" sz="2500" i="1" dirty="0" err="1" smtClean="0">
                <a:solidFill>
                  <a:srgbClr val="FFFF00"/>
                </a:solidFill>
              </a:rPr>
              <a:t>Development</a:t>
            </a:r>
            <a:r>
              <a:rPr lang="pt-BR" sz="2500" i="1" dirty="0" smtClean="0">
                <a:solidFill>
                  <a:srgbClr val="FFFF00"/>
                </a:solidFill>
              </a:rPr>
              <a:t> Agenda 2030</a:t>
            </a:r>
            <a:r>
              <a:rPr lang="pt-BR" sz="2500" dirty="0" smtClean="0">
                <a:solidFill>
                  <a:srgbClr val="FFFF00"/>
                </a:solidFill>
              </a:rPr>
              <a:t>’</a:t>
            </a:r>
          </a:p>
          <a:p>
            <a:r>
              <a:rPr lang="pt-BR" sz="2500" dirty="0" smtClean="0"/>
              <a:t>Agregado:</a:t>
            </a:r>
            <a:r>
              <a:rPr lang="pt-BR" sz="2500" dirty="0" smtClean="0">
                <a:solidFill>
                  <a:srgbClr val="FFFF00"/>
                </a:solidFill>
              </a:rPr>
              <a:t> Agenda de Ação de Adis Abeba – Financiamento do Desenvolvimento:</a:t>
            </a:r>
          </a:p>
          <a:p>
            <a:pPr marL="0" indent="0">
              <a:buNone/>
            </a:pPr>
            <a:r>
              <a:rPr lang="pt-BR" sz="2500" dirty="0">
                <a:solidFill>
                  <a:srgbClr val="FFFF00"/>
                </a:solidFill>
              </a:rPr>
              <a:t>	</a:t>
            </a:r>
            <a:r>
              <a:rPr lang="pt-BR" sz="2500" dirty="0" smtClean="0">
                <a:solidFill>
                  <a:srgbClr val="FFFF00"/>
                </a:solidFill>
              </a:rPr>
              <a:t>Resolução UNGA A/69/L.82</a:t>
            </a:r>
          </a:p>
          <a:p>
            <a:r>
              <a:rPr lang="pt-BR" sz="2500" i="1" dirty="0" err="1" smtClean="0"/>
              <a:t>State</a:t>
            </a:r>
            <a:r>
              <a:rPr lang="pt-BR" sz="2500" i="1" dirty="0" smtClean="0"/>
              <a:t> </a:t>
            </a:r>
            <a:r>
              <a:rPr lang="pt-BR" sz="2500" i="1" dirty="0" err="1" smtClean="0"/>
              <a:t>driven</a:t>
            </a:r>
            <a:r>
              <a:rPr lang="pt-BR" sz="2500" i="1" dirty="0" smtClean="0"/>
              <a:t> </a:t>
            </a:r>
            <a:r>
              <a:rPr lang="pt-BR" sz="2500" i="1" dirty="0" err="1" smtClean="0"/>
              <a:t>process</a:t>
            </a:r>
            <a:r>
              <a:rPr lang="pt-BR" sz="2500" dirty="0" smtClean="0"/>
              <a:t>, com </a:t>
            </a:r>
            <a:r>
              <a:rPr lang="pt-BR" sz="2500" dirty="0" err="1" smtClean="0"/>
              <a:t>planejamen</a:t>
            </a:r>
            <a:r>
              <a:rPr lang="pt-BR" sz="2500" dirty="0" smtClean="0"/>
              <a:t>-</a:t>
            </a:r>
            <a:endParaRPr lang="pt-BR" sz="2500" dirty="0"/>
          </a:p>
          <a:p>
            <a:pPr marL="0" indent="0">
              <a:buNone/>
            </a:pPr>
            <a:r>
              <a:rPr lang="pt-BR" sz="2500" dirty="0" smtClean="0"/>
              <a:t>	</a:t>
            </a:r>
            <a:r>
              <a:rPr lang="pt-BR" sz="2500" dirty="0" err="1" smtClean="0"/>
              <a:t>to</a:t>
            </a:r>
            <a:r>
              <a:rPr lang="pt-BR" sz="2500" dirty="0" smtClean="0"/>
              <a:t> participativo</a:t>
            </a:r>
          </a:p>
          <a:p>
            <a:r>
              <a:rPr lang="pt-BR" sz="2500" dirty="0" smtClean="0"/>
              <a:t>Governança do processo global:</a:t>
            </a:r>
          </a:p>
          <a:p>
            <a:pPr lvl="1"/>
            <a:r>
              <a:rPr lang="pt-BR" sz="2000" dirty="0" smtClean="0"/>
              <a:t>High-</a:t>
            </a:r>
            <a:r>
              <a:rPr lang="pt-BR" sz="2000" dirty="0" err="1" smtClean="0"/>
              <a:t>Level</a:t>
            </a:r>
            <a:r>
              <a:rPr lang="pt-BR" sz="2000" dirty="0" smtClean="0"/>
              <a:t> </a:t>
            </a:r>
            <a:r>
              <a:rPr lang="pt-BR" sz="2000" dirty="0" err="1" smtClean="0"/>
              <a:t>Political</a:t>
            </a:r>
            <a:r>
              <a:rPr lang="pt-BR" sz="2000" dirty="0" smtClean="0"/>
              <a:t> </a:t>
            </a:r>
            <a:r>
              <a:rPr lang="pt-BR" sz="2000" dirty="0" err="1" smtClean="0"/>
              <a:t>Forum</a:t>
            </a:r>
            <a:endParaRPr lang="pt-BR" sz="2000" dirty="0" smtClean="0"/>
          </a:p>
          <a:p>
            <a:pPr lvl="1"/>
            <a:r>
              <a:rPr lang="pt-BR" sz="2000" dirty="0" smtClean="0"/>
              <a:t>ECOSOC</a:t>
            </a:r>
            <a:endParaRPr lang="pt-BR" sz="1600" dirty="0" smtClean="0"/>
          </a:p>
          <a:p>
            <a:r>
              <a:rPr lang="pt-BR" sz="2500" dirty="0" smtClean="0"/>
              <a:t>Governança na esfera nacional</a:t>
            </a:r>
          </a:p>
          <a:p>
            <a:pPr>
              <a:defRPr/>
            </a:pPr>
            <a:endParaRPr lang="pt-BR" sz="2400" dirty="0">
              <a:effectLst>
                <a:outerShdw blurRad="38100" dist="38100" dir="2700000" algn="tl">
                  <a:srgbClr val="000000">
                    <a:alpha val="43137"/>
                  </a:srgbClr>
                </a:outerShdw>
              </a:effectLst>
            </a:endParaRPr>
          </a:p>
        </p:txBody>
      </p:sp>
      <p:sp>
        <p:nvSpPr>
          <p:cNvPr id="2" name="Título 1"/>
          <p:cNvSpPr>
            <a:spLocks noGrp="1"/>
          </p:cNvSpPr>
          <p:nvPr>
            <p:ph type="title"/>
          </p:nvPr>
        </p:nvSpPr>
        <p:spPr>
          <a:xfrm>
            <a:off x="179388" y="115888"/>
            <a:ext cx="8785225" cy="1143000"/>
          </a:xfrm>
        </p:spPr>
        <p:txBody>
          <a:bodyPr>
            <a:normAutofit/>
          </a:bodyPr>
          <a:lstStyle/>
          <a:p>
            <a:pPr>
              <a:defRPr/>
            </a:pPr>
            <a:r>
              <a:rPr lang="pt-BR" sz="3200" dirty="0" smtClean="0">
                <a:solidFill>
                  <a:srgbClr val="FFC000"/>
                </a:solidFill>
                <a:effectLst>
                  <a:outerShdw blurRad="38100" dist="38100" dir="2700000" algn="tl">
                    <a:srgbClr val="000000">
                      <a:alpha val="43137"/>
                    </a:srgbClr>
                  </a:outerShdw>
                </a:effectLst>
                <a:cs typeface="Arial" pitchFamily="34" charset="0"/>
              </a:rPr>
              <a:t>Agenda </a:t>
            </a:r>
            <a:r>
              <a:rPr lang="pt-BR" sz="3200" dirty="0">
                <a:solidFill>
                  <a:srgbClr val="FFC000"/>
                </a:solidFill>
                <a:effectLst>
                  <a:outerShdw blurRad="38100" dist="38100" dir="2700000" algn="tl">
                    <a:srgbClr val="000000">
                      <a:alpha val="43137"/>
                    </a:srgbClr>
                  </a:outerShdw>
                </a:effectLst>
                <a:cs typeface="Arial" pitchFamily="34" charset="0"/>
              </a:rPr>
              <a:t>de Desenvolvimento </a:t>
            </a:r>
            <a:r>
              <a:rPr lang="pt-BR" sz="3200" dirty="0" smtClean="0">
                <a:solidFill>
                  <a:srgbClr val="FFC000"/>
                </a:solidFill>
                <a:effectLst>
                  <a:outerShdw blurRad="38100" dist="38100" dir="2700000" algn="tl">
                    <a:srgbClr val="000000">
                      <a:alpha val="43137"/>
                    </a:srgbClr>
                  </a:outerShdw>
                </a:effectLst>
                <a:cs typeface="Arial" pitchFamily="34" charset="0"/>
              </a:rPr>
              <a:t>2030</a:t>
            </a:r>
            <a:r>
              <a:rPr lang="pt-BR" sz="3200" dirty="0">
                <a:solidFill>
                  <a:srgbClr val="FFC000"/>
                </a:solidFill>
                <a:effectLst>
                  <a:outerShdw blurRad="38100" dist="38100" dir="2700000" algn="tl">
                    <a:srgbClr val="000000">
                      <a:alpha val="43137"/>
                    </a:srgbClr>
                  </a:outerShdw>
                </a:effectLst>
                <a:cs typeface="Arial" pitchFamily="34" charset="0"/>
              </a:rPr>
              <a:t/>
            </a:r>
            <a:br>
              <a:rPr lang="pt-BR" sz="3200" dirty="0">
                <a:solidFill>
                  <a:srgbClr val="FFC000"/>
                </a:solidFill>
                <a:effectLst>
                  <a:outerShdw blurRad="38100" dist="38100" dir="2700000" algn="tl">
                    <a:srgbClr val="000000">
                      <a:alpha val="43137"/>
                    </a:srgbClr>
                  </a:outerShdw>
                </a:effectLst>
                <a:cs typeface="Arial" pitchFamily="34" charset="0"/>
              </a:rPr>
            </a:br>
            <a:r>
              <a:rPr lang="pt-BR" sz="3200" dirty="0" smtClean="0">
                <a:solidFill>
                  <a:srgbClr val="FFC000"/>
                </a:solidFill>
                <a:effectLst>
                  <a:outerShdw blurRad="38100" dist="38100" dir="2700000" algn="tl">
                    <a:srgbClr val="000000">
                      <a:alpha val="43137"/>
                    </a:srgbClr>
                  </a:outerShdw>
                </a:effectLst>
                <a:cs typeface="Arial" pitchFamily="34" charset="0"/>
              </a:rPr>
              <a:t>Acordos e Governança</a:t>
            </a:r>
            <a:endParaRPr lang="pt-BR" sz="2200" dirty="0">
              <a:solidFill>
                <a:srgbClr val="FFC000"/>
              </a:solidFill>
              <a:effectLst>
                <a:outerShdw blurRad="38100" dist="38100" dir="2700000" algn="tl">
                  <a:srgbClr val="000000">
                    <a:alpha val="43137"/>
                  </a:srgbClr>
                </a:outerShdw>
              </a:effectLst>
              <a:cs typeface="Arial" pitchFamily="34" charset="0"/>
            </a:endParaRPr>
          </a:p>
        </p:txBody>
      </p:sp>
      <p:pic>
        <p:nvPicPr>
          <p:cNvPr id="4" name="Imagem 3"/>
          <p:cNvPicPr>
            <a:picLocks noChangeAspect="1"/>
          </p:cNvPicPr>
          <p:nvPr/>
        </p:nvPicPr>
        <p:blipFill>
          <a:blip r:embed="rId2"/>
          <a:stretch>
            <a:fillRect/>
          </a:stretch>
        </p:blipFill>
        <p:spPr>
          <a:xfrm>
            <a:off x="5944372" y="3908256"/>
            <a:ext cx="3236140" cy="2905120"/>
          </a:xfrm>
          <a:prstGeom prst="rect">
            <a:avLst/>
          </a:prstGeom>
        </p:spPr>
      </p:pic>
    </p:spTree>
    <p:extLst>
      <p:ext uri="{BB962C8B-B14F-4D97-AF65-F5344CB8AC3E}">
        <p14:creationId xmlns:p14="http://schemas.microsoft.com/office/powerpoint/2010/main" val="902242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557040"/>
            <a:ext cx="8229600" cy="5040312"/>
          </a:xfrm>
        </p:spPr>
        <p:txBody>
          <a:bodyPr>
            <a:normAutofit/>
          </a:bodyPr>
          <a:lstStyle/>
          <a:p>
            <a:pPr>
              <a:defRPr/>
            </a:pPr>
            <a:r>
              <a:rPr lang="pt-BR" sz="2400" dirty="0"/>
              <a:t>Contém </a:t>
            </a:r>
            <a:r>
              <a:rPr lang="pt-BR" sz="2400" dirty="0">
                <a:solidFill>
                  <a:srgbClr val="FFFF00"/>
                </a:solidFill>
              </a:rPr>
              <a:t>17 ODS</a:t>
            </a:r>
            <a:r>
              <a:rPr lang="pt-BR" sz="2400" dirty="0"/>
              <a:t>, entre os quais o </a:t>
            </a:r>
            <a:r>
              <a:rPr lang="pt-BR" sz="2400" dirty="0">
                <a:solidFill>
                  <a:srgbClr val="FFFF00"/>
                </a:solidFill>
              </a:rPr>
              <a:t>ODS Saúde (ODS 3)</a:t>
            </a:r>
          </a:p>
          <a:p>
            <a:pPr>
              <a:defRPr/>
            </a:pPr>
            <a:r>
              <a:rPr lang="pt-BR" sz="2400" dirty="0"/>
              <a:t>Cada um contém</a:t>
            </a:r>
            <a:r>
              <a:rPr lang="pt-BR" sz="2400" dirty="0">
                <a:solidFill>
                  <a:srgbClr val="FFC000"/>
                </a:solidFill>
              </a:rPr>
              <a:t> </a:t>
            </a:r>
            <a:r>
              <a:rPr lang="pt-BR" sz="2400" dirty="0">
                <a:solidFill>
                  <a:srgbClr val="FFFF00"/>
                </a:solidFill>
              </a:rPr>
              <a:t>metas de resultados </a:t>
            </a:r>
            <a:r>
              <a:rPr lang="pt-BR" sz="2400" dirty="0"/>
              <a:t>e </a:t>
            </a:r>
            <a:r>
              <a:rPr lang="pt-BR" sz="2400" dirty="0">
                <a:solidFill>
                  <a:srgbClr val="FFFF00"/>
                </a:solidFill>
              </a:rPr>
              <a:t>meios de implementação</a:t>
            </a:r>
            <a:r>
              <a:rPr lang="pt-BR" sz="2400" dirty="0"/>
              <a:t>; total de </a:t>
            </a:r>
            <a:r>
              <a:rPr lang="pt-BR" sz="2400" dirty="0">
                <a:solidFill>
                  <a:srgbClr val="FFFF00"/>
                </a:solidFill>
              </a:rPr>
              <a:t>169 metas</a:t>
            </a:r>
            <a:r>
              <a:rPr lang="pt-BR" sz="2400" dirty="0"/>
              <a:t>; indicadores em </a:t>
            </a:r>
            <a:r>
              <a:rPr lang="pt-BR" sz="2400" dirty="0" smtClean="0"/>
              <a:t>negociação (em torno de 230)</a:t>
            </a:r>
            <a:endParaRPr lang="pt-BR" sz="2400" dirty="0"/>
          </a:p>
          <a:p>
            <a:pPr>
              <a:defRPr/>
            </a:pPr>
            <a:r>
              <a:rPr lang="pt-BR" sz="2400" dirty="0">
                <a:solidFill>
                  <a:srgbClr val="FFFF00"/>
                </a:solidFill>
              </a:rPr>
              <a:t>Saúde com 9 metas de resultados e 4 de implementação</a:t>
            </a:r>
          </a:p>
          <a:p>
            <a:pPr>
              <a:defRPr/>
            </a:pPr>
            <a:r>
              <a:rPr lang="pt-BR" sz="2400" dirty="0" smtClean="0">
                <a:effectLst>
                  <a:outerShdw blurRad="38100" dist="38100" dir="2700000" algn="tl">
                    <a:srgbClr val="000000">
                      <a:alpha val="43137"/>
                    </a:srgbClr>
                  </a:outerShdw>
                </a:effectLst>
              </a:rPr>
              <a:t>Estamos no momento da </a:t>
            </a:r>
            <a:r>
              <a:rPr lang="pt-BR" sz="2400" dirty="0" smtClean="0">
                <a:solidFill>
                  <a:srgbClr val="FFFF00"/>
                </a:solidFill>
                <a:effectLst>
                  <a:outerShdw blurRad="38100" dist="38100" dir="2700000" algn="tl">
                    <a:srgbClr val="000000">
                      <a:alpha val="43137"/>
                    </a:srgbClr>
                  </a:outerShdw>
                </a:effectLst>
              </a:rPr>
              <a:t>definição dos indicadores</a:t>
            </a:r>
            <a:r>
              <a:rPr lang="pt-BR" sz="2400" dirty="0" smtClean="0">
                <a:effectLst>
                  <a:outerShdw blurRad="38100" dist="38100" dir="2700000" algn="tl">
                    <a:srgbClr val="000000">
                      <a:alpha val="43137"/>
                    </a:srgbClr>
                  </a:outerShdw>
                </a:effectLst>
              </a:rPr>
              <a:t>, que ainda podem trazer certas correções aos processos em cada ODS e quanto às repercussões dos ODS entre si </a:t>
            </a:r>
            <a:endParaRPr lang="pt-BR" sz="2400" dirty="0">
              <a:solidFill>
                <a:srgbClr val="FFFF00"/>
              </a:solidFill>
              <a:effectLst>
                <a:outerShdw blurRad="38100" dist="38100" dir="2700000" algn="tl">
                  <a:srgbClr val="000000">
                    <a:alpha val="43137"/>
                  </a:srgbClr>
                </a:outerShdw>
              </a:effectLst>
            </a:endParaRPr>
          </a:p>
        </p:txBody>
      </p:sp>
      <p:sp>
        <p:nvSpPr>
          <p:cNvPr id="2" name="Título 1"/>
          <p:cNvSpPr>
            <a:spLocks noGrp="1"/>
          </p:cNvSpPr>
          <p:nvPr>
            <p:ph type="title"/>
          </p:nvPr>
        </p:nvSpPr>
        <p:spPr>
          <a:xfrm>
            <a:off x="179388" y="197768"/>
            <a:ext cx="8785225" cy="1143000"/>
          </a:xfrm>
        </p:spPr>
        <p:txBody>
          <a:bodyPr>
            <a:normAutofit/>
          </a:bodyPr>
          <a:lstStyle/>
          <a:p>
            <a:pPr>
              <a:defRPr/>
            </a:pPr>
            <a:r>
              <a:rPr lang="pt-BR" sz="3200" dirty="0" smtClean="0">
                <a:solidFill>
                  <a:srgbClr val="FFC000"/>
                </a:solidFill>
                <a:effectLst>
                  <a:outerShdw blurRad="38100" dist="38100" dir="2700000" algn="tl">
                    <a:srgbClr val="000000">
                      <a:alpha val="43137"/>
                    </a:srgbClr>
                  </a:outerShdw>
                </a:effectLst>
                <a:cs typeface="Arial" pitchFamily="34" charset="0"/>
              </a:rPr>
              <a:t>Agenda </a:t>
            </a:r>
            <a:r>
              <a:rPr lang="pt-BR" sz="3200" dirty="0">
                <a:solidFill>
                  <a:srgbClr val="FFC000"/>
                </a:solidFill>
                <a:effectLst>
                  <a:outerShdw blurRad="38100" dist="38100" dir="2700000" algn="tl">
                    <a:srgbClr val="000000">
                      <a:alpha val="43137"/>
                    </a:srgbClr>
                  </a:outerShdw>
                </a:effectLst>
                <a:cs typeface="Arial" pitchFamily="34" charset="0"/>
              </a:rPr>
              <a:t>de Desenvolvimento </a:t>
            </a:r>
            <a:r>
              <a:rPr lang="pt-BR" sz="3200" dirty="0" smtClean="0">
                <a:solidFill>
                  <a:srgbClr val="FFC000"/>
                </a:solidFill>
                <a:effectLst>
                  <a:outerShdw blurRad="38100" dist="38100" dir="2700000" algn="tl">
                    <a:srgbClr val="000000">
                      <a:alpha val="43137"/>
                    </a:srgbClr>
                  </a:outerShdw>
                </a:effectLst>
                <a:cs typeface="Arial" pitchFamily="34" charset="0"/>
              </a:rPr>
              <a:t>2030</a:t>
            </a:r>
            <a:r>
              <a:rPr lang="pt-BR" sz="3200" dirty="0">
                <a:solidFill>
                  <a:srgbClr val="FFC000"/>
                </a:solidFill>
                <a:effectLst>
                  <a:outerShdw blurRad="38100" dist="38100" dir="2700000" algn="tl">
                    <a:srgbClr val="000000">
                      <a:alpha val="43137"/>
                    </a:srgbClr>
                  </a:outerShdw>
                </a:effectLst>
                <a:cs typeface="Arial" pitchFamily="34" charset="0"/>
              </a:rPr>
              <a:t/>
            </a:r>
            <a:br>
              <a:rPr lang="pt-BR" sz="3200" dirty="0">
                <a:solidFill>
                  <a:srgbClr val="FFC000"/>
                </a:solidFill>
                <a:effectLst>
                  <a:outerShdw blurRad="38100" dist="38100" dir="2700000" algn="tl">
                    <a:srgbClr val="000000">
                      <a:alpha val="43137"/>
                    </a:srgbClr>
                  </a:outerShdw>
                </a:effectLst>
                <a:cs typeface="Arial" pitchFamily="34" charset="0"/>
              </a:rPr>
            </a:br>
            <a:r>
              <a:rPr lang="pt-BR" sz="3200" dirty="0" smtClean="0">
                <a:solidFill>
                  <a:srgbClr val="FFC000"/>
                </a:solidFill>
                <a:effectLst>
                  <a:outerShdw blurRad="38100" dist="38100" dir="2700000" algn="tl">
                    <a:srgbClr val="000000">
                      <a:alpha val="43137"/>
                    </a:srgbClr>
                  </a:outerShdw>
                </a:effectLst>
                <a:cs typeface="Arial" pitchFamily="34" charset="0"/>
              </a:rPr>
              <a:t>Acordos e Governança</a:t>
            </a:r>
            <a:endParaRPr lang="pt-BR" sz="2200" dirty="0">
              <a:solidFill>
                <a:srgbClr val="FFC0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550418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988"/>
            <a:ext cx="8229600" cy="1143001"/>
          </a:xfrm>
        </p:spPr>
        <p:txBody>
          <a:bodyPr/>
          <a:lstStyle/>
          <a:p>
            <a:pPr>
              <a:defRPr/>
            </a:pPr>
            <a:r>
              <a:rPr lang="pt-BR" sz="3600" dirty="0" smtClean="0">
                <a:solidFill>
                  <a:srgbClr val="FFC000"/>
                </a:solidFill>
              </a:rPr>
              <a:t>ODS</a:t>
            </a:r>
            <a:endParaRPr lang="pt-BR" sz="3600" dirty="0">
              <a:solidFill>
                <a:srgbClr val="FFC000"/>
              </a:solidFill>
            </a:endParaRPr>
          </a:p>
        </p:txBody>
      </p:sp>
      <p:sp>
        <p:nvSpPr>
          <p:cNvPr id="3" name="Espaço Reservado para Conteúdo 2"/>
          <p:cNvSpPr>
            <a:spLocks noGrp="1"/>
          </p:cNvSpPr>
          <p:nvPr>
            <p:ph idx="1"/>
          </p:nvPr>
        </p:nvSpPr>
        <p:spPr>
          <a:xfrm>
            <a:off x="250825" y="908050"/>
            <a:ext cx="8642350" cy="4530725"/>
          </a:xfrm>
        </p:spPr>
        <p:txBody>
          <a:bodyPr/>
          <a:lstStyle/>
          <a:p>
            <a:pPr>
              <a:defRPr/>
            </a:pPr>
            <a:r>
              <a:rPr lang="pt-BR" sz="2200" b="1" dirty="0" smtClean="0">
                <a:effectLst>
                  <a:outerShdw blurRad="38100" dist="38100" dir="2700000" algn="tl">
                    <a:srgbClr val="000000">
                      <a:alpha val="43137"/>
                    </a:srgbClr>
                  </a:outerShdw>
                </a:effectLst>
                <a:latin typeface="+mj-lt"/>
              </a:rPr>
              <a:t>Objetivo 1.</a:t>
            </a:r>
            <a:r>
              <a:rPr lang="pt-BR" sz="2200" dirty="0" smtClean="0">
                <a:effectLst>
                  <a:outerShdw blurRad="38100" dist="38100" dir="2700000" algn="tl">
                    <a:srgbClr val="000000">
                      <a:alpha val="43137"/>
                    </a:srgbClr>
                  </a:outerShdw>
                </a:effectLst>
                <a:latin typeface="+mj-lt"/>
              </a:rPr>
              <a:t> Erradicar a </a:t>
            </a:r>
            <a:r>
              <a:rPr lang="pt-BR" sz="2200" dirty="0" smtClean="0">
                <a:solidFill>
                  <a:srgbClr val="FFFF00"/>
                </a:solidFill>
                <a:effectLst>
                  <a:outerShdw blurRad="38100" dist="38100" dir="2700000" algn="tl">
                    <a:srgbClr val="000000">
                      <a:alpha val="43137"/>
                    </a:srgbClr>
                  </a:outerShdw>
                </a:effectLst>
                <a:latin typeface="+mj-lt"/>
              </a:rPr>
              <a:t>pobreza</a:t>
            </a:r>
            <a:r>
              <a:rPr lang="pt-BR" sz="2200" dirty="0" smtClean="0">
                <a:effectLst>
                  <a:outerShdw blurRad="38100" dist="38100" dir="2700000" algn="tl">
                    <a:srgbClr val="000000">
                      <a:alpha val="43137"/>
                    </a:srgbClr>
                  </a:outerShdw>
                </a:effectLst>
                <a:latin typeface="+mj-lt"/>
              </a:rPr>
              <a:t> em todas as suas formas em todas partes</a:t>
            </a:r>
          </a:p>
          <a:p>
            <a:pPr>
              <a:defRPr/>
            </a:pPr>
            <a:r>
              <a:rPr lang="pt-BR" sz="2200" b="1" dirty="0" smtClean="0">
                <a:effectLst>
                  <a:outerShdw blurRad="38100" dist="38100" dir="2700000" algn="tl">
                    <a:srgbClr val="000000">
                      <a:alpha val="43137"/>
                    </a:srgbClr>
                  </a:outerShdw>
                </a:effectLst>
                <a:latin typeface="+mj-lt"/>
              </a:rPr>
              <a:t>Objetivo 2.</a:t>
            </a:r>
            <a:r>
              <a:rPr lang="pt-BR" sz="2200" dirty="0" smtClean="0">
                <a:effectLst>
                  <a:outerShdw blurRad="38100" dist="38100" dir="2700000" algn="tl">
                    <a:srgbClr val="000000">
                      <a:alpha val="43137"/>
                    </a:srgbClr>
                  </a:outerShdw>
                </a:effectLst>
                <a:latin typeface="+mj-lt"/>
              </a:rPr>
              <a:t> Acabar com a fome, alcançar a </a:t>
            </a:r>
            <a:r>
              <a:rPr lang="pt-BR" sz="2200" dirty="0" smtClean="0">
                <a:solidFill>
                  <a:srgbClr val="FFFF00"/>
                </a:solidFill>
                <a:effectLst>
                  <a:outerShdw blurRad="38100" dist="38100" dir="2700000" algn="tl">
                    <a:srgbClr val="000000">
                      <a:alpha val="43137"/>
                    </a:srgbClr>
                  </a:outerShdw>
                </a:effectLst>
                <a:latin typeface="+mj-lt"/>
              </a:rPr>
              <a:t>segurança alimentar</a:t>
            </a:r>
            <a:r>
              <a:rPr lang="pt-BR" sz="2200" dirty="0" smtClean="0">
                <a:effectLst>
                  <a:outerShdw blurRad="38100" dist="38100" dir="2700000" algn="tl">
                    <a:srgbClr val="000000">
                      <a:alpha val="43137"/>
                    </a:srgbClr>
                  </a:outerShdw>
                </a:effectLst>
                <a:latin typeface="+mj-lt"/>
              </a:rPr>
              <a:t> </a:t>
            </a:r>
            <a:r>
              <a:rPr lang="pt-BR" sz="2200" dirty="0">
                <a:effectLst>
                  <a:outerShdw blurRad="38100" dist="38100" dir="2700000" algn="tl">
                    <a:srgbClr val="000000">
                      <a:alpha val="43137"/>
                    </a:srgbClr>
                  </a:outerShdw>
                </a:effectLst>
                <a:latin typeface="+mj-lt"/>
              </a:rPr>
              <a:t>e</a:t>
            </a:r>
            <a:r>
              <a:rPr lang="pt-BR" sz="2200" dirty="0" smtClean="0">
                <a:effectLst>
                  <a:outerShdw blurRad="38100" dist="38100" dir="2700000" algn="tl">
                    <a:srgbClr val="000000">
                      <a:alpha val="43137"/>
                    </a:srgbClr>
                  </a:outerShdw>
                </a:effectLst>
                <a:latin typeface="+mj-lt"/>
              </a:rPr>
              <a:t> melhorar a </a:t>
            </a:r>
            <a:r>
              <a:rPr lang="pt-BR" sz="2200" dirty="0" smtClean="0">
                <a:solidFill>
                  <a:srgbClr val="FFFF00"/>
                </a:solidFill>
                <a:effectLst>
                  <a:outerShdw blurRad="38100" dist="38100" dir="2700000" algn="tl">
                    <a:srgbClr val="000000">
                      <a:alpha val="43137"/>
                    </a:srgbClr>
                  </a:outerShdw>
                </a:effectLst>
                <a:latin typeface="+mj-lt"/>
              </a:rPr>
              <a:t>nutrição </a:t>
            </a:r>
            <a:r>
              <a:rPr lang="pt-BR" sz="2200" dirty="0" smtClean="0">
                <a:effectLst>
                  <a:outerShdw blurRad="38100" dist="38100" dir="2700000" algn="tl">
                    <a:srgbClr val="000000">
                      <a:alpha val="43137"/>
                    </a:srgbClr>
                  </a:outerShdw>
                </a:effectLst>
                <a:latin typeface="+mj-lt"/>
              </a:rPr>
              <a:t>e promover a </a:t>
            </a:r>
            <a:r>
              <a:rPr lang="pt-BR" sz="2200" dirty="0" smtClean="0">
                <a:solidFill>
                  <a:srgbClr val="FFFF00"/>
                </a:solidFill>
                <a:effectLst>
                  <a:outerShdw blurRad="38100" dist="38100" dir="2700000" algn="tl">
                    <a:srgbClr val="000000">
                      <a:alpha val="43137"/>
                    </a:srgbClr>
                  </a:outerShdw>
                </a:effectLst>
                <a:latin typeface="+mj-lt"/>
              </a:rPr>
              <a:t>agricultura sustentável</a:t>
            </a:r>
          </a:p>
          <a:p>
            <a:pPr>
              <a:defRPr/>
            </a:pPr>
            <a:r>
              <a:rPr lang="pt-BR" sz="2200" b="1" dirty="0" smtClean="0">
                <a:effectLst>
                  <a:outerShdw blurRad="38100" dist="38100" dir="2700000" algn="tl">
                    <a:srgbClr val="000000">
                      <a:alpha val="43137"/>
                    </a:srgbClr>
                  </a:outerShdw>
                </a:effectLst>
                <a:latin typeface="+mj-lt"/>
              </a:rPr>
              <a:t>Objetivo 3.</a:t>
            </a:r>
            <a:r>
              <a:rPr lang="pt-BR" sz="2200" dirty="0" smtClean="0">
                <a:effectLst>
                  <a:outerShdw blurRad="38100" dist="38100" dir="2700000" algn="tl">
                    <a:srgbClr val="000000">
                      <a:alpha val="43137"/>
                    </a:srgbClr>
                  </a:outerShdw>
                </a:effectLst>
                <a:latin typeface="+mj-lt"/>
              </a:rPr>
              <a:t> Assegurar </a:t>
            </a:r>
            <a:r>
              <a:rPr lang="pt-BR" sz="2200" dirty="0" smtClean="0">
                <a:solidFill>
                  <a:srgbClr val="FFFF00"/>
                </a:solidFill>
                <a:effectLst>
                  <a:outerShdw blurRad="38100" dist="38100" dir="2700000" algn="tl">
                    <a:srgbClr val="000000">
                      <a:alpha val="43137"/>
                    </a:srgbClr>
                  </a:outerShdw>
                </a:effectLst>
                <a:latin typeface="+mj-lt"/>
              </a:rPr>
              <a:t>vida saudável </a:t>
            </a:r>
            <a:r>
              <a:rPr lang="pt-BR" sz="2200" dirty="0" smtClean="0">
                <a:effectLst>
                  <a:outerShdw blurRad="38100" dist="38100" dir="2700000" algn="tl">
                    <a:srgbClr val="000000">
                      <a:alpha val="43137"/>
                    </a:srgbClr>
                  </a:outerShdw>
                </a:effectLst>
                <a:latin typeface="+mj-lt"/>
              </a:rPr>
              <a:t>e promover o </a:t>
            </a:r>
            <a:r>
              <a:rPr lang="pt-BR" sz="2200" dirty="0" smtClean="0">
                <a:solidFill>
                  <a:srgbClr val="FFFF00"/>
                </a:solidFill>
                <a:effectLst>
                  <a:outerShdw blurRad="38100" dist="38100" dir="2700000" algn="tl">
                    <a:srgbClr val="000000">
                      <a:alpha val="43137"/>
                    </a:srgbClr>
                  </a:outerShdw>
                </a:effectLst>
                <a:latin typeface="+mj-lt"/>
              </a:rPr>
              <a:t>bem-estar</a:t>
            </a:r>
            <a:r>
              <a:rPr lang="pt-BR" sz="2200" dirty="0" smtClean="0">
                <a:effectLst>
                  <a:outerShdw blurRad="38100" dist="38100" dir="2700000" algn="tl">
                    <a:srgbClr val="000000">
                      <a:alpha val="43137"/>
                    </a:srgbClr>
                  </a:outerShdw>
                </a:effectLst>
                <a:latin typeface="+mj-lt"/>
              </a:rPr>
              <a:t> de todos em todas as </a:t>
            </a:r>
            <a:r>
              <a:rPr lang="pt-BR" sz="2200" dirty="0">
                <a:effectLst>
                  <a:outerShdw blurRad="38100" dist="38100" dir="2700000" algn="tl">
                    <a:srgbClr val="000000">
                      <a:alpha val="43137"/>
                    </a:srgbClr>
                  </a:outerShdw>
                </a:effectLst>
                <a:latin typeface="+mj-lt"/>
              </a:rPr>
              <a:t>i</a:t>
            </a:r>
            <a:r>
              <a:rPr lang="pt-BR" sz="2200" dirty="0" smtClean="0">
                <a:effectLst>
                  <a:outerShdw blurRad="38100" dist="38100" dir="2700000" algn="tl">
                    <a:srgbClr val="000000">
                      <a:alpha val="43137"/>
                    </a:srgbClr>
                  </a:outerShdw>
                </a:effectLst>
                <a:latin typeface="+mj-lt"/>
              </a:rPr>
              <a:t>dades</a:t>
            </a:r>
          </a:p>
          <a:p>
            <a:pPr>
              <a:defRPr/>
            </a:pPr>
            <a:r>
              <a:rPr lang="pt-BR" sz="2200" b="1" dirty="0" smtClean="0">
                <a:effectLst>
                  <a:outerShdw blurRad="38100" dist="38100" dir="2700000" algn="tl">
                    <a:srgbClr val="000000">
                      <a:alpha val="43137"/>
                    </a:srgbClr>
                  </a:outerShdw>
                </a:effectLst>
                <a:latin typeface="+mj-lt"/>
              </a:rPr>
              <a:t>Objetivo 4.</a:t>
            </a:r>
            <a:r>
              <a:rPr lang="pt-BR" sz="2200" dirty="0" smtClean="0">
                <a:effectLst>
                  <a:outerShdw blurRad="38100" dist="38100" dir="2700000" algn="tl">
                    <a:srgbClr val="000000">
                      <a:alpha val="43137"/>
                    </a:srgbClr>
                  </a:outerShdw>
                </a:effectLst>
                <a:latin typeface="+mj-lt"/>
              </a:rPr>
              <a:t> Garantir uma </a:t>
            </a:r>
            <a:r>
              <a:rPr lang="pt-BR" sz="2200" dirty="0" smtClean="0">
                <a:solidFill>
                  <a:srgbClr val="FFFF00"/>
                </a:solidFill>
                <a:effectLst>
                  <a:outerShdw blurRad="38100" dist="38100" dir="2700000" algn="tl">
                    <a:srgbClr val="000000">
                      <a:alpha val="43137"/>
                    </a:srgbClr>
                  </a:outerShdw>
                </a:effectLst>
                <a:latin typeface="+mj-lt"/>
              </a:rPr>
              <a:t>educação</a:t>
            </a:r>
            <a:r>
              <a:rPr lang="pt-BR" sz="2200" dirty="0" smtClean="0">
                <a:effectLst>
                  <a:outerShdw blurRad="38100" dist="38100" dir="2700000" algn="tl">
                    <a:srgbClr val="000000">
                      <a:alpha val="43137"/>
                    </a:srgbClr>
                  </a:outerShdw>
                </a:effectLst>
                <a:latin typeface="+mj-lt"/>
              </a:rPr>
              <a:t> de qualidade e equitativa </a:t>
            </a:r>
            <a:r>
              <a:rPr lang="pt-BR" sz="2200" dirty="0">
                <a:effectLst>
                  <a:outerShdw blurRad="38100" dist="38100" dir="2700000" algn="tl">
                    <a:srgbClr val="000000">
                      <a:alpha val="43137"/>
                    </a:srgbClr>
                  </a:outerShdw>
                </a:effectLst>
                <a:latin typeface="+mj-lt"/>
              </a:rPr>
              <a:t>e</a:t>
            </a:r>
            <a:r>
              <a:rPr lang="pt-BR" sz="2200" dirty="0" smtClean="0">
                <a:effectLst>
                  <a:outerShdw blurRad="38100" dist="38100" dir="2700000" algn="tl">
                    <a:srgbClr val="000000">
                      <a:alpha val="43137"/>
                    </a:srgbClr>
                  </a:outerShdw>
                </a:effectLst>
                <a:latin typeface="+mj-lt"/>
              </a:rPr>
              <a:t> promover oportunidades de aprendizagem permanente para todos</a:t>
            </a:r>
          </a:p>
          <a:p>
            <a:pPr>
              <a:defRPr/>
            </a:pPr>
            <a:r>
              <a:rPr lang="pt-BR" sz="2200" b="1" dirty="0" smtClean="0">
                <a:effectLst>
                  <a:outerShdw blurRad="38100" dist="38100" dir="2700000" algn="tl">
                    <a:srgbClr val="000000">
                      <a:alpha val="43137"/>
                    </a:srgbClr>
                  </a:outerShdw>
                </a:effectLst>
                <a:latin typeface="+mj-lt"/>
              </a:rPr>
              <a:t>Objetivo 5.</a:t>
            </a:r>
            <a:r>
              <a:rPr lang="pt-BR" sz="2200" dirty="0" smtClean="0">
                <a:effectLst>
                  <a:outerShdw blurRad="38100" dist="38100" dir="2700000" algn="tl">
                    <a:srgbClr val="000000">
                      <a:alpha val="43137"/>
                    </a:srgbClr>
                  </a:outerShdw>
                </a:effectLst>
                <a:latin typeface="+mj-lt"/>
              </a:rPr>
              <a:t> Alcançar a </a:t>
            </a:r>
            <a:r>
              <a:rPr lang="pt-BR" sz="2200" dirty="0" smtClean="0">
                <a:solidFill>
                  <a:srgbClr val="FFFF00"/>
                </a:solidFill>
                <a:effectLst>
                  <a:outerShdw blurRad="38100" dist="38100" dir="2700000" algn="tl">
                    <a:srgbClr val="000000">
                      <a:alpha val="43137"/>
                    </a:srgbClr>
                  </a:outerShdw>
                </a:effectLst>
                <a:latin typeface="+mj-lt"/>
              </a:rPr>
              <a:t>igualdade de gênero </a:t>
            </a:r>
            <a:r>
              <a:rPr lang="pt-BR" sz="2200" dirty="0">
                <a:effectLst>
                  <a:outerShdw blurRad="38100" dist="38100" dir="2700000" algn="tl">
                    <a:srgbClr val="000000">
                      <a:alpha val="43137"/>
                    </a:srgbClr>
                  </a:outerShdw>
                </a:effectLst>
                <a:latin typeface="+mj-lt"/>
              </a:rPr>
              <a:t>e</a:t>
            </a:r>
            <a:r>
              <a:rPr lang="pt-BR" sz="2200" dirty="0" smtClean="0">
                <a:effectLst>
                  <a:outerShdw blurRad="38100" dist="38100" dir="2700000" algn="tl">
                    <a:srgbClr val="000000">
                      <a:alpha val="43137"/>
                    </a:srgbClr>
                  </a:outerShdw>
                </a:effectLst>
                <a:latin typeface="+mj-lt"/>
              </a:rPr>
              <a:t> a autonomia de todas as mulheres </a:t>
            </a:r>
            <a:r>
              <a:rPr lang="pt-BR" sz="2200" dirty="0">
                <a:effectLst>
                  <a:outerShdw blurRad="38100" dist="38100" dir="2700000" algn="tl">
                    <a:srgbClr val="000000">
                      <a:alpha val="43137"/>
                    </a:srgbClr>
                  </a:outerShdw>
                </a:effectLst>
                <a:latin typeface="+mj-lt"/>
              </a:rPr>
              <a:t>e</a:t>
            </a:r>
            <a:r>
              <a:rPr lang="pt-BR" sz="2200" dirty="0" smtClean="0">
                <a:effectLst>
                  <a:outerShdw blurRad="38100" dist="38100" dir="2700000" algn="tl">
                    <a:srgbClr val="000000">
                      <a:alpha val="43137"/>
                    </a:srgbClr>
                  </a:outerShdw>
                </a:effectLst>
                <a:latin typeface="+mj-lt"/>
              </a:rPr>
              <a:t> meninas</a:t>
            </a:r>
          </a:p>
          <a:p>
            <a:pPr>
              <a:defRPr/>
            </a:pPr>
            <a:r>
              <a:rPr lang="pt-BR" sz="2200" b="1" dirty="0" smtClean="0">
                <a:effectLst>
                  <a:outerShdw blurRad="38100" dist="38100" dir="2700000" algn="tl">
                    <a:srgbClr val="000000">
                      <a:alpha val="43137"/>
                    </a:srgbClr>
                  </a:outerShdw>
                </a:effectLst>
                <a:latin typeface="+mj-lt"/>
              </a:rPr>
              <a:t>Objetivo 6.</a:t>
            </a:r>
            <a:r>
              <a:rPr lang="pt-BR" sz="2200" dirty="0" smtClean="0">
                <a:effectLst>
                  <a:outerShdw blurRad="38100" dist="38100" dir="2700000" algn="tl">
                    <a:srgbClr val="000000">
                      <a:alpha val="43137"/>
                    </a:srgbClr>
                  </a:outerShdw>
                </a:effectLst>
                <a:latin typeface="+mj-lt"/>
              </a:rPr>
              <a:t> Garantir a todos a disponibilidade </a:t>
            </a:r>
            <a:r>
              <a:rPr lang="pt-BR" sz="2200" dirty="0">
                <a:effectLst>
                  <a:outerShdw blurRad="38100" dist="38100" dir="2700000" algn="tl">
                    <a:srgbClr val="000000">
                      <a:alpha val="43137"/>
                    </a:srgbClr>
                  </a:outerShdw>
                </a:effectLst>
                <a:latin typeface="+mj-lt"/>
              </a:rPr>
              <a:t>e</a:t>
            </a:r>
            <a:r>
              <a:rPr lang="pt-BR" sz="2200" dirty="0" smtClean="0">
                <a:effectLst>
                  <a:outerShdw blurRad="38100" dist="38100" dir="2700000" algn="tl">
                    <a:srgbClr val="000000">
                      <a:alpha val="43137"/>
                    </a:srgbClr>
                  </a:outerShdw>
                </a:effectLst>
                <a:latin typeface="+mj-lt"/>
              </a:rPr>
              <a:t> a gestão sustentável da </a:t>
            </a:r>
            <a:r>
              <a:rPr lang="pt-BR" sz="2200" dirty="0">
                <a:solidFill>
                  <a:srgbClr val="FFFF00"/>
                </a:solidFill>
                <a:effectLst>
                  <a:outerShdw blurRad="38100" dist="38100" dir="2700000" algn="tl">
                    <a:srgbClr val="000000">
                      <a:alpha val="43137"/>
                    </a:srgbClr>
                  </a:outerShdw>
                </a:effectLst>
                <a:latin typeface="+mj-lt"/>
              </a:rPr>
              <a:t>á</a:t>
            </a:r>
            <a:r>
              <a:rPr lang="pt-BR" sz="2200" dirty="0" smtClean="0">
                <a:solidFill>
                  <a:srgbClr val="FFFF00"/>
                </a:solidFill>
                <a:effectLst>
                  <a:outerShdw blurRad="38100" dist="38100" dir="2700000" algn="tl">
                    <a:srgbClr val="000000">
                      <a:alpha val="43137"/>
                    </a:srgbClr>
                  </a:outerShdw>
                </a:effectLst>
                <a:latin typeface="+mj-lt"/>
              </a:rPr>
              <a:t>gua </a:t>
            </a:r>
            <a:r>
              <a:rPr lang="pt-BR" sz="2200" dirty="0" smtClean="0">
                <a:effectLst>
                  <a:outerShdw blurRad="38100" dist="38100" dir="2700000" algn="tl">
                    <a:srgbClr val="000000">
                      <a:alpha val="43137"/>
                    </a:srgbClr>
                  </a:outerShdw>
                </a:effectLst>
                <a:latin typeface="+mj-lt"/>
              </a:rPr>
              <a:t>e do</a:t>
            </a:r>
            <a:r>
              <a:rPr lang="pt-BR" sz="2200" dirty="0" smtClean="0">
                <a:solidFill>
                  <a:srgbClr val="FFFF00"/>
                </a:solidFill>
                <a:effectLst>
                  <a:outerShdw blurRad="38100" dist="38100" dir="2700000" algn="tl">
                    <a:srgbClr val="000000">
                      <a:alpha val="43137"/>
                    </a:srgbClr>
                  </a:outerShdw>
                </a:effectLst>
                <a:latin typeface="+mj-lt"/>
              </a:rPr>
              <a:t> ar</a:t>
            </a:r>
          </a:p>
          <a:p>
            <a:pPr>
              <a:defRPr/>
            </a:pPr>
            <a:r>
              <a:rPr lang="pt-BR" sz="2200" b="1" dirty="0" smtClean="0">
                <a:effectLst>
                  <a:outerShdw blurRad="38100" dist="38100" dir="2700000" algn="tl">
                    <a:srgbClr val="000000">
                      <a:alpha val="43137"/>
                    </a:srgbClr>
                  </a:outerShdw>
                </a:effectLst>
                <a:latin typeface="+mj-lt"/>
              </a:rPr>
              <a:t>Objetivo 7.</a:t>
            </a:r>
            <a:r>
              <a:rPr lang="pt-BR" sz="2200" dirty="0" smtClean="0">
                <a:effectLst>
                  <a:outerShdw blurRad="38100" dist="38100" dir="2700000" algn="tl">
                    <a:srgbClr val="000000">
                      <a:alpha val="43137"/>
                    </a:srgbClr>
                  </a:outerShdw>
                </a:effectLst>
                <a:latin typeface="+mj-lt"/>
              </a:rPr>
              <a:t> Garantir a todos o aceso a uma </a:t>
            </a:r>
            <a:r>
              <a:rPr lang="pt-BR" sz="2200" dirty="0" smtClean="0">
                <a:solidFill>
                  <a:srgbClr val="FFFF00"/>
                </a:solidFill>
                <a:effectLst>
                  <a:outerShdw blurRad="38100" dist="38100" dir="2700000" algn="tl">
                    <a:srgbClr val="000000">
                      <a:alpha val="43137"/>
                    </a:srgbClr>
                  </a:outerShdw>
                </a:effectLst>
                <a:latin typeface="+mj-lt"/>
              </a:rPr>
              <a:t>energia</a:t>
            </a:r>
            <a:r>
              <a:rPr lang="pt-BR" sz="2200" dirty="0" smtClean="0">
                <a:effectLst>
                  <a:outerShdw blurRad="38100" dist="38100" dir="2700000" algn="tl">
                    <a:srgbClr val="000000">
                      <a:alpha val="43137"/>
                    </a:srgbClr>
                  </a:outerShdw>
                </a:effectLst>
                <a:latin typeface="+mj-lt"/>
              </a:rPr>
              <a:t> adequada, confiável, sustentável e moderna</a:t>
            </a:r>
          </a:p>
          <a:p>
            <a:pPr>
              <a:buFont typeface="Wingdings" panose="05000000000000000000" pitchFamily="2" charset="2"/>
              <a:buNone/>
              <a:defRPr/>
            </a:pPr>
            <a:endParaRPr lang="pt-BR" sz="2000" dirty="0"/>
          </a:p>
        </p:txBody>
      </p:sp>
    </p:spTree>
    <p:extLst>
      <p:ext uri="{BB962C8B-B14F-4D97-AF65-F5344CB8AC3E}">
        <p14:creationId xmlns:p14="http://schemas.microsoft.com/office/powerpoint/2010/main" val="2354111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988"/>
            <a:ext cx="8229600" cy="1143001"/>
          </a:xfrm>
        </p:spPr>
        <p:txBody>
          <a:bodyPr/>
          <a:lstStyle/>
          <a:p>
            <a:pPr>
              <a:defRPr/>
            </a:pPr>
            <a:r>
              <a:rPr lang="pt-BR" sz="3600" dirty="0" smtClean="0">
                <a:solidFill>
                  <a:srgbClr val="FFC000"/>
                </a:solidFill>
              </a:rPr>
              <a:t>ODS</a:t>
            </a:r>
            <a:endParaRPr lang="pt-BR" sz="3600" dirty="0">
              <a:solidFill>
                <a:srgbClr val="FFC000"/>
              </a:solidFill>
            </a:endParaRPr>
          </a:p>
        </p:txBody>
      </p:sp>
      <p:sp>
        <p:nvSpPr>
          <p:cNvPr id="31747" name="Espaço Reservado para Conteúdo 2"/>
          <p:cNvSpPr>
            <a:spLocks noGrp="1"/>
          </p:cNvSpPr>
          <p:nvPr>
            <p:ph idx="1"/>
          </p:nvPr>
        </p:nvSpPr>
        <p:spPr>
          <a:xfrm>
            <a:off x="250825" y="908050"/>
            <a:ext cx="8642350" cy="4530725"/>
          </a:xfrm>
        </p:spPr>
        <p:txBody>
          <a:bodyPr/>
          <a:lstStyle/>
          <a:p>
            <a:pPr>
              <a:defRPr/>
            </a:pPr>
            <a:r>
              <a:rPr lang="pt-BR" sz="2200" b="1" dirty="0">
                <a:effectLst>
                  <a:outerShdw blurRad="38100" dist="38100" dir="2700000" algn="tl">
                    <a:srgbClr val="000000">
                      <a:alpha val="43137"/>
                    </a:srgbClr>
                  </a:outerShdw>
                </a:effectLst>
              </a:rPr>
              <a:t>Objetivo 8.</a:t>
            </a:r>
            <a:r>
              <a:rPr lang="pt-BR" sz="2200" dirty="0">
                <a:effectLst>
                  <a:outerShdw blurRad="38100" dist="38100" dir="2700000" algn="tl">
                    <a:srgbClr val="000000">
                      <a:alpha val="43137"/>
                    </a:srgbClr>
                  </a:outerShdw>
                </a:effectLst>
              </a:rPr>
              <a:t> Promover </a:t>
            </a:r>
            <a:r>
              <a:rPr lang="pt-BR" sz="2200" dirty="0">
                <a:solidFill>
                  <a:srgbClr val="FFFF00"/>
                </a:solidFill>
                <a:effectLst>
                  <a:outerShdw blurRad="38100" dist="38100" dir="2700000" algn="tl">
                    <a:srgbClr val="000000">
                      <a:alpha val="43137"/>
                    </a:srgbClr>
                  </a:outerShdw>
                </a:effectLst>
              </a:rPr>
              <a:t>crescimento econômico</a:t>
            </a:r>
            <a:r>
              <a:rPr lang="pt-BR" sz="2200" dirty="0">
                <a:effectLst>
                  <a:outerShdw blurRad="38100" dist="38100" dir="2700000" algn="tl">
                    <a:srgbClr val="000000">
                      <a:alpha val="43137"/>
                    </a:srgbClr>
                  </a:outerShdw>
                </a:effectLst>
              </a:rPr>
              <a:t>, sustentado, inclusivo e sustentável, </a:t>
            </a:r>
            <a:r>
              <a:rPr lang="pt-BR" sz="2200" dirty="0">
                <a:solidFill>
                  <a:srgbClr val="FFFF00"/>
                </a:solidFill>
                <a:effectLst>
                  <a:outerShdw blurRad="38100" dist="38100" dir="2700000" algn="tl">
                    <a:srgbClr val="000000">
                      <a:alpha val="43137"/>
                    </a:srgbClr>
                  </a:outerShdw>
                </a:effectLst>
              </a:rPr>
              <a:t>emprego</a:t>
            </a:r>
            <a:r>
              <a:rPr lang="pt-BR" sz="2200" dirty="0">
                <a:effectLst>
                  <a:outerShdw blurRad="38100" dist="38100" dir="2700000" algn="tl">
                    <a:srgbClr val="000000">
                      <a:alpha val="43137"/>
                    </a:srgbClr>
                  </a:outerShdw>
                </a:effectLst>
              </a:rPr>
              <a:t> pleno e produtivo e </a:t>
            </a:r>
            <a:r>
              <a:rPr lang="pt-BR" sz="2200" dirty="0">
                <a:solidFill>
                  <a:srgbClr val="FFFF00"/>
                </a:solidFill>
                <a:effectLst>
                  <a:outerShdw blurRad="38100" dist="38100" dir="2700000" algn="tl">
                    <a:srgbClr val="000000">
                      <a:alpha val="43137"/>
                    </a:srgbClr>
                  </a:outerShdw>
                </a:effectLst>
              </a:rPr>
              <a:t>trabalho</a:t>
            </a:r>
            <a:r>
              <a:rPr lang="pt-BR" sz="2200" dirty="0">
                <a:effectLst>
                  <a:outerShdw blurRad="38100" dist="38100" dir="2700000" algn="tl">
                    <a:srgbClr val="000000">
                      <a:alpha val="43137"/>
                    </a:srgbClr>
                  </a:outerShdw>
                </a:effectLst>
              </a:rPr>
              <a:t> decente para todos</a:t>
            </a:r>
          </a:p>
          <a:p>
            <a:pPr>
              <a:defRPr/>
            </a:pPr>
            <a:r>
              <a:rPr lang="pt-BR" altLang="pt-BR" sz="2200" b="1" dirty="0" smtClean="0">
                <a:effectLst>
                  <a:outerShdw blurRad="38100" dist="38100" dir="2700000" algn="tl">
                    <a:srgbClr val="000000">
                      <a:alpha val="43137"/>
                    </a:srgbClr>
                  </a:outerShdw>
                </a:effectLst>
                <a:latin typeface="+mj-lt"/>
              </a:rPr>
              <a:t>Objetivo 9.</a:t>
            </a:r>
            <a:r>
              <a:rPr lang="pt-BR" altLang="pt-BR" sz="2200" dirty="0" smtClean="0">
                <a:effectLst>
                  <a:outerShdw blurRad="38100" dist="38100" dir="2700000" algn="tl">
                    <a:srgbClr val="000000">
                      <a:alpha val="43137"/>
                    </a:srgbClr>
                  </a:outerShdw>
                </a:effectLst>
                <a:latin typeface="+mj-lt"/>
              </a:rPr>
              <a:t> Construir </a:t>
            </a:r>
            <a:r>
              <a:rPr lang="pt-BR" altLang="pt-BR" sz="2200" dirty="0" smtClean="0">
                <a:solidFill>
                  <a:srgbClr val="FFFF00"/>
                </a:solidFill>
                <a:effectLst>
                  <a:outerShdw blurRad="38100" dist="38100" dir="2700000" algn="tl">
                    <a:srgbClr val="000000">
                      <a:alpha val="43137"/>
                    </a:srgbClr>
                  </a:outerShdw>
                </a:effectLst>
                <a:latin typeface="+mj-lt"/>
              </a:rPr>
              <a:t>infraestruturas</a:t>
            </a:r>
            <a:r>
              <a:rPr lang="pt-BR" altLang="pt-BR" sz="2200" dirty="0" smtClean="0">
                <a:effectLst>
                  <a:outerShdw blurRad="38100" dist="38100" dir="2700000" algn="tl">
                    <a:srgbClr val="000000">
                      <a:alpha val="43137"/>
                    </a:srgbClr>
                  </a:outerShdw>
                </a:effectLst>
                <a:latin typeface="+mj-lt"/>
              </a:rPr>
              <a:t> flexíveis, promover a </a:t>
            </a:r>
            <a:r>
              <a:rPr lang="pt-BR" altLang="pt-BR" sz="2200" dirty="0" smtClean="0">
                <a:solidFill>
                  <a:srgbClr val="FFFF00"/>
                </a:solidFill>
                <a:effectLst>
                  <a:outerShdw blurRad="38100" dist="38100" dir="2700000" algn="tl">
                    <a:srgbClr val="000000">
                      <a:alpha val="43137"/>
                    </a:srgbClr>
                  </a:outerShdw>
                </a:effectLst>
                <a:latin typeface="+mj-lt"/>
              </a:rPr>
              <a:t>industrialização </a:t>
            </a:r>
            <a:r>
              <a:rPr lang="pt-BR" altLang="pt-BR" sz="2200" dirty="0" smtClean="0">
                <a:effectLst>
                  <a:outerShdw blurRad="38100" dist="38100" dir="2700000" algn="tl">
                    <a:srgbClr val="000000">
                      <a:alpha val="43137"/>
                    </a:srgbClr>
                  </a:outerShdw>
                </a:effectLst>
                <a:latin typeface="+mj-lt"/>
              </a:rPr>
              <a:t>inclusiva </a:t>
            </a:r>
            <a:r>
              <a:rPr lang="pt-BR" altLang="pt-BR" sz="2200" dirty="0">
                <a:effectLst>
                  <a:outerShdw blurRad="38100" dist="38100" dir="2700000" algn="tl">
                    <a:srgbClr val="000000">
                      <a:alpha val="43137"/>
                    </a:srgbClr>
                  </a:outerShdw>
                </a:effectLst>
                <a:latin typeface="+mj-lt"/>
              </a:rPr>
              <a:t>e</a:t>
            </a:r>
            <a:r>
              <a:rPr lang="pt-BR" altLang="pt-BR" sz="2200" dirty="0" smtClean="0">
                <a:effectLst>
                  <a:outerShdw blurRad="38100" dist="38100" dir="2700000" algn="tl">
                    <a:srgbClr val="000000">
                      <a:alpha val="43137"/>
                    </a:srgbClr>
                  </a:outerShdw>
                </a:effectLst>
                <a:latin typeface="+mj-lt"/>
              </a:rPr>
              <a:t> sustentável e fomentar a </a:t>
            </a:r>
            <a:r>
              <a:rPr lang="pt-BR" altLang="pt-BR" sz="2200" dirty="0" smtClean="0">
                <a:solidFill>
                  <a:srgbClr val="FFFF00"/>
                </a:solidFill>
                <a:effectLst>
                  <a:outerShdw blurRad="38100" dist="38100" dir="2700000" algn="tl">
                    <a:srgbClr val="000000">
                      <a:alpha val="43137"/>
                    </a:srgbClr>
                  </a:outerShdw>
                </a:effectLst>
                <a:latin typeface="+mj-lt"/>
              </a:rPr>
              <a:t>inovação</a:t>
            </a:r>
          </a:p>
          <a:p>
            <a:pPr>
              <a:defRPr/>
            </a:pPr>
            <a:r>
              <a:rPr lang="pt-BR" altLang="pt-BR" sz="2200" b="1" dirty="0" smtClean="0">
                <a:effectLst>
                  <a:outerShdw blurRad="38100" dist="38100" dir="2700000" algn="tl">
                    <a:srgbClr val="000000">
                      <a:alpha val="43137"/>
                    </a:srgbClr>
                  </a:outerShdw>
                </a:effectLst>
                <a:latin typeface="+mj-lt"/>
              </a:rPr>
              <a:t>Objetivo 10.</a:t>
            </a:r>
            <a:r>
              <a:rPr lang="pt-BR" altLang="pt-BR" sz="2200" dirty="0" smtClean="0">
                <a:effectLst>
                  <a:outerShdw blurRad="38100" dist="38100" dir="2700000" algn="tl">
                    <a:srgbClr val="000000">
                      <a:alpha val="43137"/>
                    </a:srgbClr>
                  </a:outerShdw>
                </a:effectLst>
                <a:latin typeface="+mj-lt"/>
              </a:rPr>
              <a:t> </a:t>
            </a:r>
            <a:r>
              <a:rPr lang="pt-BR" altLang="pt-BR" sz="2200" dirty="0" smtClean="0">
                <a:solidFill>
                  <a:srgbClr val="FFFF00"/>
                </a:solidFill>
                <a:effectLst>
                  <a:outerShdw blurRad="38100" dist="38100" dir="2700000" algn="tl">
                    <a:srgbClr val="000000">
                      <a:alpha val="43137"/>
                    </a:srgbClr>
                  </a:outerShdw>
                </a:effectLst>
                <a:latin typeface="+mj-lt"/>
              </a:rPr>
              <a:t>Reduzir a desigualdade dentro e entre países</a:t>
            </a:r>
          </a:p>
          <a:p>
            <a:pPr>
              <a:defRPr/>
            </a:pPr>
            <a:r>
              <a:rPr lang="pt-BR" altLang="pt-BR" sz="2200" b="1" dirty="0" smtClean="0">
                <a:effectLst>
                  <a:outerShdw blurRad="38100" dist="38100" dir="2700000" algn="tl">
                    <a:srgbClr val="000000">
                      <a:alpha val="43137"/>
                    </a:srgbClr>
                  </a:outerShdw>
                </a:effectLst>
                <a:latin typeface="+mj-lt"/>
              </a:rPr>
              <a:t>Objetivo 11.</a:t>
            </a:r>
            <a:r>
              <a:rPr lang="pt-BR" altLang="pt-BR" sz="2200" dirty="0" smtClean="0">
                <a:effectLst>
                  <a:outerShdw blurRad="38100" dist="38100" dir="2700000" algn="tl">
                    <a:srgbClr val="000000">
                      <a:alpha val="43137"/>
                    </a:srgbClr>
                  </a:outerShdw>
                </a:effectLst>
                <a:latin typeface="+mj-lt"/>
              </a:rPr>
              <a:t> Converter as </a:t>
            </a:r>
            <a:r>
              <a:rPr lang="pt-BR" altLang="pt-BR" sz="2200" dirty="0" smtClean="0">
                <a:solidFill>
                  <a:srgbClr val="FFFF00"/>
                </a:solidFill>
                <a:effectLst>
                  <a:outerShdw blurRad="38100" dist="38100" dir="2700000" algn="tl">
                    <a:srgbClr val="000000">
                      <a:alpha val="43137"/>
                    </a:srgbClr>
                  </a:outerShdw>
                </a:effectLst>
                <a:latin typeface="+mj-lt"/>
              </a:rPr>
              <a:t>cidades </a:t>
            </a:r>
            <a:r>
              <a:rPr lang="pt-BR" altLang="pt-BR" sz="2200" dirty="0">
                <a:solidFill>
                  <a:srgbClr val="FFFF00"/>
                </a:solidFill>
                <a:effectLst>
                  <a:outerShdw blurRad="38100" dist="38100" dir="2700000" algn="tl">
                    <a:srgbClr val="000000">
                      <a:alpha val="43137"/>
                    </a:srgbClr>
                  </a:outerShdw>
                </a:effectLst>
                <a:latin typeface="+mj-lt"/>
              </a:rPr>
              <a:t>e</a:t>
            </a:r>
            <a:r>
              <a:rPr lang="pt-BR" altLang="pt-BR" sz="2200" dirty="0" smtClean="0">
                <a:solidFill>
                  <a:srgbClr val="FFFF00"/>
                </a:solidFill>
                <a:effectLst>
                  <a:outerShdw blurRad="38100" dist="38100" dir="2700000" algn="tl">
                    <a:srgbClr val="000000">
                      <a:alpha val="43137"/>
                    </a:srgbClr>
                  </a:outerShdw>
                </a:effectLst>
                <a:latin typeface="+mj-lt"/>
              </a:rPr>
              <a:t> assentamentos humanos</a:t>
            </a:r>
            <a:r>
              <a:rPr lang="pt-BR" altLang="pt-BR" sz="2200" dirty="0" smtClean="0">
                <a:effectLst>
                  <a:outerShdw blurRad="38100" dist="38100" dir="2700000" algn="tl">
                    <a:srgbClr val="000000">
                      <a:alpha val="43137"/>
                    </a:srgbClr>
                  </a:outerShdw>
                </a:effectLst>
                <a:latin typeface="+mj-lt"/>
              </a:rPr>
              <a:t> inclusivos, seguras, </a:t>
            </a:r>
            <a:r>
              <a:rPr lang="pt-BR" altLang="pt-BR" sz="2200" dirty="0" err="1" smtClean="0">
                <a:effectLst>
                  <a:outerShdw blurRad="38100" dist="38100" dir="2700000" algn="tl">
                    <a:srgbClr val="000000">
                      <a:alpha val="43137"/>
                    </a:srgbClr>
                  </a:outerShdw>
                </a:effectLst>
                <a:latin typeface="+mj-lt"/>
              </a:rPr>
              <a:t>resilientes</a:t>
            </a:r>
            <a:r>
              <a:rPr lang="pt-BR" altLang="pt-BR" sz="2200" dirty="0" smtClean="0">
                <a:effectLst>
                  <a:outerShdw blurRad="38100" dist="38100" dir="2700000" algn="tl">
                    <a:srgbClr val="000000">
                      <a:alpha val="43137"/>
                    </a:srgbClr>
                  </a:outerShdw>
                </a:effectLst>
                <a:latin typeface="+mj-lt"/>
              </a:rPr>
              <a:t> e sustentáveis</a:t>
            </a:r>
          </a:p>
          <a:p>
            <a:pPr>
              <a:defRPr/>
            </a:pPr>
            <a:r>
              <a:rPr lang="pt-BR" altLang="pt-BR" sz="2200" b="1" dirty="0" smtClean="0">
                <a:effectLst>
                  <a:outerShdw blurRad="38100" dist="38100" dir="2700000" algn="tl">
                    <a:srgbClr val="000000">
                      <a:alpha val="43137"/>
                    </a:srgbClr>
                  </a:outerShdw>
                </a:effectLst>
                <a:latin typeface="+mj-lt"/>
              </a:rPr>
              <a:t>Objetivo 12.</a:t>
            </a:r>
            <a:r>
              <a:rPr lang="pt-BR" altLang="pt-BR" sz="2200" dirty="0" smtClean="0">
                <a:effectLst>
                  <a:outerShdw blurRad="38100" dist="38100" dir="2700000" algn="tl">
                    <a:srgbClr val="000000">
                      <a:alpha val="43137"/>
                    </a:srgbClr>
                  </a:outerShdw>
                </a:effectLst>
                <a:latin typeface="+mj-lt"/>
              </a:rPr>
              <a:t> Assegurar </a:t>
            </a:r>
            <a:r>
              <a:rPr lang="pt-BR" altLang="pt-BR" sz="2200" dirty="0" smtClean="0">
                <a:solidFill>
                  <a:srgbClr val="FFFF00"/>
                </a:solidFill>
                <a:effectLst>
                  <a:outerShdw blurRad="38100" dist="38100" dir="2700000" algn="tl">
                    <a:srgbClr val="000000">
                      <a:alpha val="43137"/>
                    </a:srgbClr>
                  </a:outerShdw>
                </a:effectLst>
                <a:latin typeface="+mj-lt"/>
              </a:rPr>
              <a:t>padrões de consumo e produção sustentáveis</a:t>
            </a:r>
          </a:p>
          <a:p>
            <a:pPr>
              <a:defRPr/>
            </a:pPr>
            <a:r>
              <a:rPr lang="pt-BR" altLang="pt-BR" sz="2200" b="1" dirty="0" smtClean="0">
                <a:effectLst>
                  <a:outerShdw blurRad="38100" dist="38100" dir="2700000" algn="tl">
                    <a:srgbClr val="000000">
                      <a:alpha val="43137"/>
                    </a:srgbClr>
                  </a:outerShdw>
                </a:effectLst>
                <a:latin typeface="+mj-lt"/>
              </a:rPr>
              <a:t>Objetivo 13.</a:t>
            </a:r>
            <a:r>
              <a:rPr lang="pt-BR" altLang="pt-BR" sz="2200" dirty="0" smtClean="0">
                <a:effectLst>
                  <a:outerShdw blurRad="38100" dist="38100" dir="2700000" algn="tl">
                    <a:srgbClr val="000000">
                      <a:alpha val="43137"/>
                    </a:srgbClr>
                  </a:outerShdw>
                </a:effectLst>
                <a:latin typeface="+mj-lt"/>
              </a:rPr>
              <a:t> Adotar medidas urgentes para combater as </a:t>
            </a:r>
            <a:r>
              <a:rPr lang="pt-BR" altLang="pt-BR" sz="2200" dirty="0" smtClean="0">
                <a:solidFill>
                  <a:srgbClr val="FFFF00"/>
                </a:solidFill>
                <a:effectLst>
                  <a:outerShdw blurRad="38100" dist="38100" dir="2700000" algn="tl">
                    <a:srgbClr val="000000">
                      <a:alpha val="43137"/>
                    </a:srgbClr>
                  </a:outerShdw>
                </a:effectLst>
                <a:latin typeface="+mj-lt"/>
              </a:rPr>
              <a:t>mudanças climática </a:t>
            </a:r>
            <a:r>
              <a:rPr lang="pt-BR" altLang="pt-BR" sz="2200" dirty="0">
                <a:solidFill>
                  <a:srgbClr val="FFFF00"/>
                </a:solidFill>
                <a:effectLst>
                  <a:outerShdw blurRad="38100" dist="38100" dir="2700000" algn="tl">
                    <a:srgbClr val="000000">
                      <a:alpha val="43137"/>
                    </a:srgbClr>
                  </a:outerShdw>
                </a:effectLst>
                <a:latin typeface="+mj-lt"/>
              </a:rPr>
              <a:t>e</a:t>
            </a:r>
            <a:r>
              <a:rPr lang="pt-BR" altLang="pt-BR" sz="2200" dirty="0" smtClean="0">
                <a:solidFill>
                  <a:srgbClr val="FFFF00"/>
                </a:solidFill>
                <a:effectLst>
                  <a:outerShdw blurRad="38100" dist="38100" dir="2700000" algn="tl">
                    <a:srgbClr val="000000">
                      <a:alpha val="43137"/>
                    </a:srgbClr>
                  </a:outerShdw>
                </a:effectLst>
                <a:latin typeface="+mj-lt"/>
              </a:rPr>
              <a:t> seus impactos</a:t>
            </a:r>
          </a:p>
          <a:p>
            <a:pPr>
              <a:defRPr/>
            </a:pPr>
            <a:r>
              <a:rPr lang="pt-BR" altLang="pt-BR" sz="2200" b="1" dirty="0" smtClean="0">
                <a:effectLst>
                  <a:outerShdw blurRad="38100" dist="38100" dir="2700000" algn="tl">
                    <a:srgbClr val="000000">
                      <a:alpha val="43137"/>
                    </a:srgbClr>
                  </a:outerShdw>
                </a:effectLst>
                <a:latin typeface="+mj-lt"/>
              </a:rPr>
              <a:t>Objetivo 14.</a:t>
            </a:r>
            <a:r>
              <a:rPr lang="pt-BR" altLang="pt-BR" sz="2200" dirty="0" smtClean="0">
                <a:effectLst>
                  <a:outerShdw blurRad="38100" dist="38100" dir="2700000" algn="tl">
                    <a:srgbClr val="000000">
                      <a:alpha val="43137"/>
                    </a:srgbClr>
                  </a:outerShdw>
                </a:effectLst>
                <a:latin typeface="+mj-lt"/>
              </a:rPr>
              <a:t> Conservar e utilizar de maneira sustentável </a:t>
            </a:r>
            <a:r>
              <a:rPr lang="pt-BR" altLang="pt-BR" sz="2200" dirty="0" smtClean="0">
                <a:solidFill>
                  <a:srgbClr val="FFFF00"/>
                </a:solidFill>
                <a:effectLst>
                  <a:outerShdw blurRad="38100" dist="38100" dir="2700000" algn="tl">
                    <a:srgbClr val="000000">
                      <a:alpha val="43137"/>
                    </a:srgbClr>
                  </a:outerShdw>
                </a:effectLst>
                <a:latin typeface="+mj-lt"/>
              </a:rPr>
              <a:t>oceanos, mares e recursos marinhos</a:t>
            </a:r>
            <a:endParaRPr lang="pt-BR" altLang="pt-BR" sz="2200" dirty="0" smtClean="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791889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5413"/>
            <a:ext cx="8229600" cy="1143000"/>
          </a:xfrm>
        </p:spPr>
        <p:txBody>
          <a:bodyPr/>
          <a:lstStyle/>
          <a:p>
            <a:pPr>
              <a:defRPr/>
            </a:pPr>
            <a:r>
              <a:rPr lang="pt-BR" sz="3600" dirty="0" smtClean="0">
                <a:solidFill>
                  <a:srgbClr val="FFC000"/>
                </a:solidFill>
              </a:rPr>
              <a:t>ODS</a:t>
            </a:r>
            <a:endParaRPr lang="pt-BR" sz="3600" dirty="0">
              <a:solidFill>
                <a:srgbClr val="FFC000"/>
              </a:solidFill>
            </a:endParaRPr>
          </a:p>
        </p:txBody>
      </p:sp>
      <p:sp>
        <p:nvSpPr>
          <p:cNvPr id="3" name="Espaço Reservado para Conteúdo 2"/>
          <p:cNvSpPr>
            <a:spLocks noGrp="1"/>
          </p:cNvSpPr>
          <p:nvPr>
            <p:ph idx="1"/>
          </p:nvPr>
        </p:nvSpPr>
        <p:spPr>
          <a:xfrm>
            <a:off x="457200" y="1274763"/>
            <a:ext cx="8229600" cy="4530725"/>
          </a:xfrm>
        </p:spPr>
        <p:txBody>
          <a:bodyPr/>
          <a:lstStyle/>
          <a:p>
            <a:pPr>
              <a:defRPr/>
            </a:pPr>
            <a:r>
              <a:rPr lang="pt-BR" altLang="pt-BR" sz="2400" b="1" dirty="0">
                <a:effectLst>
                  <a:outerShdw blurRad="38100" dist="38100" dir="2700000" algn="tl">
                    <a:srgbClr val="000000">
                      <a:alpha val="43137"/>
                    </a:srgbClr>
                  </a:outerShdw>
                </a:effectLst>
              </a:rPr>
              <a:t>Objetivo 15.</a:t>
            </a:r>
            <a:r>
              <a:rPr lang="pt-BR" altLang="pt-BR" sz="2400" dirty="0">
                <a:effectLst>
                  <a:outerShdw blurRad="38100" dist="38100" dir="2700000" algn="tl">
                    <a:srgbClr val="000000">
                      <a:alpha val="43137"/>
                    </a:srgbClr>
                  </a:outerShdw>
                </a:effectLst>
              </a:rPr>
              <a:t> Proteger, restaurar e promover o uso sustentável dos </a:t>
            </a:r>
            <a:r>
              <a:rPr lang="pt-BR" altLang="pt-BR" sz="2400" dirty="0" err="1">
                <a:solidFill>
                  <a:srgbClr val="FFFF00"/>
                </a:solidFill>
                <a:effectLst>
                  <a:outerShdw blurRad="38100" dist="38100" dir="2700000" algn="tl">
                    <a:srgbClr val="000000">
                      <a:alpha val="43137"/>
                    </a:srgbClr>
                  </a:outerShdw>
                </a:effectLst>
              </a:rPr>
              <a:t>ecosistemas</a:t>
            </a:r>
            <a:r>
              <a:rPr lang="pt-BR" altLang="pt-BR" sz="2400" dirty="0">
                <a:solidFill>
                  <a:srgbClr val="FFFF00"/>
                </a:solidFill>
                <a:effectLst>
                  <a:outerShdw blurRad="38100" dist="38100" dir="2700000" algn="tl">
                    <a:srgbClr val="000000">
                      <a:alpha val="43137"/>
                    </a:srgbClr>
                  </a:outerShdw>
                </a:effectLst>
              </a:rPr>
              <a:t> terrestres</a:t>
            </a:r>
            <a:r>
              <a:rPr lang="pt-BR" altLang="pt-BR" sz="2400" dirty="0">
                <a:effectLst>
                  <a:outerShdw blurRad="38100" dist="38100" dir="2700000" algn="tl">
                    <a:srgbClr val="000000">
                      <a:alpha val="43137"/>
                    </a:srgbClr>
                  </a:outerShdw>
                </a:effectLst>
              </a:rPr>
              <a:t>, o manejo sustentável das </a:t>
            </a:r>
            <a:r>
              <a:rPr lang="pt-BR" altLang="pt-BR" sz="2400" dirty="0">
                <a:solidFill>
                  <a:srgbClr val="FFFF00"/>
                </a:solidFill>
                <a:effectLst>
                  <a:outerShdw blurRad="38100" dist="38100" dir="2700000" algn="tl">
                    <a:srgbClr val="000000">
                      <a:alpha val="43137"/>
                    </a:srgbClr>
                  </a:outerShdw>
                </a:effectLst>
              </a:rPr>
              <a:t>florestas</a:t>
            </a:r>
            <a:r>
              <a:rPr lang="pt-BR" altLang="pt-BR" sz="2400" dirty="0">
                <a:effectLst>
                  <a:outerShdw blurRad="38100" dist="38100" dir="2700000" algn="tl">
                    <a:srgbClr val="000000">
                      <a:alpha val="43137"/>
                    </a:srgbClr>
                  </a:outerShdw>
                </a:effectLst>
              </a:rPr>
              <a:t>, combater a </a:t>
            </a:r>
            <a:r>
              <a:rPr lang="pt-BR" altLang="pt-BR" sz="2400" dirty="0">
                <a:solidFill>
                  <a:srgbClr val="FFFF00"/>
                </a:solidFill>
                <a:effectLst>
                  <a:outerShdw blurRad="38100" dist="38100" dir="2700000" algn="tl">
                    <a:srgbClr val="000000">
                      <a:alpha val="43137"/>
                    </a:srgbClr>
                  </a:outerShdw>
                </a:effectLst>
              </a:rPr>
              <a:t>desertificação</a:t>
            </a:r>
            <a:r>
              <a:rPr lang="pt-BR" altLang="pt-BR" sz="2400" dirty="0">
                <a:effectLst>
                  <a:outerShdw blurRad="38100" dist="38100" dir="2700000" algn="tl">
                    <a:srgbClr val="000000">
                      <a:alpha val="43137"/>
                    </a:srgbClr>
                  </a:outerShdw>
                </a:effectLst>
              </a:rPr>
              <a:t>, e deter e reverter a </a:t>
            </a:r>
            <a:r>
              <a:rPr lang="pt-BR" altLang="pt-BR" sz="2400" dirty="0">
                <a:solidFill>
                  <a:srgbClr val="FFFF00"/>
                </a:solidFill>
                <a:effectLst>
                  <a:outerShdw blurRad="38100" dist="38100" dir="2700000" algn="tl">
                    <a:srgbClr val="000000">
                      <a:alpha val="43137"/>
                    </a:srgbClr>
                  </a:outerShdw>
                </a:effectLst>
              </a:rPr>
              <a:t>degradação da terra</a:t>
            </a:r>
            <a:r>
              <a:rPr lang="pt-BR" altLang="pt-BR" sz="2400" dirty="0">
                <a:effectLst>
                  <a:outerShdw blurRad="38100" dist="38100" dir="2700000" algn="tl">
                    <a:srgbClr val="000000">
                      <a:alpha val="43137"/>
                    </a:srgbClr>
                  </a:outerShdw>
                </a:effectLst>
              </a:rPr>
              <a:t> e deter a perda da </a:t>
            </a:r>
            <a:r>
              <a:rPr lang="pt-BR" altLang="pt-BR" sz="2400" dirty="0">
                <a:solidFill>
                  <a:srgbClr val="FFFF00"/>
                </a:solidFill>
                <a:effectLst>
                  <a:outerShdw blurRad="38100" dist="38100" dir="2700000" algn="tl">
                    <a:srgbClr val="000000">
                      <a:alpha val="43137"/>
                    </a:srgbClr>
                  </a:outerShdw>
                </a:effectLst>
              </a:rPr>
              <a:t>biodiversidade</a:t>
            </a:r>
          </a:p>
          <a:p>
            <a:pPr>
              <a:defRPr/>
            </a:pPr>
            <a:r>
              <a:rPr lang="es-ES" sz="2400" b="1" dirty="0" smtClean="0">
                <a:effectLst>
                  <a:outerShdw blurRad="38100" dist="38100" dir="2700000" algn="tl">
                    <a:srgbClr val="000000">
                      <a:alpha val="43137"/>
                    </a:srgbClr>
                  </a:outerShdw>
                </a:effectLst>
              </a:rPr>
              <a:t>Objetivo 1</a:t>
            </a:r>
            <a:r>
              <a:rPr lang="pt-BR" sz="2400" b="1" dirty="0" smtClean="0">
                <a:effectLst>
                  <a:outerShdw blurRad="38100" dist="38100" dir="2700000" algn="tl">
                    <a:srgbClr val="000000">
                      <a:alpha val="43137"/>
                    </a:srgbClr>
                  </a:outerShdw>
                </a:effectLst>
              </a:rPr>
              <a:t>6.</a:t>
            </a:r>
            <a:r>
              <a:rPr lang="pt-BR" sz="2400" dirty="0" smtClean="0">
                <a:effectLst>
                  <a:outerShdw blurRad="38100" dist="38100" dir="2700000" algn="tl">
                    <a:srgbClr val="000000">
                      <a:alpha val="43137"/>
                    </a:srgbClr>
                  </a:outerShdw>
                </a:effectLst>
              </a:rPr>
              <a:t> Promover </a:t>
            </a:r>
            <a:r>
              <a:rPr lang="pt-BR" sz="2400" dirty="0" smtClean="0">
                <a:solidFill>
                  <a:srgbClr val="FFFF00"/>
                </a:solidFill>
                <a:effectLst>
                  <a:outerShdw blurRad="38100" dist="38100" dir="2700000" algn="tl">
                    <a:srgbClr val="000000">
                      <a:alpha val="43137"/>
                    </a:srgbClr>
                  </a:outerShdw>
                </a:effectLst>
              </a:rPr>
              <a:t>sociedades pacíficas e inclusivas</a:t>
            </a:r>
            <a:r>
              <a:rPr lang="pt-BR" sz="2400" dirty="0" smtClean="0">
                <a:effectLst>
                  <a:outerShdw blurRad="38100" dist="38100" dir="2700000" algn="tl">
                    <a:srgbClr val="000000">
                      <a:alpha val="43137"/>
                    </a:srgbClr>
                  </a:outerShdw>
                </a:effectLst>
              </a:rPr>
              <a:t> para o desenvolvimento sustentável, facilitar o </a:t>
            </a:r>
            <a:r>
              <a:rPr lang="pt-BR" sz="2400" dirty="0" smtClean="0">
                <a:solidFill>
                  <a:srgbClr val="FFFF00"/>
                </a:solidFill>
                <a:effectLst>
                  <a:outerShdw blurRad="38100" dist="38100" dir="2700000" algn="tl">
                    <a:srgbClr val="000000">
                      <a:alpha val="43137"/>
                    </a:srgbClr>
                  </a:outerShdw>
                </a:effectLst>
              </a:rPr>
              <a:t>acesso à justiça</a:t>
            </a:r>
            <a:r>
              <a:rPr lang="pt-BR" sz="2400" dirty="0" smtClean="0">
                <a:effectLst>
                  <a:outerShdw blurRad="38100" dist="38100" dir="2700000" algn="tl">
                    <a:srgbClr val="000000">
                      <a:alpha val="43137"/>
                    </a:srgbClr>
                  </a:outerShdw>
                </a:effectLst>
              </a:rPr>
              <a:t> para todos e construir </a:t>
            </a:r>
            <a:r>
              <a:rPr lang="pt-BR" sz="2400" dirty="0" smtClean="0">
                <a:solidFill>
                  <a:srgbClr val="FFFF00"/>
                </a:solidFill>
                <a:effectLst>
                  <a:outerShdw blurRad="38100" dist="38100" dir="2700000" algn="tl">
                    <a:srgbClr val="000000">
                      <a:alpha val="43137"/>
                    </a:srgbClr>
                  </a:outerShdw>
                </a:effectLst>
              </a:rPr>
              <a:t>instituições eficazes</a:t>
            </a:r>
            <a:r>
              <a:rPr lang="pt-BR" sz="2400" dirty="0" smtClean="0">
                <a:effectLst>
                  <a:outerShdw blurRad="38100" dist="38100" dir="2700000" algn="tl">
                    <a:srgbClr val="000000">
                      <a:alpha val="43137"/>
                    </a:srgbClr>
                  </a:outerShdw>
                </a:effectLst>
              </a:rPr>
              <a:t>, responsáveis e inclusivas em todos os </a:t>
            </a:r>
            <a:r>
              <a:rPr lang="pt-BR" sz="2400" dirty="0" err="1" smtClean="0">
                <a:effectLst>
                  <a:outerShdw blurRad="38100" dist="38100" dir="2700000" algn="tl">
                    <a:srgbClr val="000000">
                      <a:alpha val="43137"/>
                    </a:srgbClr>
                  </a:outerShdw>
                </a:effectLst>
              </a:rPr>
              <a:t>niveis</a:t>
            </a:r>
            <a:endParaRPr lang="pt-BR" sz="2400" dirty="0" smtClean="0">
              <a:effectLst>
                <a:outerShdw blurRad="38100" dist="38100" dir="2700000" algn="tl">
                  <a:srgbClr val="000000">
                    <a:alpha val="43137"/>
                  </a:srgbClr>
                </a:outerShdw>
              </a:effectLst>
            </a:endParaRPr>
          </a:p>
          <a:p>
            <a:pPr>
              <a:defRPr/>
            </a:pPr>
            <a:r>
              <a:rPr lang="pt-BR" sz="2400" b="1" dirty="0" smtClean="0">
                <a:effectLst>
                  <a:outerShdw blurRad="38100" dist="38100" dir="2700000" algn="tl">
                    <a:srgbClr val="000000">
                      <a:alpha val="43137"/>
                    </a:srgbClr>
                  </a:outerShdw>
                </a:effectLst>
              </a:rPr>
              <a:t>Objetivo 17.</a:t>
            </a:r>
            <a:r>
              <a:rPr lang="pt-BR" sz="2400" dirty="0" smtClean="0">
                <a:effectLst>
                  <a:outerShdw blurRad="38100" dist="38100" dir="2700000" algn="tl">
                    <a:srgbClr val="000000">
                      <a:alpha val="43137"/>
                    </a:srgbClr>
                  </a:outerShdw>
                </a:effectLst>
              </a:rPr>
              <a:t> Fortalecer os </a:t>
            </a:r>
            <a:r>
              <a:rPr lang="pt-BR" sz="2400" dirty="0" smtClean="0">
                <a:solidFill>
                  <a:srgbClr val="FFFF00"/>
                </a:solidFill>
                <a:effectLst>
                  <a:outerShdw blurRad="38100" dist="38100" dir="2700000" algn="tl">
                    <a:srgbClr val="000000">
                      <a:alpha val="43137"/>
                    </a:srgbClr>
                  </a:outerShdw>
                </a:effectLst>
              </a:rPr>
              <a:t>meios de implementação e</a:t>
            </a:r>
            <a:r>
              <a:rPr lang="pt-BR" sz="2400" dirty="0" smtClean="0">
                <a:effectLst>
                  <a:outerShdw blurRad="38100" dist="38100" dir="2700000" algn="tl">
                    <a:srgbClr val="000000">
                      <a:alpha val="43137"/>
                    </a:srgbClr>
                  </a:outerShdw>
                </a:effectLst>
              </a:rPr>
              <a:t> revitalizar a </a:t>
            </a:r>
            <a:r>
              <a:rPr lang="pt-BR" sz="2400" dirty="0" smtClean="0">
                <a:solidFill>
                  <a:srgbClr val="FFFF00"/>
                </a:solidFill>
                <a:effectLst>
                  <a:outerShdw blurRad="38100" dist="38100" dir="2700000" algn="tl">
                    <a:srgbClr val="000000">
                      <a:alpha val="43137"/>
                    </a:srgbClr>
                  </a:outerShdw>
                </a:effectLst>
              </a:rPr>
              <a:t>aliança mundial para o desenvolvimento sustentável</a:t>
            </a:r>
            <a:endParaRPr lang="pt-BR" sz="2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702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tângulo 1"/>
          <p:cNvSpPr>
            <a:spLocks noChangeArrowheads="1"/>
          </p:cNvSpPr>
          <p:nvPr/>
        </p:nvSpPr>
        <p:spPr bwMode="auto">
          <a:xfrm>
            <a:off x="36513" y="44450"/>
            <a:ext cx="91440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defRPr/>
            </a:pPr>
            <a:r>
              <a:rPr lang="pt-BR" altLang="pt-BR" sz="2800" dirty="0" smtClean="0">
                <a:solidFill>
                  <a:srgbClr val="FFC000"/>
                </a:solidFill>
                <a:effectLst>
                  <a:outerShdw blurRad="38100" dist="38100" dir="2700000" algn="tl">
                    <a:srgbClr val="000000">
                      <a:alpha val="43137"/>
                    </a:srgbClr>
                  </a:outerShdw>
                </a:effectLst>
              </a:rPr>
              <a:t>Objetivo 3. Garantir vidas saudáveis e bem-estar</a:t>
            </a:r>
          </a:p>
          <a:p>
            <a:pPr algn="ctr" eaLnBrk="1" hangingPunct="1">
              <a:spcBef>
                <a:spcPct val="0"/>
              </a:spcBef>
              <a:buClrTx/>
              <a:buSzTx/>
              <a:buFontTx/>
              <a:buNone/>
              <a:defRPr/>
            </a:pPr>
            <a:r>
              <a:rPr lang="pt-BR" altLang="pt-BR" sz="2800" dirty="0" smtClean="0">
                <a:solidFill>
                  <a:srgbClr val="FFC000"/>
                </a:solidFill>
                <a:effectLst>
                  <a:outerShdw blurRad="38100" dist="38100" dir="2700000" algn="tl">
                    <a:srgbClr val="000000">
                      <a:alpha val="43137"/>
                    </a:srgbClr>
                  </a:outerShdw>
                </a:effectLst>
              </a:rPr>
              <a:t>para todos em todas as idades</a:t>
            </a:r>
            <a:endParaRPr lang="pt-BR" altLang="pt-BR" sz="2400" dirty="0" smtClean="0">
              <a:solidFill>
                <a:srgbClr val="FFC000"/>
              </a:solidFill>
              <a:effectLst>
                <a:outerShdw blurRad="38100" dist="38100" dir="2700000" algn="tl">
                  <a:srgbClr val="000000">
                    <a:alpha val="43137"/>
                  </a:srgbClr>
                </a:outerShdw>
              </a:effectLst>
            </a:endParaRPr>
          </a:p>
          <a:p>
            <a:pPr>
              <a:defRPr/>
            </a:pPr>
            <a:r>
              <a:rPr lang="pt-BR" altLang="pt-BR" sz="2400" dirty="0" smtClean="0">
                <a:effectLst>
                  <a:outerShdw blurRad="38100" dist="38100" dir="2700000" algn="tl">
                    <a:srgbClr val="000000">
                      <a:alpha val="43137"/>
                    </a:srgbClr>
                  </a:outerShdw>
                </a:effectLst>
              </a:rPr>
              <a:t>3.1 Até 2030, reduzir a taxa mundial de </a:t>
            </a:r>
            <a:r>
              <a:rPr lang="pt-BR" altLang="pt-BR" sz="2400" dirty="0" smtClean="0">
                <a:solidFill>
                  <a:srgbClr val="FFFF00"/>
                </a:solidFill>
                <a:effectLst>
                  <a:outerShdw blurRad="38100" dist="38100" dir="2700000" algn="tl">
                    <a:srgbClr val="000000">
                      <a:alpha val="43137"/>
                    </a:srgbClr>
                  </a:outerShdw>
                </a:effectLst>
              </a:rPr>
              <a:t>mortalidade materna</a:t>
            </a:r>
            <a:r>
              <a:rPr lang="pt-BR" altLang="pt-BR" sz="2400" dirty="0" smtClean="0">
                <a:effectLst>
                  <a:outerShdw blurRad="38100" dist="38100" dir="2700000" algn="tl">
                    <a:srgbClr val="000000">
                      <a:alpha val="43137"/>
                    </a:srgbClr>
                  </a:outerShdw>
                </a:effectLst>
              </a:rPr>
              <a:t> a menos de 70 por 100.000 nascidos vivos </a:t>
            </a:r>
          </a:p>
          <a:p>
            <a:pPr>
              <a:defRPr/>
            </a:pPr>
            <a:r>
              <a:rPr lang="pt-BR" altLang="pt-BR" sz="2400" dirty="0" smtClean="0">
                <a:effectLst>
                  <a:outerShdw blurRad="38100" dist="38100" dir="2700000" algn="tl">
                    <a:srgbClr val="000000">
                      <a:alpha val="43137"/>
                    </a:srgbClr>
                  </a:outerShdw>
                </a:effectLst>
              </a:rPr>
              <a:t>3.2 Até 2030, acabar  com as </a:t>
            </a:r>
            <a:r>
              <a:rPr lang="pt-BR" altLang="pt-BR" sz="2400" dirty="0" smtClean="0">
                <a:solidFill>
                  <a:srgbClr val="FFFF00"/>
                </a:solidFill>
                <a:effectLst>
                  <a:outerShdw blurRad="38100" dist="38100" dir="2700000" algn="tl">
                    <a:srgbClr val="000000">
                      <a:alpha val="43137"/>
                    </a:srgbClr>
                  </a:outerShdw>
                </a:effectLst>
              </a:rPr>
              <a:t>mortes evitáveis de recém nascidos e de crianças menores de 5 anos</a:t>
            </a:r>
          </a:p>
          <a:p>
            <a:pPr>
              <a:defRPr/>
            </a:pPr>
            <a:r>
              <a:rPr lang="pt-BR" altLang="pt-BR" sz="2400" dirty="0" smtClean="0">
                <a:effectLst>
                  <a:outerShdw blurRad="38100" dist="38100" dir="2700000" algn="tl">
                    <a:srgbClr val="000000">
                      <a:alpha val="43137"/>
                    </a:srgbClr>
                  </a:outerShdw>
                </a:effectLst>
              </a:rPr>
              <a:t>3.3 Até 2030, acabar com as </a:t>
            </a:r>
            <a:r>
              <a:rPr lang="pt-BR" altLang="pt-BR" sz="2400" dirty="0" smtClean="0">
                <a:solidFill>
                  <a:srgbClr val="FFFF00"/>
                </a:solidFill>
                <a:effectLst>
                  <a:outerShdw blurRad="38100" dist="38100" dir="2700000" algn="tl">
                    <a:srgbClr val="000000">
                      <a:alpha val="43137"/>
                    </a:srgbClr>
                  </a:outerShdw>
                </a:effectLst>
              </a:rPr>
              <a:t>epidemias</a:t>
            </a:r>
            <a:r>
              <a:rPr lang="pt-BR" altLang="pt-BR" sz="2400" dirty="0" smtClean="0">
                <a:effectLst>
                  <a:outerShdw blurRad="38100" dist="38100" dir="2700000" algn="tl">
                    <a:srgbClr val="000000">
                      <a:alpha val="43137"/>
                    </a:srgbClr>
                  </a:outerShdw>
                </a:effectLst>
              </a:rPr>
              <a:t> de AIDS, tuberculose, malária e de doenças tropicais negligenciadas; </a:t>
            </a:r>
            <a:r>
              <a:rPr lang="pt-BR" altLang="pt-BR" sz="2400" dirty="0">
                <a:effectLst>
                  <a:outerShdw blurRad="38100" dist="38100" dir="2700000" algn="tl">
                    <a:srgbClr val="000000">
                      <a:alpha val="43137"/>
                    </a:srgbClr>
                  </a:outerShdw>
                </a:effectLst>
              </a:rPr>
              <a:t>e</a:t>
            </a:r>
            <a:r>
              <a:rPr lang="pt-BR" altLang="pt-BR" sz="2400" dirty="0" smtClean="0">
                <a:effectLst>
                  <a:outerShdw blurRad="38100" dist="38100" dir="2700000" algn="tl">
                    <a:srgbClr val="000000">
                      <a:alpha val="43137"/>
                    </a:srgbClr>
                  </a:outerShdw>
                </a:effectLst>
              </a:rPr>
              <a:t> combater as hepatites, as enfermidades transmitidas pela </a:t>
            </a:r>
            <a:r>
              <a:rPr lang="pt-BR" altLang="pt-BR" sz="2400" dirty="0">
                <a:effectLst>
                  <a:outerShdw blurRad="38100" dist="38100" dir="2700000" algn="tl">
                    <a:srgbClr val="000000">
                      <a:alpha val="43137"/>
                    </a:srgbClr>
                  </a:outerShdw>
                </a:effectLst>
              </a:rPr>
              <a:t>á</a:t>
            </a:r>
            <a:r>
              <a:rPr lang="pt-BR" altLang="pt-BR" sz="2400" dirty="0" smtClean="0">
                <a:effectLst>
                  <a:outerShdw blurRad="38100" dist="38100" dir="2700000" algn="tl">
                    <a:srgbClr val="000000">
                      <a:alpha val="43137"/>
                    </a:srgbClr>
                  </a:outerShdw>
                </a:effectLst>
              </a:rPr>
              <a:t>gua </a:t>
            </a:r>
            <a:r>
              <a:rPr lang="pt-BR" altLang="pt-BR" sz="2400" dirty="0">
                <a:effectLst>
                  <a:outerShdw blurRad="38100" dist="38100" dir="2700000" algn="tl">
                    <a:srgbClr val="000000">
                      <a:alpha val="43137"/>
                    </a:srgbClr>
                  </a:outerShdw>
                </a:effectLst>
              </a:rPr>
              <a:t>e</a:t>
            </a:r>
            <a:r>
              <a:rPr lang="pt-BR" altLang="pt-BR" sz="2400" dirty="0" smtClean="0">
                <a:effectLst>
                  <a:outerShdw blurRad="38100" dist="38100" dir="2700000" algn="tl">
                    <a:srgbClr val="000000">
                      <a:alpha val="43137"/>
                    </a:srgbClr>
                  </a:outerShdw>
                </a:effectLst>
              </a:rPr>
              <a:t> outras enfermidades transmissíveis </a:t>
            </a:r>
          </a:p>
          <a:p>
            <a:pPr>
              <a:defRPr/>
            </a:pPr>
            <a:r>
              <a:rPr lang="pt-BR" altLang="pt-BR" sz="2400" dirty="0" smtClean="0">
                <a:effectLst>
                  <a:outerShdw blurRad="38100" dist="38100" dir="2700000" algn="tl">
                    <a:srgbClr val="000000">
                      <a:alpha val="43137"/>
                    </a:srgbClr>
                  </a:outerShdw>
                </a:effectLst>
              </a:rPr>
              <a:t>3.4 Até 2030, reduzir em um terço a </a:t>
            </a:r>
            <a:r>
              <a:rPr lang="pt-BR" altLang="pt-BR" sz="2400" dirty="0" smtClean="0">
                <a:solidFill>
                  <a:srgbClr val="FFFF00"/>
                </a:solidFill>
                <a:effectLst>
                  <a:outerShdw blurRad="38100" dist="38100" dir="2700000" algn="tl">
                    <a:srgbClr val="000000">
                      <a:alpha val="43137"/>
                    </a:srgbClr>
                  </a:outerShdw>
                </a:effectLst>
              </a:rPr>
              <a:t>mortalidade prematura por doenças não transmissíveis </a:t>
            </a:r>
            <a:r>
              <a:rPr lang="pt-BR" altLang="pt-BR" sz="2400" dirty="0" smtClean="0">
                <a:effectLst>
                  <a:outerShdw blurRad="38100" dist="38100" dir="2700000" algn="tl">
                    <a:srgbClr val="000000">
                      <a:alpha val="43137"/>
                    </a:srgbClr>
                  </a:outerShdw>
                </a:effectLst>
              </a:rPr>
              <a:t>mediante prevenção e tratamento, e promover a </a:t>
            </a:r>
            <a:r>
              <a:rPr lang="pt-BR" altLang="pt-BR" sz="2400" dirty="0" smtClean="0">
                <a:solidFill>
                  <a:srgbClr val="FFFF00"/>
                </a:solidFill>
                <a:effectLst>
                  <a:outerShdw blurRad="38100" dist="38100" dir="2700000" algn="tl">
                    <a:srgbClr val="000000">
                      <a:alpha val="43137"/>
                    </a:srgbClr>
                  </a:outerShdw>
                </a:effectLst>
              </a:rPr>
              <a:t>saúde mental e o bem-estar</a:t>
            </a:r>
          </a:p>
          <a:p>
            <a:pPr>
              <a:defRPr/>
            </a:pPr>
            <a:r>
              <a:rPr lang="pt-BR" altLang="pt-BR" sz="2400" dirty="0" smtClean="0">
                <a:effectLst>
                  <a:outerShdw blurRad="38100" dist="38100" dir="2700000" algn="tl">
                    <a:srgbClr val="000000">
                      <a:alpha val="43137"/>
                    </a:srgbClr>
                  </a:outerShdw>
                </a:effectLst>
              </a:rPr>
              <a:t>3.5 Fortalecer a prevenção e o tratamento do </a:t>
            </a:r>
            <a:r>
              <a:rPr lang="pt-BR" altLang="pt-BR" sz="2400" dirty="0" smtClean="0">
                <a:solidFill>
                  <a:srgbClr val="FFFF00"/>
                </a:solidFill>
                <a:effectLst>
                  <a:outerShdw blurRad="38100" dist="38100" dir="2700000" algn="tl">
                    <a:srgbClr val="000000">
                      <a:alpha val="43137"/>
                    </a:srgbClr>
                  </a:outerShdw>
                </a:effectLst>
              </a:rPr>
              <a:t>abuso de substâncias aditivas</a:t>
            </a:r>
            <a:r>
              <a:rPr lang="pt-BR" altLang="pt-BR" sz="2400" dirty="0" smtClean="0">
                <a:effectLst>
                  <a:outerShdw blurRad="38100" dist="38100" dir="2700000" algn="tl">
                    <a:srgbClr val="000000">
                      <a:alpha val="43137"/>
                    </a:srgbClr>
                  </a:outerShdw>
                </a:effectLst>
              </a:rPr>
              <a:t>, incluindo o uso indevido de estupefacientes </a:t>
            </a:r>
            <a:r>
              <a:rPr lang="pt-BR" altLang="pt-BR" sz="2400" dirty="0">
                <a:effectLst>
                  <a:outerShdw blurRad="38100" dist="38100" dir="2700000" algn="tl">
                    <a:srgbClr val="000000">
                      <a:alpha val="43137"/>
                    </a:srgbClr>
                  </a:outerShdw>
                </a:effectLst>
              </a:rPr>
              <a:t>e</a:t>
            </a:r>
            <a:r>
              <a:rPr lang="pt-BR" altLang="pt-BR" sz="2400" dirty="0" smtClean="0">
                <a:effectLst>
                  <a:outerShdw blurRad="38100" dist="38100" dir="2700000" algn="tl">
                    <a:srgbClr val="000000">
                      <a:alpha val="43137"/>
                    </a:srgbClr>
                  </a:outerShdw>
                </a:effectLst>
              </a:rPr>
              <a:t> o consumo nocivo de álcool </a:t>
            </a:r>
          </a:p>
        </p:txBody>
      </p:sp>
    </p:spTree>
    <p:extLst>
      <p:ext uri="{BB962C8B-B14F-4D97-AF65-F5344CB8AC3E}">
        <p14:creationId xmlns:p14="http://schemas.microsoft.com/office/powerpoint/2010/main" val="1378220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tângulo 1"/>
          <p:cNvSpPr>
            <a:spLocks noChangeArrowheads="1"/>
          </p:cNvSpPr>
          <p:nvPr/>
        </p:nvSpPr>
        <p:spPr bwMode="auto">
          <a:xfrm>
            <a:off x="36513" y="185738"/>
            <a:ext cx="9144000" cy="642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defRPr/>
            </a:pPr>
            <a:r>
              <a:rPr lang="pt-BR" altLang="pt-BR" sz="2800" dirty="0" smtClean="0">
                <a:solidFill>
                  <a:srgbClr val="FFC000"/>
                </a:solidFill>
                <a:effectLst>
                  <a:outerShdw blurRad="38100" dist="38100" dir="2700000" algn="tl">
                    <a:srgbClr val="000000">
                      <a:alpha val="43137"/>
                    </a:srgbClr>
                  </a:outerShdw>
                </a:effectLst>
              </a:rPr>
              <a:t>Objetivo 3. Garantir vidas saudáveis e bem-estar</a:t>
            </a:r>
          </a:p>
          <a:p>
            <a:pPr algn="ctr" eaLnBrk="1" hangingPunct="1">
              <a:spcBef>
                <a:spcPct val="0"/>
              </a:spcBef>
              <a:buClrTx/>
              <a:buSzTx/>
              <a:buFontTx/>
              <a:buNone/>
              <a:defRPr/>
            </a:pPr>
            <a:r>
              <a:rPr lang="pt-BR" altLang="pt-BR" sz="2800" dirty="0" smtClean="0">
                <a:solidFill>
                  <a:srgbClr val="FFC000"/>
                </a:solidFill>
                <a:effectLst>
                  <a:outerShdw blurRad="38100" dist="38100" dir="2700000" algn="tl">
                    <a:srgbClr val="000000">
                      <a:alpha val="43137"/>
                    </a:srgbClr>
                  </a:outerShdw>
                </a:effectLst>
              </a:rPr>
              <a:t>para todos em todas as idades</a:t>
            </a:r>
            <a:endParaRPr lang="pt-BR" altLang="pt-BR" sz="2400" dirty="0" smtClean="0">
              <a:solidFill>
                <a:srgbClr val="FFC000"/>
              </a:solidFill>
              <a:effectLst>
                <a:outerShdw blurRad="38100" dist="38100" dir="2700000" algn="tl">
                  <a:srgbClr val="000000">
                    <a:alpha val="43137"/>
                  </a:srgbClr>
                </a:outerShdw>
              </a:effectLst>
            </a:endParaRPr>
          </a:p>
          <a:p>
            <a:pPr>
              <a:defRPr/>
            </a:pPr>
            <a:r>
              <a:rPr lang="pt-BR" altLang="pt-BR" sz="2400" dirty="0" smtClean="0">
                <a:effectLst>
                  <a:outerShdw blurRad="38100" dist="38100" dir="2700000" algn="tl">
                    <a:srgbClr val="000000">
                      <a:alpha val="43137"/>
                    </a:srgbClr>
                  </a:outerShdw>
                </a:effectLst>
              </a:rPr>
              <a:t>3.6 Até 2020, reduzir a metade o número de </a:t>
            </a:r>
            <a:r>
              <a:rPr lang="pt-BR" altLang="pt-BR" sz="2400" dirty="0" smtClean="0">
                <a:solidFill>
                  <a:srgbClr val="FFFF00"/>
                </a:solidFill>
                <a:effectLst>
                  <a:outerShdw blurRad="38100" dist="38100" dir="2700000" algn="tl">
                    <a:srgbClr val="000000">
                      <a:alpha val="43137"/>
                    </a:srgbClr>
                  </a:outerShdw>
                </a:effectLst>
              </a:rPr>
              <a:t>mortes e lesões causadas por acidentes de tráfego</a:t>
            </a:r>
            <a:endParaRPr lang="pt-BR" altLang="pt-BR" sz="2400" dirty="0" smtClean="0">
              <a:effectLst>
                <a:outerShdw blurRad="38100" dist="38100" dir="2700000" algn="tl">
                  <a:srgbClr val="000000">
                    <a:alpha val="43137"/>
                  </a:srgbClr>
                </a:outerShdw>
              </a:effectLst>
            </a:endParaRPr>
          </a:p>
          <a:p>
            <a:pPr>
              <a:defRPr/>
            </a:pPr>
            <a:r>
              <a:rPr lang="pt-BR" altLang="pt-BR" sz="2400" dirty="0" smtClean="0">
                <a:effectLst>
                  <a:outerShdw blurRad="38100" dist="38100" dir="2700000" algn="tl">
                    <a:srgbClr val="000000">
                      <a:alpha val="43137"/>
                    </a:srgbClr>
                  </a:outerShdw>
                </a:effectLst>
              </a:rPr>
              <a:t>3.7 Até 2030, garantir acesso universal a serviços de </a:t>
            </a:r>
            <a:r>
              <a:rPr lang="pt-BR" altLang="pt-BR" sz="2400" dirty="0" smtClean="0">
                <a:solidFill>
                  <a:srgbClr val="FFFF00"/>
                </a:solidFill>
                <a:effectLst>
                  <a:outerShdw blurRad="38100" dist="38100" dir="2700000" algn="tl">
                    <a:srgbClr val="000000">
                      <a:alpha val="43137"/>
                    </a:srgbClr>
                  </a:outerShdw>
                </a:effectLst>
              </a:rPr>
              <a:t>saúde sexual e reprodutiva</a:t>
            </a:r>
            <a:r>
              <a:rPr lang="pt-BR" altLang="pt-BR" sz="2400" dirty="0" smtClean="0">
                <a:effectLst>
                  <a:outerShdw blurRad="38100" dist="38100" dir="2700000" algn="tl">
                    <a:srgbClr val="000000">
                      <a:alpha val="43137"/>
                    </a:srgbClr>
                  </a:outerShdw>
                </a:effectLst>
              </a:rPr>
              <a:t>, incluídos o planejamento familiar, informação e educação </a:t>
            </a:r>
          </a:p>
          <a:p>
            <a:pPr>
              <a:defRPr/>
            </a:pPr>
            <a:r>
              <a:rPr lang="pt-BR" altLang="pt-BR" sz="2400" dirty="0" smtClean="0">
                <a:effectLst>
                  <a:outerShdw blurRad="38100" dist="38100" dir="2700000" algn="tl">
                    <a:srgbClr val="000000">
                      <a:alpha val="43137"/>
                    </a:srgbClr>
                  </a:outerShdw>
                </a:effectLst>
              </a:rPr>
              <a:t>3.8 Alcançar a </a:t>
            </a:r>
            <a:r>
              <a:rPr lang="pt-BR" altLang="pt-BR" sz="2400" dirty="0" smtClean="0">
                <a:solidFill>
                  <a:srgbClr val="FFFF00"/>
                </a:solidFill>
                <a:effectLst>
                  <a:outerShdw blurRad="38100" dist="38100" dir="2700000" algn="tl">
                    <a:srgbClr val="000000">
                      <a:alpha val="43137"/>
                    </a:srgbClr>
                  </a:outerShdw>
                </a:effectLst>
              </a:rPr>
              <a:t>cobertura universal de saúde,</a:t>
            </a:r>
            <a:r>
              <a:rPr lang="pt-BR" altLang="pt-BR" sz="2400" dirty="0" smtClean="0">
                <a:effectLst>
                  <a:outerShdw blurRad="38100" dist="38100" dir="2700000" algn="tl">
                    <a:srgbClr val="000000">
                      <a:alpha val="43137"/>
                    </a:srgbClr>
                  </a:outerShdw>
                </a:effectLst>
              </a:rPr>
              <a:t> </a:t>
            </a:r>
            <a:r>
              <a:rPr lang="pt-BR" altLang="pt-BR" sz="2400" i="1" u="sng" dirty="0" smtClean="0">
                <a:solidFill>
                  <a:srgbClr val="FFFF00"/>
                </a:solidFill>
                <a:effectLst>
                  <a:outerShdw blurRad="38100" dist="38100" dir="2700000" algn="tl">
                    <a:srgbClr val="000000">
                      <a:alpha val="43137"/>
                    </a:srgbClr>
                  </a:outerShdw>
                </a:effectLst>
              </a:rPr>
              <a:t>por </a:t>
            </a:r>
            <a:r>
              <a:rPr lang="pt-BR" altLang="pt-BR" sz="2400" i="1" u="sng" dirty="0" err="1" smtClean="0">
                <a:solidFill>
                  <a:srgbClr val="FFFF00"/>
                </a:solidFill>
                <a:effectLst>
                  <a:outerShdw blurRad="38100" dist="38100" dir="2700000" algn="tl">
                    <a:srgbClr val="000000">
                      <a:alpha val="43137"/>
                    </a:srgbClr>
                  </a:outerShdw>
                </a:effectLst>
              </a:rPr>
              <a:t>medio</a:t>
            </a:r>
            <a:r>
              <a:rPr lang="pt-BR" altLang="pt-BR" sz="2400" i="1" u="sng" dirty="0" smtClean="0">
                <a:solidFill>
                  <a:srgbClr val="FFFF00"/>
                </a:solidFill>
                <a:effectLst>
                  <a:outerShdw blurRad="38100" dist="38100" dir="2700000" algn="tl">
                    <a:srgbClr val="000000">
                      <a:alpha val="43137"/>
                    </a:srgbClr>
                  </a:outerShdw>
                </a:effectLst>
              </a:rPr>
              <a:t> de sistemas de </a:t>
            </a:r>
            <a:r>
              <a:rPr lang="pt-BR" altLang="pt-BR" sz="2400" i="1" u="sng" dirty="0" err="1" smtClean="0">
                <a:solidFill>
                  <a:srgbClr val="FFFF00"/>
                </a:solidFill>
                <a:effectLst>
                  <a:outerShdw blurRad="38100" dist="38100" dir="2700000" algn="tl">
                    <a:srgbClr val="000000">
                      <a:alpha val="43137"/>
                    </a:srgbClr>
                  </a:outerShdw>
                </a:effectLst>
              </a:rPr>
              <a:t>salud</a:t>
            </a:r>
            <a:r>
              <a:rPr lang="pt-BR" altLang="pt-BR" sz="2400" i="1" u="sng" dirty="0" smtClean="0">
                <a:solidFill>
                  <a:srgbClr val="FFFF00"/>
                </a:solidFill>
                <a:effectLst>
                  <a:outerShdw blurRad="38100" dist="38100" dir="2700000" algn="tl">
                    <a:srgbClr val="000000">
                      <a:alpha val="43137"/>
                    </a:srgbClr>
                  </a:outerShdw>
                </a:effectLst>
              </a:rPr>
              <a:t> equitativos, </a:t>
            </a:r>
            <a:r>
              <a:rPr lang="pt-BR" altLang="pt-BR" sz="2400" i="1" u="sng" dirty="0" err="1" smtClean="0">
                <a:solidFill>
                  <a:srgbClr val="FFFF00"/>
                </a:solidFill>
                <a:effectLst>
                  <a:outerShdw blurRad="38100" dist="38100" dir="2700000" algn="tl">
                    <a:srgbClr val="000000">
                      <a:alpha val="43137"/>
                    </a:srgbClr>
                  </a:outerShdw>
                </a:effectLst>
              </a:rPr>
              <a:t>integrales</a:t>
            </a:r>
            <a:r>
              <a:rPr lang="pt-BR" altLang="pt-BR" sz="2400" i="1" u="sng" dirty="0" smtClean="0">
                <a:solidFill>
                  <a:srgbClr val="FFFF00"/>
                </a:solidFill>
                <a:effectLst>
                  <a:outerShdw blurRad="38100" dist="38100" dir="2700000" algn="tl">
                    <a:srgbClr val="000000">
                      <a:alpha val="43137"/>
                    </a:srgbClr>
                  </a:outerShdw>
                </a:effectLst>
              </a:rPr>
              <a:t> y de </a:t>
            </a:r>
            <a:r>
              <a:rPr lang="pt-BR" altLang="pt-BR" sz="2400" i="1" u="sng" dirty="0" err="1" smtClean="0">
                <a:solidFill>
                  <a:srgbClr val="FFFF00"/>
                </a:solidFill>
                <a:effectLst>
                  <a:outerShdw blurRad="38100" dist="38100" dir="2700000" algn="tl">
                    <a:srgbClr val="000000">
                      <a:alpha val="43137"/>
                    </a:srgbClr>
                  </a:outerShdw>
                </a:effectLst>
              </a:rPr>
              <a:t>calidad</a:t>
            </a:r>
            <a:r>
              <a:rPr lang="pt-BR" altLang="pt-BR" sz="2400" u="sng" dirty="0" smtClean="0">
                <a:effectLst>
                  <a:outerShdw blurRad="38100" dist="38100" dir="2700000" algn="tl">
                    <a:srgbClr val="000000">
                      <a:alpha val="43137"/>
                    </a:srgbClr>
                  </a:outerShdw>
                </a:effectLst>
              </a:rPr>
              <a:t>, </a:t>
            </a:r>
            <a:r>
              <a:rPr lang="pt-BR" altLang="pt-BR" sz="2400" i="1" u="sng" dirty="0" err="1" smtClean="0">
                <a:solidFill>
                  <a:srgbClr val="FFFF00"/>
                </a:solidFill>
                <a:effectLst>
                  <a:outerShdw blurRad="38100" dist="38100" dir="2700000" algn="tl">
                    <a:srgbClr val="000000">
                      <a:alpha val="43137"/>
                    </a:srgbClr>
                  </a:outerShdw>
                </a:effectLst>
              </a:rPr>
              <a:t>incluíndo</a:t>
            </a:r>
            <a:r>
              <a:rPr lang="pt-BR" altLang="pt-BR" sz="2400" i="1" dirty="0" smtClean="0">
                <a:solidFill>
                  <a:srgbClr val="FFFF00"/>
                </a:solidFill>
                <a:effectLst>
                  <a:outerShdw blurRad="38100" dist="38100" dir="2700000" algn="tl">
                    <a:srgbClr val="000000">
                      <a:alpha val="43137"/>
                    </a:srgbClr>
                  </a:outerShdw>
                </a:effectLst>
              </a:rPr>
              <a:t> </a:t>
            </a:r>
            <a:r>
              <a:rPr lang="pt-BR" altLang="pt-BR" sz="2400" strike="sngStrike" dirty="0" smtClean="0">
                <a:effectLst>
                  <a:outerShdw blurRad="38100" dist="38100" dir="2700000" algn="tl">
                    <a:srgbClr val="000000">
                      <a:alpha val="43137"/>
                    </a:srgbClr>
                  </a:outerShdw>
                </a:effectLst>
              </a:rPr>
              <a:t>em particular</a:t>
            </a:r>
            <a:r>
              <a:rPr lang="pt-BR" altLang="pt-BR" sz="2400" dirty="0" smtClean="0">
                <a:effectLst>
                  <a:outerShdw blurRad="38100" dist="38100" dir="2700000" algn="tl">
                    <a:srgbClr val="000000">
                      <a:alpha val="43137"/>
                    </a:srgbClr>
                  </a:outerShdw>
                </a:effectLst>
              </a:rPr>
              <a:t> a proteção contra riscos financeiros, acesso a </a:t>
            </a:r>
            <a:r>
              <a:rPr lang="pt-BR" altLang="pt-BR" sz="2400" dirty="0" smtClean="0">
                <a:solidFill>
                  <a:srgbClr val="FFFF00"/>
                </a:solidFill>
                <a:effectLst>
                  <a:outerShdw blurRad="38100" dist="38100" dir="2700000" algn="tl">
                    <a:srgbClr val="000000">
                      <a:alpha val="43137"/>
                    </a:srgbClr>
                  </a:outerShdw>
                </a:effectLst>
              </a:rPr>
              <a:t>serviços de saúde</a:t>
            </a:r>
            <a:r>
              <a:rPr lang="pt-BR" altLang="pt-BR" sz="2400" dirty="0" smtClean="0">
                <a:effectLst>
                  <a:outerShdw blurRad="38100" dist="38100" dir="2700000" algn="tl">
                    <a:srgbClr val="000000">
                      <a:alpha val="43137"/>
                    </a:srgbClr>
                  </a:outerShdw>
                </a:effectLst>
              </a:rPr>
              <a:t> </a:t>
            </a:r>
            <a:r>
              <a:rPr lang="pt-BR" altLang="pt-BR" sz="2400" strike="sngStrike" dirty="0" smtClean="0">
                <a:effectLst>
                  <a:outerShdw blurRad="38100" dist="38100" dir="2700000" algn="tl">
                    <a:srgbClr val="000000">
                      <a:alpha val="43137"/>
                    </a:srgbClr>
                  </a:outerShdw>
                </a:effectLst>
              </a:rPr>
              <a:t>essenciais</a:t>
            </a:r>
            <a:r>
              <a:rPr lang="pt-BR" altLang="pt-BR" sz="2400" dirty="0" smtClean="0">
                <a:effectLst>
                  <a:outerShdw blurRad="38100" dist="38100" dir="2700000" algn="tl">
                    <a:srgbClr val="000000">
                      <a:alpha val="43137"/>
                    </a:srgbClr>
                  </a:outerShdw>
                </a:effectLst>
              </a:rPr>
              <a:t> </a:t>
            </a:r>
            <a:r>
              <a:rPr lang="pt-BR" altLang="pt-BR" sz="2400" i="1" u="sng" dirty="0" smtClean="0">
                <a:solidFill>
                  <a:srgbClr val="FFFF00"/>
                </a:solidFill>
                <a:effectLst>
                  <a:outerShdw blurRad="38100" dist="38100" dir="2700000" algn="tl">
                    <a:srgbClr val="000000">
                      <a:alpha val="43137"/>
                    </a:srgbClr>
                  </a:outerShdw>
                </a:effectLst>
              </a:rPr>
              <a:t>necessários</a:t>
            </a:r>
            <a:r>
              <a:rPr lang="pt-BR" altLang="pt-BR" sz="2400" dirty="0" smtClean="0">
                <a:effectLst>
                  <a:outerShdw blurRad="38100" dist="38100" dir="2700000" algn="tl">
                    <a:srgbClr val="000000">
                      <a:alpha val="43137"/>
                    </a:srgbClr>
                  </a:outerShdw>
                </a:effectLst>
              </a:rPr>
              <a:t> de qualidade, e o acesso a </a:t>
            </a:r>
            <a:r>
              <a:rPr lang="pt-BR" altLang="pt-BR" sz="2400" dirty="0" smtClean="0">
                <a:solidFill>
                  <a:srgbClr val="FFFF00"/>
                </a:solidFill>
                <a:effectLst>
                  <a:outerShdw blurRad="38100" dist="38100" dir="2700000" algn="tl">
                    <a:srgbClr val="000000">
                      <a:alpha val="43137"/>
                    </a:srgbClr>
                  </a:outerShdw>
                </a:effectLst>
              </a:rPr>
              <a:t>medicamentos e vacinas</a:t>
            </a:r>
            <a:r>
              <a:rPr lang="pt-BR" altLang="pt-BR" sz="2400" dirty="0" smtClean="0">
                <a:effectLst>
                  <a:outerShdw blurRad="38100" dist="38100" dir="2700000" algn="tl">
                    <a:srgbClr val="000000">
                      <a:alpha val="43137"/>
                    </a:srgbClr>
                  </a:outerShdw>
                </a:effectLst>
              </a:rPr>
              <a:t> seguros, eficazes, alcançáveis e de qualidade para todos </a:t>
            </a:r>
          </a:p>
          <a:p>
            <a:pPr>
              <a:defRPr/>
            </a:pPr>
            <a:r>
              <a:rPr lang="pt-BR" altLang="pt-BR" sz="2400" dirty="0" smtClean="0">
                <a:effectLst>
                  <a:outerShdw blurRad="38100" dist="38100" dir="2700000" algn="tl">
                    <a:srgbClr val="000000">
                      <a:alpha val="43137"/>
                    </a:srgbClr>
                  </a:outerShdw>
                </a:effectLst>
              </a:rPr>
              <a:t>3.9 Até 2030, reduzir substancialmente o número de mortes e enfermidades produzidas por </a:t>
            </a:r>
            <a:r>
              <a:rPr lang="pt-BR" altLang="pt-BR" sz="2400" dirty="0" smtClean="0">
                <a:solidFill>
                  <a:srgbClr val="FFFF00"/>
                </a:solidFill>
                <a:effectLst>
                  <a:outerShdw blurRad="38100" dist="38100" dir="2700000" algn="tl">
                    <a:srgbClr val="000000">
                      <a:alpha val="43137"/>
                    </a:srgbClr>
                  </a:outerShdw>
                </a:effectLst>
              </a:rPr>
              <a:t>produtos químicos perigosos e a contaminação do ar, água e solo</a:t>
            </a:r>
          </a:p>
        </p:txBody>
      </p:sp>
    </p:spTree>
    <p:extLst>
      <p:ext uri="{BB962C8B-B14F-4D97-AF65-F5344CB8AC3E}">
        <p14:creationId xmlns:p14="http://schemas.microsoft.com/office/powerpoint/2010/main" val="3799255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tângulo 1"/>
          <p:cNvSpPr>
            <a:spLocks noChangeArrowheads="1"/>
          </p:cNvSpPr>
          <p:nvPr/>
        </p:nvSpPr>
        <p:spPr bwMode="auto">
          <a:xfrm>
            <a:off x="36513" y="260350"/>
            <a:ext cx="9144000" cy="60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eaLnBrk="1" hangingPunct="1">
              <a:spcBef>
                <a:spcPct val="0"/>
              </a:spcBef>
              <a:buClrTx/>
              <a:buSzTx/>
              <a:buFontTx/>
              <a:buNone/>
              <a:defRPr/>
            </a:pPr>
            <a:r>
              <a:rPr lang="pt-BR" altLang="pt-BR" sz="2800" dirty="0" smtClean="0">
                <a:solidFill>
                  <a:srgbClr val="FFC000"/>
                </a:solidFill>
                <a:effectLst>
                  <a:outerShdw blurRad="38100" dist="38100" dir="2700000" algn="tl">
                    <a:srgbClr val="000000">
                      <a:alpha val="43137"/>
                    </a:srgbClr>
                  </a:outerShdw>
                </a:effectLst>
              </a:rPr>
              <a:t>Objetivo 3. Garantir vidas saudáveis e bem-estar</a:t>
            </a:r>
          </a:p>
          <a:p>
            <a:pPr algn="ctr" eaLnBrk="1" hangingPunct="1">
              <a:spcBef>
                <a:spcPct val="0"/>
              </a:spcBef>
              <a:buClrTx/>
              <a:buSzTx/>
              <a:buFontTx/>
              <a:buNone/>
              <a:defRPr/>
            </a:pPr>
            <a:r>
              <a:rPr lang="pt-BR" altLang="pt-BR" sz="2800" dirty="0" smtClean="0">
                <a:solidFill>
                  <a:srgbClr val="FFC000"/>
                </a:solidFill>
                <a:effectLst>
                  <a:outerShdw blurRad="38100" dist="38100" dir="2700000" algn="tl">
                    <a:srgbClr val="000000">
                      <a:alpha val="43137"/>
                    </a:srgbClr>
                  </a:outerShdw>
                </a:effectLst>
              </a:rPr>
              <a:t>para todos em todas as idades</a:t>
            </a:r>
          </a:p>
          <a:p>
            <a:pPr>
              <a:defRPr/>
            </a:pPr>
            <a:r>
              <a:rPr lang="pt-BR" altLang="pt-BR" sz="2400" dirty="0" smtClean="0"/>
              <a:t>3a. Aplicação do </a:t>
            </a:r>
            <a:r>
              <a:rPr lang="pt-BR" altLang="pt-BR" sz="2400" dirty="0" smtClean="0">
                <a:solidFill>
                  <a:srgbClr val="FFFF00"/>
                </a:solidFill>
              </a:rPr>
              <a:t>Convenio Marco da OMS para o Controle do Tabaco</a:t>
            </a:r>
            <a:r>
              <a:rPr lang="pt-BR" altLang="pt-BR" sz="2400" dirty="0" smtClean="0"/>
              <a:t> em todos os países</a:t>
            </a:r>
          </a:p>
          <a:p>
            <a:pPr>
              <a:defRPr/>
            </a:pPr>
            <a:r>
              <a:rPr lang="pt-BR" altLang="pt-BR" sz="2400" dirty="0" smtClean="0"/>
              <a:t>3b. Apoiar a </a:t>
            </a:r>
            <a:r>
              <a:rPr lang="pt-BR" altLang="pt-BR" sz="2400" dirty="0" smtClean="0">
                <a:solidFill>
                  <a:srgbClr val="FFFF00"/>
                </a:solidFill>
              </a:rPr>
              <a:t>pesquisa e desenvolvimento de vacinas, medicamentos</a:t>
            </a:r>
            <a:r>
              <a:rPr lang="pt-BR" altLang="pt-BR" sz="2400" dirty="0" smtClean="0"/>
              <a:t> </a:t>
            </a:r>
            <a:r>
              <a:rPr lang="pt-BR" altLang="pt-BR" sz="2400" i="1" u="sng" dirty="0" smtClean="0">
                <a:solidFill>
                  <a:srgbClr val="FFFF00"/>
                </a:solidFill>
              </a:rPr>
              <a:t>e tecnologias </a:t>
            </a:r>
            <a:r>
              <a:rPr lang="pt-BR" altLang="pt-BR" sz="2400" dirty="0" smtClean="0"/>
              <a:t>para as enfermidades que afetam os </a:t>
            </a:r>
            <a:r>
              <a:rPr lang="pt-BR" altLang="pt-BR" sz="2400" dirty="0" err="1" smtClean="0"/>
              <a:t>PeD</a:t>
            </a:r>
            <a:r>
              <a:rPr lang="pt-BR" altLang="pt-BR" sz="2400" dirty="0" smtClean="0"/>
              <a:t> e facilitar </a:t>
            </a:r>
            <a:r>
              <a:rPr lang="pt-BR" altLang="pt-BR" sz="2400" dirty="0" smtClean="0">
                <a:solidFill>
                  <a:srgbClr val="FFFF00"/>
                </a:solidFill>
              </a:rPr>
              <a:t>acesso a medicamentos e vacinas</a:t>
            </a:r>
            <a:r>
              <a:rPr lang="pt-BR" altLang="pt-BR" sz="2400" dirty="0" smtClean="0"/>
              <a:t> </a:t>
            </a:r>
            <a:r>
              <a:rPr lang="pt-BR" altLang="pt-BR" sz="2400" strike="sngStrike" dirty="0" err="1" smtClean="0">
                <a:solidFill>
                  <a:srgbClr val="FFFF00"/>
                </a:solidFill>
              </a:rPr>
              <a:t>essenciais</a:t>
            </a:r>
            <a:r>
              <a:rPr lang="pt-BR" altLang="pt-BR" sz="2400" dirty="0" err="1" smtClean="0"/>
              <a:t>,</a:t>
            </a:r>
            <a:r>
              <a:rPr lang="pt-BR" altLang="pt-BR" sz="2400" i="1" u="sng" dirty="0" err="1" smtClean="0">
                <a:solidFill>
                  <a:srgbClr val="FFFF00"/>
                </a:solidFill>
              </a:rPr>
              <a:t>necessários</a:t>
            </a:r>
            <a:r>
              <a:rPr lang="pt-BR" altLang="pt-BR" sz="2400" dirty="0" smtClean="0"/>
              <a:t> de acordo com a Declaração de Doha sobre ADPIC e a Saúde Pública, incluindo a flexibilidade no acesso aos medicamentos</a:t>
            </a:r>
          </a:p>
          <a:p>
            <a:pPr>
              <a:defRPr/>
            </a:pPr>
            <a:r>
              <a:rPr lang="pt-BR" altLang="pt-BR" sz="2400" dirty="0" smtClean="0"/>
              <a:t>3c. Aumentar o </a:t>
            </a:r>
            <a:r>
              <a:rPr lang="pt-BR" altLang="pt-BR" sz="2400" dirty="0" smtClean="0">
                <a:solidFill>
                  <a:srgbClr val="FFFF00"/>
                </a:solidFill>
              </a:rPr>
              <a:t>financiamento da saúde</a:t>
            </a:r>
            <a:r>
              <a:rPr lang="pt-BR" altLang="pt-BR" sz="2400" dirty="0" smtClean="0"/>
              <a:t> e a contratação, desenvolvimento, capacitação e retenção de </a:t>
            </a:r>
            <a:r>
              <a:rPr lang="pt-BR" altLang="pt-BR" sz="2400" dirty="0" smtClean="0">
                <a:solidFill>
                  <a:srgbClr val="FFFF00"/>
                </a:solidFill>
              </a:rPr>
              <a:t>pessoal</a:t>
            </a:r>
            <a:r>
              <a:rPr lang="pt-BR" altLang="pt-BR" sz="2400" dirty="0" smtClean="0"/>
              <a:t> nos </a:t>
            </a:r>
            <a:r>
              <a:rPr lang="pt-BR" altLang="pt-BR" sz="2400" dirty="0" err="1" smtClean="0"/>
              <a:t>PeD</a:t>
            </a:r>
            <a:endParaRPr lang="pt-BR" altLang="pt-BR" sz="2400" dirty="0" smtClean="0"/>
          </a:p>
          <a:p>
            <a:pPr>
              <a:defRPr/>
            </a:pPr>
            <a:r>
              <a:rPr lang="pt-BR" altLang="pt-BR" sz="2400" dirty="0" smtClean="0"/>
              <a:t>3d. Reforçar a capacidade de todos os países em matéria de </a:t>
            </a:r>
            <a:r>
              <a:rPr lang="pt-BR" altLang="pt-BR" sz="2400" dirty="0" smtClean="0">
                <a:solidFill>
                  <a:srgbClr val="FFFF00"/>
                </a:solidFill>
              </a:rPr>
              <a:t>alerta precoce, gestão e redução de riscos </a:t>
            </a:r>
            <a:r>
              <a:rPr lang="pt-BR" altLang="pt-BR" sz="2400" dirty="0" smtClean="0"/>
              <a:t>para a saúde nacional e mundia</a:t>
            </a:r>
            <a:r>
              <a:rPr lang="pt-BR" altLang="pt-BR" sz="2300" dirty="0" smtClean="0"/>
              <a:t>l, </a:t>
            </a:r>
            <a:r>
              <a:rPr lang="pt-BR" altLang="pt-BR" sz="2300" i="1" u="sng" dirty="0" smtClean="0">
                <a:solidFill>
                  <a:srgbClr val="FFFF00"/>
                </a:solidFill>
              </a:rPr>
              <a:t>assim como para a regulação e a vigilância sanitária</a:t>
            </a:r>
            <a:endParaRPr lang="pt-BR" altLang="pt-BR" sz="2300" u="sng" dirty="0" smtClean="0"/>
          </a:p>
        </p:txBody>
      </p:sp>
    </p:spTree>
    <p:extLst>
      <p:ext uri="{BB962C8B-B14F-4D97-AF65-F5344CB8AC3E}">
        <p14:creationId xmlns:p14="http://schemas.microsoft.com/office/powerpoint/2010/main" val="3924334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25538"/>
            <a:ext cx="8435975" cy="5400675"/>
          </a:xfrm>
        </p:spPr>
        <p:txBody>
          <a:bodyPr>
            <a:normAutofit fontScale="92500"/>
          </a:bodyPr>
          <a:lstStyle/>
          <a:p>
            <a:pPr>
              <a:lnSpc>
                <a:spcPct val="105000"/>
              </a:lnSpc>
              <a:defRPr/>
            </a:pP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As metas propostas não dão conta do ambicioso ODS Saúde</a:t>
            </a:r>
          </a:p>
          <a:p>
            <a:pPr>
              <a:lnSpc>
                <a:spcPct val="105000"/>
              </a:lnSpc>
              <a:defRPr/>
            </a:pP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Assegurar vidas saudáveis e bem-estar </a:t>
            </a:r>
            <a:r>
              <a:rPr lang="pt-BR" sz="2400" dirty="0" smtClean="0">
                <a:effectLst>
                  <a:outerShdw blurRad="38100" dist="38100" dir="2700000" algn="tl">
                    <a:srgbClr val="000000">
                      <a:alpha val="43137"/>
                    </a:srgbClr>
                  </a:outerShdw>
                </a:effectLst>
                <a:cs typeface="Arial" panose="020B0604020202020204" pitchFamily="34" charset="0"/>
              </a:rPr>
              <a:t>ou</a:t>
            </a: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 cobertura universal</a:t>
            </a:r>
          </a:p>
          <a:p>
            <a:pPr>
              <a:lnSpc>
                <a:spcPct val="105000"/>
              </a:lnSpc>
              <a:defRPr/>
            </a:pPr>
            <a:r>
              <a:rPr lang="pt-BR" sz="2400" dirty="0" smtClean="0">
                <a:effectLst>
                  <a:outerShdw blurRad="38100" dist="38100" dir="2700000" algn="tl">
                    <a:srgbClr val="000000">
                      <a:alpha val="43137"/>
                    </a:srgbClr>
                  </a:outerShdw>
                </a:effectLst>
                <a:cs typeface="Arial" panose="020B0604020202020204" pitchFamily="34" charset="0"/>
              </a:rPr>
              <a:t>‘</a:t>
            </a: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Cobertura</a:t>
            </a:r>
            <a:r>
              <a:rPr lang="pt-BR" sz="2400" dirty="0" smtClean="0">
                <a:effectLst>
                  <a:outerShdw blurRad="38100" dist="38100" dir="2700000" algn="tl">
                    <a:srgbClr val="000000">
                      <a:alpha val="43137"/>
                    </a:srgbClr>
                  </a:outerShdw>
                </a:effectLst>
                <a:cs typeface="Arial" panose="020B0604020202020204" pitchFamily="34" charset="0"/>
              </a:rPr>
              <a:t>’ universal </a:t>
            </a: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X</a:t>
            </a:r>
            <a:r>
              <a:rPr lang="pt-BR" sz="2400" dirty="0" smtClean="0">
                <a:effectLst>
                  <a:outerShdw blurRad="38100" dist="38100" dir="2700000" algn="tl">
                    <a:srgbClr val="000000">
                      <a:alpha val="43137"/>
                    </a:srgbClr>
                  </a:outerShdw>
                </a:effectLst>
                <a:cs typeface="Arial" panose="020B0604020202020204" pitchFamily="34" charset="0"/>
              </a:rPr>
              <a:t> ‘</a:t>
            </a: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Sistemas</a:t>
            </a:r>
            <a:r>
              <a:rPr lang="pt-BR" sz="2400" dirty="0" smtClean="0">
                <a:effectLst>
                  <a:outerShdw blurRad="38100" dist="38100" dir="2700000" algn="tl">
                    <a:srgbClr val="000000">
                      <a:alpha val="43137"/>
                    </a:srgbClr>
                  </a:outerShdw>
                </a:effectLst>
                <a:cs typeface="Arial" panose="020B0604020202020204" pitchFamily="34" charset="0"/>
              </a:rPr>
              <a:t>’ universais</a:t>
            </a:r>
            <a:endParaRPr lang="pt-BR" sz="2400" dirty="0" smtClean="0">
              <a:solidFill>
                <a:srgbClr val="FFFF00"/>
              </a:solidFill>
              <a:effectLst>
                <a:outerShdw blurRad="38100" dist="38100" dir="2700000" algn="tl">
                  <a:srgbClr val="000000">
                    <a:alpha val="43137"/>
                  </a:srgbClr>
                </a:outerShdw>
              </a:effectLst>
              <a:cs typeface="Arial" panose="020B0604020202020204" pitchFamily="34" charset="0"/>
            </a:endParaRPr>
          </a:p>
          <a:p>
            <a:pPr>
              <a:lnSpc>
                <a:spcPct val="105000"/>
              </a:lnSpc>
              <a:defRPr/>
            </a:pP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Atenção</a:t>
            </a:r>
            <a:r>
              <a:rPr lang="pt-BR" sz="2400" dirty="0" smtClean="0">
                <a:effectLst>
                  <a:outerShdw blurRad="38100" dist="38100" dir="2700000" algn="tl">
                    <a:srgbClr val="000000">
                      <a:alpha val="43137"/>
                    </a:srgbClr>
                  </a:outerShdw>
                </a:effectLst>
                <a:cs typeface="Arial" panose="020B0604020202020204" pitchFamily="34" charset="0"/>
              </a:rPr>
              <a:t>: assistência aos enfermos </a:t>
            </a: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X</a:t>
            </a:r>
            <a:r>
              <a:rPr lang="pt-BR" sz="2400" dirty="0" smtClean="0">
                <a:effectLst>
                  <a:outerShdw blurRad="38100" dist="38100" dir="2700000" algn="tl">
                    <a:srgbClr val="000000">
                      <a:alpha val="43137"/>
                    </a:srgbClr>
                  </a:outerShdw>
                </a:effectLst>
                <a:cs typeface="Arial" panose="020B0604020202020204" pitchFamily="34" charset="0"/>
              </a:rPr>
              <a:t> atenção integral</a:t>
            </a:r>
          </a:p>
          <a:p>
            <a:pPr>
              <a:lnSpc>
                <a:spcPct val="105000"/>
              </a:lnSpc>
              <a:defRPr/>
            </a:pP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Direito</a:t>
            </a:r>
            <a:r>
              <a:rPr lang="pt-BR" sz="2400" dirty="0" smtClean="0">
                <a:effectLst>
                  <a:outerShdw blurRad="38100" dist="38100" dir="2700000" algn="tl">
                    <a:srgbClr val="000000">
                      <a:alpha val="43137"/>
                    </a:srgbClr>
                  </a:outerShdw>
                </a:effectLst>
                <a:cs typeface="Arial" panose="020B0604020202020204" pitchFamily="34" charset="0"/>
              </a:rPr>
              <a:t> à saúde </a:t>
            </a: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X</a:t>
            </a:r>
            <a:r>
              <a:rPr lang="pt-BR" sz="2400" dirty="0" smtClean="0">
                <a:effectLst>
                  <a:outerShdw blurRad="38100" dist="38100" dir="2700000" algn="tl">
                    <a:srgbClr val="000000">
                      <a:alpha val="43137"/>
                    </a:srgbClr>
                  </a:outerShdw>
                </a:effectLst>
                <a:cs typeface="Arial" panose="020B0604020202020204" pitchFamily="34" charset="0"/>
              </a:rPr>
              <a:t> </a:t>
            </a: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seguro saúde</a:t>
            </a:r>
          </a:p>
          <a:p>
            <a:pPr>
              <a:lnSpc>
                <a:spcPct val="105000"/>
              </a:lnSpc>
              <a:defRPr/>
            </a:pPr>
            <a:r>
              <a:rPr lang="pt-BR" sz="2400" dirty="0" smtClean="0">
                <a:effectLst>
                  <a:outerShdw blurRad="38100" dist="38100" dir="2700000" algn="tl">
                    <a:srgbClr val="000000">
                      <a:alpha val="43137"/>
                    </a:srgbClr>
                  </a:outerShdw>
                </a:effectLst>
                <a:cs typeface="Arial" panose="020B0604020202020204" pitchFamily="34" charset="0"/>
              </a:rPr>
              <a:t>Ausência da </a:t>
            </a: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saúde pública  </a:t>
            </a:r>
            <a:r>
              <a:rPr lang="pt-BR" sz="2400" dirty="0" smtClean="0">
                <a:effectLst>
                  <a:outerShdw blurRad="38100" dist="38100" dir="2700000" algn="tl">
                    <a:srgbClr val="000000">
                      <a:alpha val="43137"/>
                    </a:srgbClr>
                  </a:outerShdw>
                </a:effectLst>
                <a:cs typeface="Arial" panose="020B0604020202020204" pitchFamily="34" charset="0"/>
              </a:rPr>
              <a:t>e</a:t>
            </a: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 saúde ambiental</a:t>
            </a:r>
          </a:p>
          <a:p>
            <a:pPr>
              <a:lnSpc>
                <a:spcPct val="105000"/>
              </a:lnSpc>
              <a:defRPr/>
            </a:pP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Sistemas universais, integrais, equitativos e de qualidade</a:t>
            </a:r>
          </a:p>
          <a:p>
            <a:pPr>
              <a:lnSpc>
                <a:spcPct val="105000"/>
              </a:lnSpc>
              <a:defRPr/>
            </a:pP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Medicamentos e vacinas ‘</a:t>
            </a:r>
            <a:r>
              <a:rPr lang="pt-BR" sz="2400" dirty="0" smtClean="0">
                <a:effectLst>
                  <a:outerShdw blurRad="38100" dist="38100" dir="2700000" algn="tl">
                    <a:srgbClr val="000000">
                      <a:alpha val="43137"/>
                    </a:srgbClr>
                  </a:outerShdw>
                </a:effectLst>
                <a:cs typeface="Arial" panose="020B0604020202020204" pitchFamily="34" charset="0"/>
              </a:rPr>
              <a:t>essenciais’ ou ‘necessárias’?</a:t>
            </a:r>
          </a:p>
          <a:p>
            <a:pPr>
              <a:lnSpc>
                <a:spcPct val="105000"/>
              </a:lnSpc>
              <a:defRPr/>
            </a:pPr>
            <a:r>
              <a:rPr lang="pt-BR" sz="2400" dirty="0" smtClean="0">
                <a:effectLst>
                  <a:outerShdw blurRad="38100" dist="38100" dir="2700000" algn="tl">
                    <a:srgbClr val="000000">
                      <a:alpha val="43137"/>
                    </a:srgbClr>
                  </a:outerShdw>
                </a:effectLst>
                <a:cs typeface="Arial" panose="020B0604020202020204" pitchFamily="34" charset="0"/>
              </a:rPr>
              <a:t>Não menciona</a:t>
            </a: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 tecnologias médicas</a:t>
            </a:r>
          </a:p>
          <a:p>
            <a:pPr>
              <a:lnSpc>
                <a:spcPct val="105000"/>
              </a:lnSpc>
              <a:defRPr/>
            </a:pPr>
            <a:r>
              <a:rPr lang="pt-BR" sz="2400" dirty="0" smtClean="0">
                <a:effectLst>
                  <a:outerShdw blurRad="38100" dist="38100" dir="2700000" algn="tl">
                    <a:srgbClr val="000000">
                      <a:alpha val="43137"/>
                    </a:srgbClr>
                  </a:outerShdw>
                </a:effectLst>
                <a:cs typeface="Arial" panose="020B0604020202020204" pitchFamily="34" charset="0"/>
              </a:rPr>
              <a:t>Não propõe ou constrói metodologias de integração da </a:t>
            </a: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saúde</a:t>
            </a:r>
            <a:r>
              <a:rPr lang="pt-BR" sz="2400" dirty="0" smtClean="0">
                <a:effectLst>
                  <a:outerShdw blurRad="38100" dist="38100" dir="2700000" algn="tl">
                    <a:srgbClr val="000000">
                      <a:alpha val="43137"/>
                    </a:srgbClr>
                  </a:outerShdw>
                </a:effectLst>
                <a:cs typeface="Arial" panose="020B0604020202020204" pitchFamily="34" charset="0"/>
              </a:rPr>
              <a:t> com os temas ‘</a:t>
            </a:r>
            <a:r>
              <a:rPr lang="pt-BR" sz="2400" dirty="0" err="1" smtClean="0">
                <a:solidFill>
                  <a:srgbClr val="FFFF00"/>
                </a:solidFill>
                <a:effectLst>
                  <a:outerShdw blurRad="38100" dist="38100" dir="2700000" algn="tl">
                    <a:srgbClr val="000000">
                      <a:alpha val="43137"/>
                    </a:srgbClr>
                  </a:outerShdw>
                </a:effectLst>
                <a:cs typeface="Arial" panose="020B0604020202020204" pitchFamily="34" charset="0"/>
              </a:rPr>
              <a:t>extra-setoriais</a:t>
            </a:r>
            <a:r>
              <a:rPr lang="pt-BR" sz="2400" dirty="0" smtClean="0">
                <a:effectLst>
                  <a:outerShdw blurRad="38100" dist="38100" dir="2700000" algn="tl">
                    <a:srgbClr val="000000">
                      <a:alpha val="43137"/>
                    </a:srgbClr>
                  </a:outerShdw>
                </a:effectLst>
                <a:cs typeface="Arial" panose="020B0604020202020204" pitchFamily="34" charset="0"/>
              </a:rPr>
              <a:t>’ d</a:t>
            </a:r>
            <a:r>
              <a:rPr lang="pt-BR" sz="2400" dirty="0" smtClean="0">
                <a:effectLst>
                  <a:outerShdw blurRad="38100" dist="38100" dir="2700000" algn="tl">
                    <a:srgbClr val="000000">
                      <a:alpha val="43137"/>
                    </a:srgbClr>
                  </a:outerShdw>
                </a:effectLst>
              </a:rPr>
              <a:t>a Agenda</a:t>
            </a:r>
          </a:p>
          <a:p>
            <a:pPr>
              <a:lnSpc>
                <a:spcPct val="105000"/>
              </a:lnSpc>
              <a:defRPr/>
            </a:pPr>
            <a:r>
              <a:rPr lang="pt-BR" sz="2400" dirty="0" smtClean="0">
                <a:effectLst>
                  <a:outerShdw blurRad="38100" dist="38100" dir="2700000" algn="tl">
                    <a:srgbClr val="000000">
                      <a:alpha val="43137"/>
                    </a:srgbClr>
                  </a:outerShdw>
                </a:effectLst>
                <a:cs typeface="Arial" panose="020B0604020202020204" pitchFamily="34" charset="0"/>
              </a:rPr>
              <a:t>Não considera</a:t>
            </a: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 saúde e desenvolvimento</a:t>
            </a:r>
            <a:r>
              <a:rPr lang="pt-BR" sz="2400" dirty="0" smtClean="0">
                <a:effectLst>
                  <a:outerShdw blurRad="38100" dist="38100" dir="2700000" algn="tl">
                    <a:srgbClr val="000000">
                      <a:alpha val="43137"/>
                    </a:srgbClr>
                  </a:outerShdw>
                </a:effectLst>
                <a:cs typeface="Arial" panose="020B0604020202020204" pitchFamily="34" charset="0"/>
              </a:rPr>
              <a:t>, tampouco os  </a:t>
            </a:r>
            <a:r>
              <a:rPr lang="pt-BR" sz="2400" dirty="0" smtClean="0">
                <a:solidFill>
                  <a:srgbClr val="FFFF00"/>
                </a:solidFill>
                <a:effectLst>
                  <a:outerShdw blurRad="38100" dist="38100" dir="2700000" algn="tl">
                    <a:srgbClr val="000000">
                      <a:alpha val="43137"/>
                    </a:srgbClr>
                  </a:outerShdw>
                </a:effectLst>
                <a:cs typeface="Arial" panose="020B0604020202020204" pitchFamily="34" charset="0"/>
              </a:rPr>
              <a:t>determinantes sociais da saúde</a:t>
            </a:r>
          </a:p>
          <a:p>
            <a:pPr>
              <a:lnSpc>
                <a:spcPct val="105000"/>
              </a:lnSpc>
              <a:defRPr/>
            </a:pPr>
            <a:endParaRPr lang="pt-BR" sz="2800" dirty="0" smtClean="0">
              <a:effectLst>
                <a:outerShdw blurRad="38100" dist="38100" dir="2700000" algn="tl">
                  <a:srgbClr val="000000">
                    <a:alpha val="43137"/>
                  </a:srgbClr>
                </a:outerShdw>
              </a:effectLst>
              <a:latin typeface="Calibri" pitchFamily="34" charset="0"/>
            </a:endParaRPr>
          </a:p>
          <a:p>
            <a:pPr>
              <a:lnSpc>
                <a:spcPct val="105000"/>
              </a:lnSpc>
              <a:defRPr/>
            </a:pPr>
            <a:endParaRPr lang="pt-PT" sz="2800" dirty="0">
              <a:effectLst>
                <a:outerShdw blurRad="38100" dist="38100" dir="2700000" algn="tl">
                  <a:srgbClr val="000000">
                    <a:alpha val="43137"/>
                  </a:srgbClr>
                </a:outerShdw>
              </a:effectLst>
              <a:latin typeface="Calibri" pitchFamily="34" charset="0"/>
            </a:endParaRPr>
          </a:p>
          <a:p>
            <a:pPr>
              <a:defRPr/>
            </a:pPr>
            <a:endParaRPr lang="pt-BR" sz="2400" dirty="0">
              <a:effectLst>
                <a:outerShdw blurRad="38100" dist="38100" dir="2700000" algn="tl">
                  <a:srgbClr val="000000">
                    <a:alpha val="43137"/>
                  </a:srgbClr>
                </a:outerShdw>
              </a:effectLst>
              <a:latin typeface="Calibri" pitchFamily="34" charset="0"/>
            </a:endParaRPr>
          </a:p>
        </p:txBody>
      </p:sp>
      <p:sp>
        <p:nvSpPr>
          <p:cNvPr id="2" name="Título 1"/>
          <p:cNvSpPr>
            <a:spLocks noGrp="1"/>
          </p:cNvSpPr>
          <p:nvPr>
            <p:ph type="title"/>
          </p:nvPr>
        </p:nvSpPr>
        <p:spPr>
          <a:xfrm>
            <a:off x="457200" y="404813"/>
            <a:ext cx="8229600" cy="363537"/>
          </a:xfrm>
        </p:spPr>
        <p:txBody>
          <a:bodyPr>
            <a:noAutofit/>
          </a:bodyPr>
          <a:lstStyle/>
          <a:p>
            <a:pPr>
              <a:defRPr/>
            </a:pPr>
            <a:r>
              <a:rPr lang="pt-BR" sz="2800" dirty="0" smtClean="0">
                <a:solidFill>
                  <a:srgbClr val="FFC000"/>
                </a:solidFill>
                <a:effectLst>
                  <a:outerShdw blurRad="38100" dist="38100" dir="2700000" algn="tl">
                    <a:srgbClr val="000000">
                      <a:alpha val="43137"/>
                    </a:srgbClr>
                  </a:outerShdw>
                </a:effectLst>
                <a:cs typeface="Arial" panose="020B0604020202020204" pitchFamily="34" charset="0"/>
              </a:rPr>
              <a:t>Questões sobre saúde na Agenda 2030</a:t>
            </a:r>
            <a:endParaRPr lang="pt-BR" sz="2800" dirty="0">
              <a:solidFill>
                <a:srgbClr val="FFC000"/>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2954693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450"/>
            <a:ext cx="8229600" cy="1139825"/>
          </a:xfrm>
        </p:spPr>
        <p:txBody>
          <a:bodyPr/>
          <a:lstStyle/>
          <a:p>
            <a:pPr>
              <a:defRPr/>
            </a:pPr>
            <a:r>
              <a:rPr lang="pt-BR" sz="3200" dirty="0" smtClean="0">
                <a:solidFill>
                  <a:srgbClr val="FFC000"/>
                </a:solidFill>
              </a:rPr>
              <a:t>Situação </a:t>
            </a:r>
            <a:r>
              <a:rPr lang="pt-BR" sz="3200" dirty="0" err="1" smtClean="0">
                <a:solidFill>
                  <a:srgbClr val="FFC000"/>
                </a:solidFill>
              </a:rPr>
              <a:t>sócio-econômica</a:t>
            </a:r>
            <a:r>
              <a:rPr lang="pt-BR" sz="3200" dirty="0" smtClean="0">
                <a:solidFill>
                  <a:srgbClr val="FFC000"/>
                </a:solidFill>
              </a:rPr>
              <a:t> global</a:t>
            </a:r>
            <a:r>
              <a:rPr lang="pt-BR" sz="2800" dirty="0" smtClean="0">
                <a:solidFill>
                  <a:srgbClr val="FFC000"/>
                </a:solidFill>
              </a:rPr>
              <a:t> </a:t>
            </a:r>
            <a:r>
              <a:rPr lang="pt-BR" sz="2000" dirty="0" smtClean="0">
                <a:solidFill>
                  <a:srgbClr val="FFC000"/>
                </a:solidFill>
              </a:rPr>
              <a:t>(2/3)</a:t>
            </a:r>
            <a:endParaRPr lang="pt-BR" sz="2000" dirty="0">
              <a:solidFill>
                <a:srgbClr val="FFC000"/>
              </a:solidFill>
            </a:endParaRPr>
          </a:p>
        </p:txBody>
      </p:sp>
      <p:sp>
        <p:nvSpPr>
          <p:cNvPr id="3" name="Espaço Reservado para Conteúdo 2"/>
          <p:cNvSpPr>
            <a:spLocks noGrp="1"/>
          </p:cNvSpPr>
          <p:nvPr>
            <p:ph idx="1"/>
          </p:nvPr>
        </p:nvSpPr>
        <p:spPr>
          <a:xfrm>
            <a:off x="323850" y="980728"/>
            <a:ext cx="8569325" cy="4530725"/>
          </a:xfrm>
        </p:spPr>
        <p:txBody>
          <a:bodyPr/>
          <a:lstStyle/>
          <a:p>
            <a:pPr eaLnBrk="1" hangingPunct="1">
              <a:buFont typeface="Wingdings" pitchFamily="2" charset="2"/>
              <a:buNone/>
              <a:defRPr/>
            </a:pPr>
            <a:r>
              <a:rPr lang="pt-BR" sz="2400" dirty="0" smtClean="0"/>
              <a:t>Amplificação da </a:t>
            </a:r>
            <a:r>
              <a:rPr lang="pt-BR" sz="2400" dirty="0" smtClean="0">
                <a:solidFill>
                  <a:srgbClr val="FFFF00"/>
                </a:solidFill>
              </a:rPr>
              <a:t>pobreza</a:t>
            </a:r>
            <a:r>
              <a:rPr lang="pt-BR" sz="2400" dirty="0" smtClean="0"/>
              <a:t> e do </a:t>
            </a:r>
            <a:r>
              <a:rPr lang="pt-BR" sz="2400" dirty="0" smtClean="0">
                <a:solidFill>
                  <a:srgbClr val="FFFF00"/>
                </a:solidFill>
              </a:rPr>
              <a:t>desemprego, </a:t>
            </a:r>
            <a:r>
              <a:rPr lang="pt-BR" sz="2400" dirty="0" smtClean="0"/>
              <a:t>maior entre </a:t>
            </a:r>
            <a:r>
              <a:rPr lang="pt-BR" sz="2400" dirty="0" smtClean="0">
                <a:solidFill>
                  <a:srgbClr val="FFFF00"/>
                </a:solidFill>
              </a:rPr>
              <a:t>jovens</a:t>
            </a:r>
            <a:r>
              <a:rPr lang="pt-BR" sz="2400" dirty="0" smtClean="0"/>
              <a:t>. </a:t>
            </a:r>
            <a:r>
              <a:rPr lang="pt-BR" sz="2400" dirty="0" smtClean="0">
                <a:solidFill>
                  <a:srgbClr val="FFFF00"/>
                </a:solidFill>
              </a:rPr>
              <a:t>200 milhões</a:t>
            </a:r>
            <a:r>
              <a:rPr lang="pt-BR" sz="2400" dirty="0" smtClean="0"/>
              <a:t> </a:t>
            </a:r>
            <a:r>
              <a:rPr lang="pt-BR" sz="2400" dirty="0"/>
              <a:t>sem trabalho </a:t>
            </a:r>
            <a:r>
              <a:rPr lang="pt-BR" sz="2400" dirty="0" smtClean="0"/>
              <a:t>no mundo. </a:t>
            </a:r>
            <a:r>
              <a:rPr lang="pt-BR" sz="2400" dirty="0">
                <a:solidFill>
                  <a:srgbClr val="FFFF00"/>
                </a:solidFill>
              </a:rPr>
              <a:t>Trabalho infantil</a:t>
            </a:r>
            <a:r>
              <a:rPr lang="pt-BR" sz="2400" dirty="0"/>
              <a:t>. </a:t>
            </a:r>
            <a:r>
              <a:rPr lang="pt-BR" sz="2400" dirty="0" smtClean="0"/>
              <a:t>Aumento do </a:t>
            </a:r>
            <a:r>
              <a:rPr lang="pt-BR" sz="2400" dirty="0" smtClean="0">
                <a:solidFill>
                  <a:srgbClr val="FFFF00"/>
                </a:solidFill>
              </a:rPr>
              <a:t>trabalho informal e precário, </a:t>
            </a:r>
            <a:r>
              <a:rPr lang="pt-BR" sz="2400" dirty="0"/>
              <a:t>pior entre os de menor renda</a:t>
            </a:r>
            <a:r>
              <a:rPr lang="pt-BR" sz="2400" dirty="0" smtClean="0"/>
              <a:t>. </a:t>
            </a:r>
            <a:r>
              <a:rPr lang="pt-BR" sz="2400" dirty="0" smtClean="0">
                <a:solidFill>
                  <a:srgbClr val="FFFF00"/>
                </a:solidFill>
              </a:rPr>
              <a:t>Agenda do Trabalho Decente </a:t>
            </a:r>
            <a:r>
              <a:rPr lang="pt-BR" sz="1800" dirty="0" smtClean="0"/>
              <a:t>(OIT, 2013)</a:t>
            </a:r>
          </a:p>
          <a:p>
            <a:pPr eaLnBrk="1" hangingPunct="1">
              <a:buNone/>
              <a:defRPr/>
            </a:pPr>
            <a:r>
              <a:rPr lang="pt-BR" sz="2400" dirty="0"/>
              <a:t>Concentração inédita da renda </a:t>
            </a:r>
            <a:r>
              <a:rPr lang="pt-BR" sz="1800" dirty="0"/>
              <a:t>(T. </a:t>
            </a:r>
            <a:r>
              <a:rPr lang="pt-BR" sz="1800" dirty="0" err="1"/>
              <a:t>Pyketty</a:t>
            </a:r>
            <a:r>
              <a:rPr lang="pt-BR" sz="1800" dirty="0"/>
              <a:t>, </a:t>
            </a:r>
            <a:r>
              <a:rPr lang="en-US" sz="1800" dirty="0"/>
              <a:t>Capital in the Twenty-First Century, 2014; UN/DESA, 2013)</a:t>
            </a:r>
            <a:r>
              <a:rPr lang="pt-BR" sz="2400" dirty="0"/>
              <a:t> </a:t>
            </a:r>
          </a:p>
          <a:p>
            <a:pPr eaLnBrk="1" hangingPunct="1">
              <a:buFont typeface="Wingdings" pitchFamily="2" charset="2"/>
              <a:buNone/>
              <a:defRPr/>
            </a:pPr>
            <a:r>
              <a:rPr lang="pt-BR" sz="2400" dirty="0" smtClean="0">
                <a:solidFill>
                  <a:srgbClr val="FFFF00"/>
                </a:solidFill>
              </a:rPr>
              <a:t>Comprometimento ambienta</a:t>
            </a:r>
            <a:r>
              <a:rPr lang="pt-BR" sz="2400" dirty="0" smtClean="0"/>
              <a:t>l em escala planetária: modo de produção e consumo: poluição e mudanças climáticas</a:t>
            </a:r>
          </a:p>
          <a:p>
            <a:pPr eaLnBrk="1" hangingPunct="1">
              <a:buFont typeface="Wingdings" pitchFamily="2" charset="2"/>
              <a:buNone/>
              <a:defRPr/>
            </a:pPr>
            <a:r>
              <a:rPr lang="pt-BR" sz="2400" dirty="0" smtClean="0">
                <a:solidFill>
                  <a:srgbClr val="FFFF00"/>
                </a:solidFill>
              </a:rPr>
              <a:t>Crise alimentar, energética</a:t>
            </a:r>
            <a:r>
              <a:rPr lang="pt-BR" sz="2400" dirty="0" smtClean="0"/>
              <a:t> e </a:t>
            </a:r>
            <a:r>
              <a:rPr lang="pt-BR" sz="2400" dirty="0" smtClean="0">
                <a:solidFill>
                  <a:srgbClr val="FFC000"/>
                </a:solidFill>
              </a:rPr>
              <a:t>ÉTICA</a:t>
            </a:r>
          </a:p>
          <a:p>
            <a:pPr eaLnBrk="1" hangingPunct="1">
              <a:spcBef>
                <a:spcPts val="0"/>
              </a:spcBef>
              <a:buFont typeface="Wingdings" pitchFamily="2" charset="2"/>
              <a:buNone/>
              <a:defRPr/>
            </a:pPr>
            <a:r>
              <a:rPr lang="pt-BR" sz="2400" dirty="0" smtClean="0">
                <a:solidFill>
                  <a:srgbClr val="FFFF00"/>
                </a:solidFill>
              </a:rPr>
              <a:t>Consequências</a:t>
            </a:r>
            <a:r>
              <a:rPr lang="pt-BR" sz="2400" dirty="0" smtClean="0"/>
              <a:t> trágicas sobre países</a:t>
            </a:r>
          </a:p>
          <a:p>
            <a:pPr eaLnBrk="1" hangingPunct="1">
              <a:spcBef>
                <a:spcPts val="0"/>
              </a:spcBef>
              <a:buFont typeface="Wingdings" pitchFamily="2" charset="2"/>
              <a:buNone/>
              <a:defRPr/>
            </a:pPr>
            <a:r>
              <a:rPr lang="pt-BR" sz="2400" dirty="0" smtClean="0"/>
              <a:t>de renda baja e ‘Estados frágeis’:</a:t>
            </a:r>
          </a:p>
          <a:p>
            <a:pPr eaLnBrk="1" hangingPunct="1">
              <a:spcBef>
                <a:spcPts val="0"/>
              </a:spcBef>
              <a:buFont typeface="Wingdings" pitchFamily="2" charset="2"/>
              <a:buNone/>
              <a:defRPr/>
            </a:pPr>
            <a:r>
              <a:rPr lang="pt-BR" sz="2400" dirty="0" smtClean="0"/>
              <a:t>África, Ásia, AL, alguns insulares</a:t>
            </a:r>
          </a:p>
          <a:p>
            <a:pPr eaLnBrk="1" hangingPunct="1">
              <a:spcBef>
                <a:spcPts val="0"/>
              </a:spcBef>
              <a:buFont typeface="Wingdings" pitchFamily="2" charset="2"/>
              <a:buNone/>
              <a:defRPr/>
            </a:pPr>
            <a:r>
              <a:rPr lang="pt-BR" sz="2400" dirty="0" smtClean="0">
                <a:solidFill>
                  <a:srgbClr val="FFFF00"/>
                </a:solidFill>
              </a:rPr>
              <a:t>Profundas consequências sobre saúde e </a:t>
            </a:r>
          </a:p>
          <a:p>
            <a:pPr eaLnBrk="1" hangingPunct="1">
              <a:spcBef>
                <a:spcPts val="0"/>
              </a:spcBef>
              <a:buFont typeface="Wingdings" pitchFamily="2" charset="2"/>
              <a:buNone/>
              <a:defRPr/>
            </a:pPr>
            <a:r>
              <a:rPr lang="pt-BR" sz="2400" dirty="0" smtClean="0">
                <a:solidFill>
                  <a:srgbClr val="FFFF00"/>
                </a:solidFill>
              </a:rPr>
              <a:t>sistemas de saúde</a:t>
            </a:r>
          </a:p>
          <a:p>
            <a:pPr marL="0" indent="0">
              <a:lnSpc>
                <a:spcPct val="95000"/>
              </a:lnSpc>
              <a:buFont typeface="Wingdings" pitchFamily="2" charset="2"/>
              <a:buNone/>
              <a:defRPr/>
            </a:pPr>
            <a:endParaRPr lang="pt-BR"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167" y="4653136"/>
            <a:ext cx="2700337" cy="220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938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752"/>
            <a:ext cx="8229600" cy="1143000"/>
          </a:xfrm>
        </p:spPr>
        <p:txBody>
          <a:bodyPr/>
          <a:lstStyle/>
          <a:p>
            <a:r>
              <a:rPr lang="pt-BR" sz="3200" dirty="0" smtClean="0">
                <a:solidFill>
                  <a:srgbClr val="FFC000"/>
                </a:solidFill>
              </a:rPr>
              <a:t>Financiamento dos ODS</a:t>
            </a:r>
            <a:endParaRPr lang="pt-BR" sz="3200" dirty="0">
              <a:solidFill>
                <a:srgbClr val="FFC000"/>
              </a:solidFill>
            </a:endParaRPr>
          </a:p>
        </p:txBody>
      </p:sp>
      <p:sp>
        <p:nvSpPr>
          <p:cNvPr id="3" name="Espaço Reservado para Conteúdo 2"/>
          <p:cNvSpPr>
            <a:spLocks noGrp="1"/>
          </p:cNvSpPr>
          <p:nvPr>
            <p:ph idx="1"/>
          </p:nvPr>
        </p:nvSpPr>
        <p:spPr>
          <a:xfrm>
            <a:off x="457200" y="1124744"/>
            <a:ext cx="8229600" cy="4530725"/>
          </a:xfrm>
        </p:spPr>
        <p:txBody>
          <a:bodyPr/>
          <a:lstStyle/>
          <a:p>
            <a:r>
              <a:rPr lang="pt-BR" sz="2300" dirty="0" smtClean="0">
                <a:solidFill>
                  <a:srgbClr val="FFFF00"/>
                </a:solidFill>
              </a:rPr>
              <a:t>Recursos públicos domésticos</a:t>
            </a:r>
          </a:p>
          <a:p>
            <a:r>
              <a:rPr lang="pt-BR" sz="2300" dirty="0" smtClean="0"/>
              <a:t>Recursos de </a:t>
            </a:r>
            <a:r>
              <a:rPr lang="pt-BR" sz="2300" dirty="0" smtClean="0">
                <a:solidFill>
                  <a:srgbClr val="FFFF00"/>
                </a:solidFill>
              </a:rPr>
              <a:t>finanças e negócios privados domésticos e internacionais</a:t>
            </a:r>
          </a:p>
          <a:p>
            <a:r>
              <a:rPr lang="pt-BR" sz="2300" dirty="0" smtClean="0">
                <a:solidFill>
                  <a:srgbClr val="FFFF00"/>
                </a:solidFill>
              </a:rPr>
              <a:t>Cooperação internacional para o desenvolvimento</a:t>
            </a:r>
          </a:p>
          <a:p>
            <a:r>
              <a:rPr lang="pt-BR" sz="2300" dirty="0" smtClean="0">
                <a:solidFill>
                  <a:srgbClr val="FFFF00"/>
                </a:solidFill>
              </a:rPr>
              <a:t>Comércio internacional</a:t>
            </a:r>
            <a:r>
              <a:rPr lang="pt-BR" sz="2300" dirty="0" smtClean="0"/>
              <a:t> como uma ‘engenharia’ para o desenvolvimento</a:t>
            </a:r>
          </a:p>
          <a:p>
            <a:r>
              <a:rPr lang="pt-BR" sz="2300" dirty="0" smtClean="0">
                <a:solidFill>
                  <a:srgbClr val="FFFF00"/>
                </a:solidFill>
              </a:rPr>
              <a:t>Débito dos </a:t>
            </a:r>
            <a:r>
              <a:rPr lang="pt-BR" sz="2300" dirty="0" err="1" smtClean="0">
                <a:solidFill>
                  <a:srgbClr val="FFFF00"/>
                </a:solidFill>
              </a:rPr>
              <a:t>PeD</a:t>
            </a:r>
            <a:r>
              <a:rPr lang="pt-BR" sz="2300" dirty="0" smtClean="0">
                <a:solidFill>
                  <a:srgbClr val="FFFF00"/>
                </a:solidFill>
              </a:rPr>
              <a:t> e sustentabilidade do débito</a:t>
            </a:r>
          </a:p>
          <a:p>
            <a:r>
              <a:rPr lang="pt-BR" sz="2300" dirty="0" smtClean="0">
                <a:solidFill>
                  <a:srgbClr val="FFFF00"/>
                </a:solidFill>
              </a:rPr>
              <a:t>Reformas do FMI e do WB</a:t>
            </a:r>
            <a:r>
              <a:rPr lang="pt-BR" sz="2300" dirty="0" smtClean="0"/>
              <a:t>, com participação dos </a:t>
            </a:r>
            <a:r>
              <a:rPr lang="pt-BR" sz="2300" dirty="0" err="1" smtClean="0"/>
              <a:t>PeD</a:t>
            </a:r>
            <a:endParaRPr lang="pt-BR" sz="2300" dirty="0" smtClean="0"/>
          </a:p>
          <a:p>
            <a:r>
              <a:rPr lang="pt-BR" sz="2300" dirty="0" smtClean="0">
                <a:solidFill>
                  <a:srgbClr val="FFFF00"/>
                </a:solidFill>
              </a:rPr>
              <a:t>Proteção contra os capitais voláteis e especulativos</a:t>
            </a:r>
            <a:endParaRPr lang="pt-BR" sz="2300" dirty="0">
              <a:solidFill>
                <a:srgbClr val="FFFF00"/>
              </a:solidFill>
            </a:endParaRPr>
          </a:p>
          <a:p>
            <a:r>
              <a:rPr lang="pt-BR" sz="2300" dirty="0">
                <a:solidFill>
                  <a:srgbClr val="FFFF00"/>
                </a:solidFill>
              </a:rPr>
              <a:t>Combate à </a:t>
            </a:r>
            <a:r>
              <a:rPr lang="pt-BR" sz="2300" dirty="0" smtClean="0">
                <a:solidFill>
                  <a:srgbClr val="FFFF00"/>
                </a:solidFill>
              </a:rPr>
              <a:t>corrupção</a:t>
            </a:r>
          </a:p>
          <a:p>
            <a:r>
              <a:rPr lang="pt-BR" sz="2300" dirty="0" smtClean="0">
                <a:solidFill>
                  <a:srgbClr val="FFFF00"/>
                </a:solidFill>
              </a:rPr>
              <a:t>Nenhuma palavra</a:t>
            </a:r>
            <a:r>
              <a:rPr lang="pt-BR" sz="2300" dirty="0" smtClean="0"/>
              <a:t> sobre </a:t>
            </a:r>
            <a:r>
              <a:rPr lang="pt-BR" sz="2300" dirty="0" smtClean="0">
                <a:solidFill>
                  <a:srgbClr val="FFFF00"/>
                </a:solidFill>
              </a:rPr>
              <a:t>mitigação dos processos de ajuste</a:t>
            </a:r>
            <a:r>
              <a:rPr lang="pt-BR" sz="2300" dirty="0" smtClean="0"/>
              <a:t> ou de </a:t>
            </a:r>
            <a:r>
              <a:rPr lang="pt-BR" sz="2300" dirty="0" smtClean="0">
                <a:solidFill>
                  <a:srgbClr val="FFFF00"/>
                </a:solidFill>
              </a:rPr>
              <a:t>justiça fiscal nacional e internacional</a:t>
            </a:r>
            <a:r>
              <a:rPr lang="pt-BR" sz="2300" dirty="0" smtClean="0"/>
              <a:t> (taxação de fluxo de capitais; grandes fortunas, grandes heranças)</a:t>
            </a:r>
          </a:p>
          <a:p>
            <a:endParaRPr lang="pt-BR" dirty="0" smtClean="0"/>
          </a:p>
          <a:p>
            <a:pPr marL="0" indent="0">
              <a:buNone/>
            </a:pPr>
            <a:endParaRPr lang="pt-BR" dirty="0"/>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919050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600" dirty="0" smtClean="0">
                <a:solidFill>
                  <a:srgbClr val="FFC000"/>
                </a:solidFill>
              </a:rPr>
              <a:t>Conjuntura da governança global</a:t>
            </a:r>
            <a:endParaRPr lang="es-419" sz="3600" dirty="0">
              <a:solidFill>
                <a:srgbClr val="FFC000"/>
              </a:solidFill>
            </a:endParaRPr>
          </a:p>
        </p:txBody>
      </p:sp>
      <p:sp>
        <p:nvSpPr>
          <p:cNvPr id="3" name="Espaço Reservado para Conteúdo 2"/>
          <p:cNvSpPr>
            <a:spLocks noGrp="1"/>
          </p:cNvSpPr>
          <p:nvPr>
            <p:ph idx="1"/>
          </p:nvPr>
        </p:nvSpPr>
        <p:spPr/>
        <p:txBody>
          <a:bodyPr/>
          <a:lstStyle/>
          <a:p>
            <a:r>
              <a:rPr lang="pt-BR" sz="2400" dirty="0" smtClean="0"/>
              <a:t>O português Antônio </a:t>
            </a:r>
            <a:r>
              <a:rPr lang="pt-BR" sz="2400" dirty="0" err="1" smtClean="0"/>
              <a:t>Guterrez</a:t>
            </a:r>
            <a:r>
              <a:rPr lang="pt-BR" sz="2400" dirty="0" smtClean="0"/>
              <a:t> (</a:t>
            </a:r>
            <a:r>
              <a:rPr lang="pt-BR" sz="2400" dirty="0" err="1" smtClean="0"/>
              <a:t>ex-ACNUR</a:t>
            </a:r>
            <a:r>
              <a:rPr lang="pt-BR" sz="2400" dirty="0" smtClean="0"/>
              <a:t>) eleito novo Secretário Geral da ONU</a:t>
            </a:r>
          </a:p>
          <a:p>
            <a:r>
              <a:rPr lang="pt-BR" sz="2400" dirty="0" smtClean="0"/>
              <a:t>Eleições na AMS/OMS, em 2017</a:t>
            </a:r>
          </a:p>
          <a:p>
            <a:r>
              <a:rPr lang="pt-BR" sz="2400" dirty="0" smtClean="0"/>
              <a:t>Seis candidatos até o momento: Etiópia, França, Itália, Reino Unido, Hungria e Paquistão</a:t>
            </a:r>
          </a:p>
          <a:p>
            <a:pPr marL="0" indent="0" algn="r">
              <a:buNone/>
            </a:pPr>
            <a:r>
              <a:rPr lang="pt-BR" sz="1600" dirty="0"/>
              <a:t>Lancet </a:t>
            </a:r>
            <a:r>
              <a:rPr lang="pt-BR" sz="1600" dirty="0" err="1"/>
              <a:t>Special</a:t>
            </a:r>
            <a:r>
              <a:rPr lang="pt-BR" sz="1600" dirty="0"/>
              <a:t> </a:t>
            </a:r>
            <a:r>
              <a:rPr lang="pt-BR" sz="1600" dirty="0" err="1"/>
              <a:t>Report</a:t>
            </a:r>
            <a:r>
              <a:rPr lang="pt-BR" sz="1600" dirty="0"/>
              <a:t>, Outubro </a:t>
            </a:r>
            <a:r>
              <a:rPr lang="pt-BR" sz="1600" dirty="0" smtClean="0"/>
              <a:t>2016</a:t>
            </a:r>
          </a:p>
          <a:p>
            <a:r>
              <a:rPr lang="pt-BR" sz="2400" dirty="0" smtClean="0"/>
              <a:t>Proposta de estabelecimento, pela OMS, de um </a:t>
            </a:r>
            <a:r>
              <a:rPr lang="pt-BR" sz="2400" dirty="0"/>
              <a:t>T</a:t>
            </a:r>
            <a:r>
              <a:rPr lang="pt-BR" sz="2400" dirty="0" smtClean="0"/>
              <a:t>ratado Global sobre Direito Humano à Saúde, como desafio ao novo Diretor Geral da OMS</a:t>
            </a:r>
          </a:p>
          <a:p>
            <a:pPr marL="0" indent="0" algn="r">
              <a:buNone/>
            </a:pPr>
            <a:r>
              <a:rPr lang="pt-BR" sz="1600" dirty="0" smtClean="0"/>
              <a:t>Lancet, Outubro de 2016</a:t>
            </a:r>
            <a:endParaRPr lang="pt-BR" sz="1600" dirty="0"/>
          </a:p>
          <a:p>
            <a:endParaRPr lang="pt-BR" sz="2400" dirty="0" smtClean="0"/>
          </a:p>
          <a:p>
            <a:endParaRPr lang="es-419" sz="2400" dirty="0"/>
          </a:p>
        </p:txBody>
      </p:sp>
    </p:spTree>
    <p:extLst>
      <p:ext uri="{BB962C8B-B14F-4D97-AF65-F5344CB8AC3E}">
        <p14:creationId xmlns:p14="http://schemas.microsoft.com/office/powerpoint/2010/main" val="3451543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052513"/>
            <a:ext cx="8229600" cy="5543550"/>
          </a:xfrm>
        </p:spPr>
        <p:txBody>
          <a:bodyPr>
            <a:normAutofit/>
          </a:bodyPr>
          <a:lstStyle/>
          <a:p>
            <a:pPr marL="0" indent="0">
              <a:lnSpc>
                <a:spcPct val="110000"/>
              </a:lnSpc>
              <a:buNone/>
              <a:defRPr/>
            </a:pPr>
            <a:r>
              <a:rPr lang="pt-BR" sz="2400" dirty="0">
                <a:solidFill>
                  <a:srgbClr val="FFFF00"/>
                </a:solidFill>
                <a:effectLst>
                  <a:outerShdw blurRad="38100" dist="38100" dir="2700000" algn="tl">
                    <a:srgbClr val="000000">
                      <a:alpha val="43137"/>
                    </a:srgbClr>
                  </a:outerShdw>
                </a:effectLst>
                <a:cs typeface="Arial" pitchFamily="34" charset="0"/>
              </a:rPr>
              <a:t>Considerando que a saúde é definitivamente produto social e resultante de processo </a:t>
            </a:r>
            <a:r>
              <a:rPr lang="pt-BR" sz="2400" dirty="0" err="1">
                <a:solidFill>
                  <a:srgbClr val="FFFF00"/>
                </a:solidFill>
                <a:effectLst>
                  <a:outerShdw blurRad="38100" dist="38100" dir="2700000" algn="tl">
                    <a:srgbClr val="000000">
                      <a:alpha val="43137"/>
                    </a:srgbClr>
                  </a:outerShdw>
                </a:effectLst>
                <a:cs typeface="Arial" pitchFamily="34" charset="0"/>
              </a:rPr>
              <a:t>inter-setorial</a:t>
            </a:r>
            <a:r>
              <a:rPr lang="pt-BR" sz="2400" dirty="0">
                <a:solidFill>
                  <a:srgbClr val="FFFF00"/>
                </a:solidFill>
                <a:effectLst>
                  <a:outerShdw blurRad="38100" dist="38100" dir="2700000" algn="tl">
                    <a:srgbClr val="000000">
                      <a:alpha val="43137"/>
                    </a:srgbClr>
                  </a:outerShdw>
                </a:effectLst>
                <a:cs typeface="Arial" pitchFamily="34" charset="0"/>
              </a:rPr>
              <a:t>:</a:t>
            </a:r>
          </a:p>
          <a:p>
            <a:pPr marL="0" indent="0">
              <a:lnSpc>
                <a:spcPct val="110000"/>
              </a:lnSpc>
              <a:buFont typeface="Wingdings" panose="05000000000000000000" pitchFamily="2" charset="2"/>
              <a:buNone/>
              <a:defRPr/>
            </a:pPr>
            <a:r>
              <a:rPr lang="pt-BR" sz="2400" dirty="0" smtClean="0">
                <a:effectLst>
                  <a:outerShdw blurRad="38100" dist="38100" dir="2700000" algn="tl">
                    <a:srgbClr val="000000">
                      <a:alpha val="43137"/>
                    </a:srgbClr>
                  </a:outerShdw>
                </a:effectLst>
                <a:cs typeface="Arial" pitchFamily="34" charset="0"/>
              </a:rPr>
              <a:t>Existe uma ‘</a:t>
            </a:r>
            <a:r>
              <a:rPr lang="pt-BR" sz="2400" dirty="0" smtClean="0">
                <a:solidFill>
                  <a:srgbClr val="FFFF00"/>
                </a:solidFill>
                <a:effectLst>
                  <a:outerShdw blurRad="38100" dist="38100" dir="2700000" algn="tl">
                    <a:srgbClr val="000000">
                      <a:alpha val="43137"/>
                    </a:srgbClr>
                  </a:outerShdw>
                </a:effectLst>
                <a:cs typeface="Arial" pitchFamily="34" charset="0"/>
              </a:rPr>
              <a:t>agenda de desenvolvimento</a:t>
            </a:r>
            <a:r>
              <a:rPr lang="pt-BR" sz="2400" dirty="0" smtClean="0">
                <a:effectLst>
                  <a:outerShdw blurRad="38100" dist="38100" dir="2700000" algn="tl">
                    <a:srgbClr val="000000">
                      <a:alpha val="43137"/>
                    </a:srgbClr>
                  </a:outerShdw>
                </a:effectLst>
                <a:cs typeface="Arial" pitchFamily="34" charset="0"/>
              </a:rPr>
              <a:t>’ nos nossos países? </a:t>
            </a:r>
            <a:r>
              <a:rPr lang="pt-BR" sz="2400" dirty="0" smtClean="0">
                <a:solidFill>
                  <a:srgbClr val="FFFF00"/>
                </a:solidFill>
                <a:effectLst>
                  <a:outerShdw blurRad="38100" dist="38100" dir="2700000" algn="tl">
                    <a:srgbClr val="000000">
                      <a:alpha val="43137"/>
                    </a:srgbClr>
                  </a:outerShdw>
                </a:effectLst>
                <a:cs typeface="Arial" pitchFamily="34" charset="0"/>
              </a:rPr>
              <a:t>Qual é</a:t>
            </a:r>
            <a:r>
              <a:rPr lang="pt-BR" sz="2400" dirty="0" smtClean="0">
                <a:effectLst>
                  <a:outerShdw blurRad="38100" dist="38100" dir="2700000" algn="tl">
                    <a:srgbClr val="000000">
                      <a:alpha val="43137"/>
                    </a:srgbClr>
                  </a:outerShdw>
                </a:effectLst>
                <a:cs typeface="Arial" pitchFamily="34" charset="0"/>
              </a:rPr>
              <a:t>? </a:t>
            </a:r>
          </a:p>
          <a:p>
            <a:pPr marL="0" indent="0">
              <a:lnSpc>
                <a:spcPct val="110000"/>
              </a:lnSpc>
              <a:buFont typeface="Wingdings" panose="05000000000000000000" pitchFamily="2" charset="2"/>
              <a:buNone/>
              <a:defRPr/>
            </a:pPr>
            <a:r>
              <a:rPr lang="pt-BR" sz="2400" dirty="0" smtClean="0">
                <a:effectLst>
                  <a:outerShdw blurRad="38100" dist="38100" dir="2700000" algn="tl">
                    <a:srgbClr val="000000">
                      <a:alpha val="43137"/>
                    </a:srgbClr>
                  </a:outerShdw>
                </a:effectLst>
                <a:cs typeface="Arial" pitchFamily="34" charset="0"/>
              </a:rPr>
              <a:t>De quem é  </a:t>
            </a:r>
            <a:r>
              <a:rPr lang="pt-BR" sz="2400" dirty="0" smtClean="0">
                <a:solidFill>
                  <a:srgbClr val="FFFF00"/>
                </a:solidFill>
                <a:effectLst>
                  <a:outerShdw blurRad="38100" dist="38100" dir="2700000" algn="tl">
                    <a:srgbClr val="000000">
                      <a:alpha val="43137"/>
                    </a:srgbClr>
                  </a:outerShdw>
                </a:effectLst>
                <a:cs typeface="Arial" pitchFamily="34" charset="0"/>
              </a:rPr>
              <a:t>responsabilidade pela formulação de uma ‘agenda de desenvolvimento’ no país</a:t>
            </a:r>
            <a:r>
              <a:rPr lang="pt-BR" sz="2400" dirty="0" smtClean="0">
                <a:effectLst>
                  <a:outerShdw blurRad="38100" dist="38100" dir="2700000" algn="tl">
                    <a:srgbClr val="000000">
                      <a:alpha val="43137"/>
                    </a:srgbClr>
                  </a:outerShdw>
                </a:effectLst>
                <a:cs typeface="Arial" pitchFamily="34" charset="0"/>
              </a:rPr>
              <a:t>, considerando ter ela as dimensões econômica, social e ambiental?</a:t>
            </a:r>
          </a:p>
          <a:p>
            <a:pPr marL="0" indent="0">
              <a:lnSpc>
                <a:spcPct val="110000"/>
              </a:lnSpc>
              <a:buFont typeface="Wingdings" panose="05000000000000000000" pitchFamily="2" charset="2"/>
              <a:buNone/>
              <a:defRPr/>
            </a:pPr>
            <a:r>
              <a:rPr lang="pt-BR" sz="2400" dirty="0" smtClean="0">
                <a:effectLst>
                  <a:outerShdw blurRad="38100" dist="38100" dir="2700000" algn="tl">
                    <a:srgbClr val="000000">
                      <a:alpha val="43137"/>
                    </a:srgbClr>
                  </a:outerShdw>
                </a:effectLst>
                <a:cs typeface="Arial" pitchFamily="34" charset="0"/>
              </a:rPr>
              <a:t>Papel do Estado nas suas três esferas de Governo</a:t>
            </a:r>
          </a:p>
          <a:p>
            <a:pPr marL="0" indent="0">
              <a:lnSpc>
                <a:spcPct val="110000"/>
              </a:lnSpc>
              <a:buFont typeface="Wingdings" panose="05000000000000000000" pitchFamily="2" charset="2"/>
              <a:buNone/>
              <a:defRPr/>
            </a:pPr>
            <a:r>
              <a:rPr lang="pt-BR" sz="2400" dirty="0">
                <a:effectLst>
                  <a:outerShdw blurRad="38100" dist="38100" dir="2700000" algn="tl">
                    <a:srgbClr val="000000">
                      <a:alpha val="43137"/>
                    </a:srgbClr>
                  </a:outerShdw>
                </a:effectLst>
                <a:cs typeface="Arial" pitchFamily="34" charset="0"/>
              </a:rPr>
              <a:t>P</a:t>
            </a:r>
            <a:r>
              <a:rPr lang="pt-BR" sz="2400" dirty="0" smtClean="0">
                <a:effectLst>
                  <a:outerShdw blurRad="38100" dist="38100" dir="2700000" algn="tl">
                    <a:srgbClr val="000000">
                      <a:alpha val="43137"/>
                    </a:srgbClr>
                  </a:outerShdw>
                </a:effectLst>
                <a:cs typeface="Arial" pitchFamily="34" charset="0"/>
              </a:rPr>
              <a:t>apel do </a:t>
            </a:r>
            <a:r>
              <a:rPr lang="pt-BR" sz="2400" dirty="0" smtClean="0">
                <a:solidFill>
                  <a:srgbClr val="FFFF00"/>
                </a:solidFill>
                <a:effectLst>
                  <a:outerShdw blurRad="38100" dist="38100" dir="2700000" algn="tl">
                    <a:srgbClr val="000000">
                      <a:alpha val="43137"/>
                    </a:srgbClr>
                  </a:outerShdw>
                </a:effectLst>
                <a:cs typeface="Arial" pitchFamily="34" charset="0"/>
              </a:rPr>
              <a:t>Congresso Nacional</a:t>
            </a:r>
          </a:p>
          <a:p>
            <a:pPr marL="0" indent="0">
              <a:lnSpc>
                <a:spcPct val="110000"/>
              </a:lnSpc>
              <a:buFont typeface="Wingdings" panose="05000000000000000000" pitchFamily="2" charset="2"/>
              <a:buNone/>
              <a:defRPr/>
            </a:pPr>
            <a:r>
              <a:rPr lang="pt-BR" sz="2400" dirty="0" smtClean="0">
                <a:effectLst>
                  <a:outerShdw blurRad="38100" dist="38100" dir="2700000" algn="tl">
                    <a:srgbClr val="000000">
                      <a:alpha val="43137"/>
                    </a:srgbClr>
                  </a:outerShdw>
                </a:effectLst>
                <a:cs typeface="Arial" pitchFamily="34" charset="0"/>
              </a:rPr>
              <a:t>Papel da </a:t>
            </a:r>
            <a:r>
              <a:rPr lang="pt-BR" sz="2400" dirty="0" smtClean="0">
                <a:solidFill>
                  <a:srgbClr val="FFFF00"/>
                </a:solidFill>
                <a:effectLst>
                  <a:outerShdw blurRad="38100" dist="38100" dir="2700000" algn="tl">
                    <a:srgbClr val="000000">
                      <a:alpha val="43137"/>
                    </a:srgbClr>
                  </a:outerShdw>
                </a:effectLst>
                <a:cs typeface="Arial" pitchFamily="34" charset="0"/>
              </a:rPr>
              <a:t>sociedade civil</a:t>
            </a:r>
            <a:r>
              <a:rPr lang="pt-BR" sz="2400" dirty="0" smtClean="0">
                <a:effectLst>
                  <a:outerShdw blurRad="38100" dist="38100" dir="2700000" algn="tl">
                    <a:srgbClr val="000000">
                      <a:alpha val="43137"/>
                    </a:srgbClr>
                  </a:outerShdw>
                </a:effectLst>
                <a:cs typeface="Arial" pitchFamily="34" charset="0"/>
              </a:rPr>
              <a:t>?</a:t>
            </a:r>
          </a:p>
          <a:p>
            <a:pPr marL="0" indent="0">
              <a:lnSpc>
                <a:spcPct val="110000"/>
              </a:lnSpc>
              <a:buFont typeface="Wingdings" panose="05000000000000000000" pitchFamily="2" charset="2"/>
              <a:buNone/>
              <a:defRPr/>
            </a:pPr>
            <a:r>
              <a:rPr lang="pt-BR" sz="2400" dirty="0" smtClean="0">
                <a:effectLst>
                  <a:outerShdw blurRad="38100" dist="38100" dir="2700000" algn="tl">
                    <a:srgbClr val="000000">
                      <a:alpha val="43137"/>
                    </a:srgbClr>
                  </a:outerShdw>
                </a:effectLst>
                <a:cs typeface="Arial" pitchFamily="34" charset="0"/>
              </a:rPr>
              <a:t>Papel das </a:t>
            </a:r>
            <a:r>
              <a:rPr lang="pt-BR" sz="2400" dirty="0" smtClean="0">
                <a:solidFill>
                  <a:srgbClr val="FFFF00"/>
                </a:solidFill>
                <a:effectLst>
                  <a:outerShdw blurRad="38100" dist="38100" dir="2700000" algn="tl">
                    <a:srgbClr val="000000">
                      <a:alpha val="43137"/>
                    </a:srgbClr>
                  </a:outerShdw>
                </a:effectLst>
                <a:cs typeface="Arial" pitchFamily="34" charset="0"/>
              </a:rPr>
              <a:t>instituições de C&amp;T</a:t>
            </a:r>
            <a:r>
              <a:rPr lang="pt-BR" sz="2400" dirty="0" smtClean="0">
                <a:effectLst>
                  <a:outerShdw blurRad="38100" dist="38100" dir="2700000" algn="tl">
                    <a:srgbClr val="000000">
                      <a:alpha val="43137"/>
                    </a:srgbClr>
                  </a:outerShdw>
                </a:effectLst>
                <a:cs typeface="Arial" pitchFamily="34" charset="0"/>
              </a:rPr>
              <a:t>, como as Universidades, Institutos de pesquisa e as Redes (RINSP, RESP, RETS)</a:t>
            </a:r>
          </a:p>
          <a:p>
            <a:pPr marL="0" indent="0">
              <a:lnSpc>
                <a:spcPct val="110000"/>
              </a:lnSpc>
              <a:buFont typeface="Wingdings" panose="05000000000000000000" pitchFamily="2" charset="2"/>
              <a:buNone/>
              <a:defRPr/>
            </a:pPr>
            <a:endParaRPr lang="pt-BR" sz="2600" dirty="0" smtClean="0">
              <a:effectLst>
                <a:outerShdw blurRad="38100" dist="38100" dir="2700000" algn="tl">
                  <a:srgbClr val="000000">
                    <a:alpha val="43137"/>
                  </a:srgbClr>
                </a:outerShdw>
              </a:effectLst>
              <a:cs typeface="Arial" pitchFamily="34" charset="0"/>
            </a:endParaRPr>
          </a:p>
        </p:txBody>
      </p:sp>
      <p:sp>
        <p:nvSpPr>
          <p:cNvPr id="2" name="Título 1"/>
          <p:cNvSpPr>
            <a:spLocks noGrp="1"/>
          </p:cNvSpPr>
          <p:nvPr>
            <p:ph type="title"/>
          </p:nvPr>
        </p:nvSpPr>
        <p:spPr>
          <a:xfrm>
            <a:off x="457200" y="-26988"/>
            <a:ext cx="8229600" cy="1143001"/>
          </a:xfrm>
        </p:spPr>
        <p:txBody>
          <a:bodyPr/>
          <a:lstStyle/>
          <a:p>
            <a:pPr>
              <a:defRPr/>
            </a:pPr>
            <a:r>
              <a:rPr lang="pt-BR" sz="3600" dirty="0" smtClean="0">
                <a:solidFill>
                  <a:srgbClr val="FFC000"/>
                </a:solidFill>
                <a:effectLst>
                  <a:outerShdw blurRad="38100" dist="38100" dir="2700000" algn="tl">
                    <a:srgbClr val="000000">
                      <a:alpha val="43137"/>
                    </a:srgbClr>
                  </a:outerShdw>
                </a:effectLst>
                <a:cs typeface="Arial" pitchFamily="34" charset="0"/>
              </a:rPr>
              <a:t>Alguns dos nossos desafios</a:t>
            </a:r>
            <a:endParaRPr lang="pt-BR" sz="3600" dirty="0">
              <a:solidFill>
                <a:srgbClr val="FFC000"/>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4833376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3419475" cy="2924175"/>
          </a:xfrm>
          <a:noFill/>
        </p:spPr>
      </p:pic>
      <p:pic>
        <p:nvPicPr>
          <p:cNvPr id="43011"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51050" y="1557338"/>
            <a:ext cx="4038600" cy="3946525"/>
          </a:xfrm>
          <a:noFill/>
        </p:spPr>
      </p:pic>
      <p:pic>
        <p:nvPicPr>
          <p:cNvPr id="43012" name="Picture 7"/>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16463" y="3429000"/>
            <a:ext cx="4427537" cy="3429000"/>
          </a:xfrm>
          <a:noFill/>
        </p:spPr>
      </p:pic>
      <p:sp>
        <p:nvSpPr>
          <p:cNvPr id="43013" name="Rectangle 9"/>
          <p:cNvSpPr>
            <a:spLocks noChangeArrowheads="1"/>
          </p:cNvSpPr>
          <p:nvPr/>
        </p:nvSpPr>
        <p:spPr bwMode="auto">
          <a:xfrm>
            <a:off x="3419475" y="223838"/>
            <a:ext cx="57245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pt-BR" altLang="pt-BR" sz="1800" dirty="0" smtClean="0">
                <a:solidFill>
                  <a:srgbClr val="FFFF00"/>
                </a:solidFill>
                <a:effectLst>
                  <a:outerShdw blurRad="38100" dist="38100" dir="2700000" algn="tl">
                    <a:srgbClr val="000000">
                      <a:alpha val="43137"/>
                    </a:srgbClr>
                  </a:outerShdw>
                </a:effectLst>
              </a:rPr>
              <a:t>RECIIS – R. Eletr. de Com. Inf. </a:t>
            </a:r>
            <a:r>
              <a:rPr lang="pt-BR" altLang="pt-BR" sz="1800" dirty="0" err="1" smtClean="0">
                <a:solidFill>
                  <a:srgbClr val="FFFF00"/>
                </a:solidFill>
                <a:effectLst>
                  <a:outerShdw blurRad="38100" dist="38100" dir="2700000" algn="tl">
                    <a:srgbClr val="000000">
                      <a:alpha val="43137"/>
                    </a:srgbClr>
                  </a:outerShdw>
                </a:effectLst>
              </a:rPr>
              <a:t>Inov</a:t>
            </a:r>
            <a:r>
              <a:rPr lang="pt-BR" altLang="pt-BR" sz="1800" dirty="0" smtClean="0">
                <a:solidFill>
                  <a:srgbClr val="FFFF00"/>
                </a:solidFill>
                <a:effectLst>
                  <a:outerShdw blurRad="38100" dist="38100" dir="2700000" algn="tl">
                    <a:srgbClr val="000000">
                      <a:alpha val="43137"/>
                    </a:srgbClr>
                  </a:outerShdw>
                </a:effectLst>
              </a:rPr>
              <a:t>. Saúde</a:t>
            </a:r>
            <a:endParaRPr lang="pt-BR" altLang="pt-BR" sz="1800" dirty="0" smtClean="0">
              <a:effectLst>
                <a:outerShdw blurRad="38100" dist="38100" dir="2700000" algn="tl">
                  <a:srgbClr val="000000">
                    <a:alpha val="43137"/>
                  </a:srgbClr>
                </a:outerShdw>
              </a:effectLst>
            </a:endParaRPr>
          </a:p>
          <a:p>
            <a:pPr algn="ctr" eaLnBrk="1" hangingPunct="1">
              <a:spcBef>
                <a:spcPct val="0"/>
              </a:spcBef>
              <a:buClrTx/>
              <a:buSzTx/>
              <a:buFontTx/>
              <a:buNone/>
              <a:defRPr/>
            </a:pPr>
            <a:r>
              <a:rPr lang="pt-BR" altLang="pt-BR" sz="1800" dirty="0" smtClean="0">
                <a:effectLst>
                  <a:outerShdw blurRad="38100" dist="38100" dir="2700000" algn="tl">
                    <a:srgbClr val="000000">
                      <a:alpha val="43137"/>
                    </a:srgbClr>
                  </a:outerShdw>
                </a:effectLst>
              </a:rPr>
              <a:t>Rio de Janeiro, v.4, n.1, Mar., 2010</a:t>
            </a:r>
          </a:p>
          <a:p>
            <a:pPr algn="ctr" eaLnBrk="1" hangingPunct="1">
              <a:spcBef>
                <a:spcPct val="0"/>
              </a:spcBef>
              <a:buClrTx/>
              <a:buSzTx/>
              <a:buFontTx/>
              <a:buNone/>
              <a:defRPr/>
            </a:pPr>
            <a:r>
              <a:rPr lang="fr-FR" altLang="pt-BR" sz="1800" dirty="0" smtClean="0">
                <a:solidFill>
                  <a:srgbClr val="FFFF00"/>
                </a:solidFill>
                <a:effectLst>
                  <a:outerShdw blurRad="38100" dist="38100" dir="2700000" algn="tl">
                    <a:srgbClr val="000000">
                      <a:alpha val="43137"/>
                    </a:srgbClr>
                  </a:outerShdw>
                </a:effectLst>
              </a:rPr>
              <a:t>http://www.reciis.cict.fiocruz.br/index.php/reciis/issue/view/30</a:t>
            </a:r>
          </a:p>
        </p:txBody>
      </p:sp>
    </p:spTree>
    <p:extLst>
      <p:ext uri="{BB962C8B-B14F-4D97-AF65-F5344CB8AC3E}">
        <p14:creationId xmlns:p14="http://schemas.microsoft.com/office/powerpoint/2010/main" val="18879578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 y="-26988"/>
            <a:ext cx="907415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0" y="5673725"/>
            <a:ext cx="8967788" cy="708025"/>
          </a:xfrm>
          <a:prstGeom prst="rect">
            <a:avLst/>
          </a:prstGeom>
        </p:spPr>
        <p:txBody>
          <a:bodyPr>
            <a:spAutoFit/>
          </a:bodyPr>
          <a:lstStyle/>
          <a:p>
            <a:pPr>
              <a:defRPr/>
            </a:pPr>
            <a:r>
              <a:rPr lang="en-US" sz="2000" dirty="0" err="1">
                <a:latin typeface="+mj-lt"/>
              </a:rPr>
              <a:t>Kickbusch</a:t>
            </a:r>
            <a:r>
              <a:rPr lang="en-US" sz="2000" dirty="0">
                <a:latin typeface="+mj-lt"/>
              </a:rPr>
              <a:t>, I and Buss, PM. Health in the pos-2015 Agenda: Perspectives midway through. </a:t>
            </a:r>
            <a:r>
              <a:rPr lang="en-US" sz="2000" b="1" dirty="0" err="1">
                <a:latin typeface="+mj-lt"/>
              </a:rPr>
              <a:t>Cadernos</a:t>
            </a:r>
            <a:r>
              <a:rPr lang="en-US" sz="2000" b="1" dirty="0">
                <a:latin typeface="+mj-lt"/>
              </a:rPr>
              <a:t> de </a:t>
            </a:r>
            <a:r>
              <a:rPr lang="en-US" sz="2000" b="1" dirty="0" err="1">
                <a:latin typeface="+mj-lt"/>
              </a:rPr>
              <a:t>Saúde</a:t>
            </a:r>
            <a:r>
              <a:rPr lang="en-US" sz="2000" b="1" dirty="0">
                <a:latin typeface="+mj-lt"/>
              </a:rPr>
              <a:t> </a:t>
            </a:r>
            <a:r>
              <a:rPr lang="en-US" sz="2000" b="1" dirty="0" err="1">
                <a:latin typeface="+mj-lt"/>
              </a:rPr>
              <a:t>Pública</a:t>
            </a:r>
            <a:r>
              <a:rPr lang="en-US" sz="2000" b="1" dirty="0">
                <a:latin typeface="+mj-lt"/>
              </a:rPr>
              <a:t> 30</a:t>
            </a:r>
            <a:r>
              <a:rPr lang="en-US" sz="2000" dirty="0">
                <a:latin typeface="+mj-lt"/>
              </a:rPr>
              <a:t> (10): 2035-2037, out. 2014</a:t>
            </a:r>
            <a:endParaRPr lang="pt-BR" sz="2000" dirty="0">
              <a:latin typeface="+mj-lt"/>
            </a:endParaRPr>
          </a:p>
        </p:txBody>
      </p:sp>
    </p:spTree>
    <p:extLst>
      <p:ext uri="{BB962C8B-B14F-4D97-AF65-F5344CB8AC3E}">
        <p14:creationId xmlns:p14="http://schemas.microsoft.com/office/powerpoint/2010/main" val="7152661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57150"/>
            <a:ext cx="91440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Retângulo 1"/>
          <p:cNvSpPr>
            <a:spLocks noChangeArrowheads="1"/>
          </p:cNvSpPr>
          <p:nvPr/>
        </p:nvSpPr>
        <p:spPr bwMode="auto">
          <a:xfrm>
            <a:off x="179388" y="5516563"/>
            <a:ext cx="88566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pt-BR" altLang="pt-BR" sz="2000"/>
              <a:t>Buss PM, Magalhães DP, Setti AFF, Gallo E, Netto FAF, Machado JMH, Buss DF. Saúde na Agenda de Desenvolvimento pós-2015 das Nações Unidas</a:t>
            </a:r>
            <a:r>
              <a:rPr lang="pt-BR" altLang="pt-BR" sz="2000" b="1"/>
              <a:t>. Cadernos de Saúde Pública 30 </a:t>
            </a:r>
            <a:r>
              <a:rPr lang="pt-BR" altLang="pt-BR" sz="2000"/>
              <a:t>(12): 2555-2570, dez. 2014</a:t>
            </a:r>
          </a:p>
        </p:txBody>
      </p:sp>
    </p:spTree>
    <p:extLst>
      <p:ext uri="{BB962C8B-B14F-4D97-AF65-F5344CB8AC3E}">
        <p14:creationId xmlns:p14="http://schemas.microsoft.com/office/powerpoint/2010/main" val="2632329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319088"/>
            <a:ext cx="9318626" cy="701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1871663" y="3573463"/>
            <a:ext cx="5788025"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50000"/>
              </a:spcBef>
              <a:buClrTx/>
              <a:buSzTx/>
              <a:buFontTx/>
              <a:buNone/>
            </a:pPr>
            <a:r>
              <a:rPr lang="pt-BR" altLang="pt-BR" sz="2400">
                <a:latin typeface="Arial" panose="020B0604020202020204" pitchFamily="34" charset="0"/>
              </a:rPr>
              <a:t>Http</a:t>
            </a:r>
            <a:r>
              <a:rPr lang="pt-BR" altLang="pt-BR" sz="4400" b="1">
                <a:solidFill>
                  <a:srgbClr val="FF0000"/>
                </a:solidFill>
                <a:latin typeface="Arial Black" panose="020B0A04020102020204" pitchFamily="34" charset="0"/>
              </a:rPr>
              <a:t>http://dssbr.org</a:t>
            </a:r>
          </a:p>
        </p:txBody>
      </p:sp>
    </p:spTree>
    <p:extLst>
      <p:ext uri="{BB962C8B-B14F-4D97-AF65-F5344CB8AC3E}">
        <p14:creationId xmlns:p14="http://schemas.microsoft.com/office/powerpoint/2010/main" val="2723604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06375"/>
            <a:ext cx="8229600" cy="774700"/>
          </a:xfrm>
        </p:spPr>
        <p:txBody>
          <a:bodyPr/>
          <a:lstStyle/>
          <a:p>
            <a:pPr>
              <a:defRPr/>
            </a:pPr>
            <a:r>
              <a:rPr lang="pt-BR" sz="3200" dirty="0" smtClean="0">
                <a:solidFill>
                  <a:srgbClr val="FFC000"/>
                </a:solidFill>
              </a:rPr>
              <a:t>Situação </a:t>
            </a:r>
            <a:r>
              <a:rPr lang="pt-BR" sz="3200" dirty="0" err="1" smtClean="0">
                <a:solidFill>
                  <a:srgbClr val="FFC000"/>
                </a:solidFill>
              </a:rPr>
              <a:t>sócio-econômica</a:t>
            </a:r>
            <a:r>
              <a:rPr lang="pt-BR" sz="3200" dirty="0" smtClean="0">
                <a:solidFill>
                  <a:srgbClr val="FFC000"/>
                </a:solidFill>
              </a:rPr>
              <a:t> global </a:t>
            </a:r>
            <a:r>
              <a:rPr lang="pt-BR" sz="2000" dirty="0" smtClean="0">
                <a:solidFill>
                  <a:srgbClr val="FFC000"/>
                </a:solidFill>
              </a:rPr>
              <a:t>(3/3)</a:t>
            </a:r>
            <a:endParaRPr lang="pt-BR" sz="3200" dirty="0">
              <a:solidFill>
                <a:srgbClr val="FFC000"/>
              </a:solidFill>
            </a:endParaRPr>
          </a:p>
        </p:txBody>
      </p:sp>
      <p:sp>
        <p:nvSpPr>
          <p:cNvPr id="131075" name="Rectangle 3"/>
          <p:cNvSpPr>
            <a:spLocks noGrp="1" noChangeArrowheads="1"/>
          </p:cNvSpPr>
          <p:nvPr>
            <p:ph type="body" idx="1"/>
          </p:nvPr>
        </p:nvSpPr>
        <p:spPr>
          <a:xfrm>
            <a:off x="323850" y="1052513"/>
            <a:ext cx="8569325" cy="5472112"/>
          </a:xfrm>
        </p:spPr>
        <p:txBody>
          <a:bodyPr/>
          <a:lstStyle/>
          <a:p>
            <a:pPr>
              <a:lnSpc>
                <a:spcPct val="90000"/>
              </a:lnSpc>
              <a:buFont typeface="Wingdings" pitchFamily="2" charset="2"/>
              <a:buNone/>
              <a:defRPr/>
            </a:pPr>
            <a:r>
              <a:rPr lang="pt-BR" sz="2400" dirty="0" smtClean="0">
                <a:solidFill>
                  <a:srgbClr val="FFFF00"/>
                </a:solidFill>
              </a:rPr>
              <a:t>EVN</a:t>
            </a:r>
            <a:r>
              <a:rPr lang="pt-BR" sz="2400" dirty="0" smtClean="0"/>
              <a:t> na África </a:t>
            </a:r>
            <a:r>
              <a:rPr lang="pt-BR" sz="2400" dirty="0" err="1" smtClean="0"/>
              <a:t>sub-Sahariana</a:t>
            </a:r>
            <a:r>
              <a:rPr lang="pt-BR" sz="2400" dirty="0" smtClean="0"/>
              <a:t>: 53 anos, 27 anos menos que países de alta renta (OMS)</a:t>
            </a:r>
          </a:p>
          <a:p>
            <a:pPr>
              <a:lnSpc>
                <a:spcPct val="90000"/>
              </a:lnSpc>
              <a:spcBef>
                <a:spcPts val="600"/>
              </a:spcBef>
              <a:buFont typeface="Wingdings" pitchFamily="2" charset="2"/>
              <a:buNone/>
              <a:defRPr/>
            </a:pPr>
            <a:r>
              <a:rPr lang="pt-BR" sz="2400" dirty="0" smtClean="0"/>
              <a:t>Cerca de </a:t>
            </a:r>
            <a:r>
              <a:rPr lang="pt-BR" sz="2400" dirty="0" smtClean="0">
                <a:solidFill>
                  <a:srgbClr val="FFFF00"/>
                </a:solidFill>
              </a:rPr>
              <a:t>925 milhões </a:t>
            </a:r>
            <a:r>
              <a:rPr lang="pt-BR" sz="2400" dirty="0" smtClean="0"/>
              <a:t>de pessoas com </a:t>
            </a:r>
            <a:r>
              <a:rPr lang="pt-BR" sz="2400" dirty="0" smtClean="0">
                <a:solidFill>
                  <a:srgbClr val="FFFF00"/>
                </a:solidFill>
              </a:rPr>
              <a:t>fome crônica </a:t>
            </a:r>
            <a:r>
              <a:rPr lang="pt-BR" sz="2000" dirty="0" smtClean="0"/>
              <a:t>(FAO)</a:t>
            </a:r>
          </a:p>
          <a:p>
            <a:pPr>
              <a:lnSpc>
                <a:spcPct val="90000"/>
              </a:lnSpc>
              <a:spcBef>
                <a:spcPts val="600"/>
              </a:spcBef>
              <a:buFont typeface="Wingdings" pitchFamily="2" charset="2"/>
              <a:buNone/>
              <a:defRPr/>
            </a:pPr>
            <a:r>
              <a:rPr lang="pt-BR" sz="2600" dirty="0" smtClean="0"/>
              <a:t>Cerca de </a:t>
            </a:r>
            <a:r>
              <a:rPr lang="pt-BR" sz="2600" dirty="0" smtClean="0">
                <a:solidFill>
                  <a:srgbClr val="FFFF00"/>
                </a:solidFill>
              </a:rPr>
              <a:t>885 milhões </a:t>
            </a:r>
            <a:r>
              <a:rPr lang="pt-BR" sz="2600" dirty="0" smtClean="0"/>
              <a:t>sem</a:t>
            </a:r>
          </a:p>
          <a:p>
            <a:pPr>
              <a:lnSpc>
                <a:spcPct val="90000"/>
              </a:lnSpc>
              <a:spcBef>
                <a:spcPts val="600"/>
              </a:spcBef>
              <a:buFont typeface="Wingdings" pitchFamily="2" charset="2"/>
              <a:buNone/>
              <a:defRPr/>
            </a:pPr>
            <a:r>
              <a:rPr lang="pt-BR" sz="2600" dirty="0" smtClean="0"/>
              <a:t>	acesso à </a:t>
            </a:r>
            <a:r>
              <a:rPr lang="pt-BR" sz="2600" dirty="0">
                <a:solidFill>
                  <a:srgbClr val="FFFF00"/>
                </a:solidFill>
              </a:rPr>
              <a:t>á</a:t>
            </a:r>
            <a:r>
              <a:rPr lang="pt-BR" sz="2600" dirty="0" smtClean="0">
                <a:solidFill>
                  <a:srgbClr val="FFFF00"/>
                </a:solidFill>
              </a:rPr>
              <a:t>gua potável</a:t>
            </a:r>
          </a:p>
          <a:p>
            <a:pPr>
              <a:lnSpc>
                <a:spcPct val="90000"/>
              </a:lnSpc>
              <a:spcBef>
                <a:spcPts val="600"/>
              </a:spcBef>
              <a:buFont typeface="Wingdings" pitchFamily="2" charset="2"/>
              <a:buNone/>
              <a:defRPr/>
            </a:pPr>
            <a:r>
              <a:rPr lang="pt-BR" sz="2600" dirty="0" smtClean="0"/>
              <a:t>Cerca de </a:t>
            </a:r>
            <a:r>
              <a:rPr lang="pt-BR" sz="2600" dirty="0" smtClean="0">
                <a:solidFill>
                  <a:srgbClr val="FFFF00"/>
                </a:solidFill>
              </a:rPr>
              <a:t>2,6 bilhões </a:t>
            </a:r>
            <a:r>
              <a:rPr lang="pt-BR" sz="2600" dirty="0" smtClean="0"/>
              <a:t>sem acesso</a:t>
            </a:r>
          </a:p>
          <a:p>
            <a:pPr>
              <a:lnSpc>
                <a:spcPct val="90000"/>
              </a:lnSpc>
              <a:spcBef>
                <a:spcPts val="600"/>
              </a:spcBef>
              <a:buFont typeface="Wingdings" pitchFamily="2" charset="2"/>
              <a:buNone/>
              <a:defRPr/>
            </a:pPr>
            <a:r>
              <a:rPr lang="pt-BR" sz="2600" dirty="0" smtClean="0"/>
              <a:t>	ao </a:t>
            </a:r>
            <a:r>
              <a:rPr lang="pt-BR" sz="2600" dirty="0" smtClean="0">
                <a:solidFill>
                  <a:srgbClr val="FFFF00"/>
                </a:solidFill>
              </a:rPr>
              <a:t>saneamento básico</a:t>
            </a:r>
          </a:p>
          <a:p>
            <a:pPr>
              <a:lnSpc>
                <a:spcPct val="90000"/>
              </a:lnSpc>
              <a:buFont typeface="Wingdings" pitchFamily="2" charset="2"/>
              <a:buNone/>
              <a:defRPr/>
            </a:pPr>
            <a:r>
              <a:rPr lang="pt-BR" sz="2600" dirty="0" smtClean="0">
                <a:solidFill>
                  <a:srgbClr val="FFFF00"/>
                </a:solidFill>
              </a:rPr>
              <a:t>Transição demográfica e urbanização</a:t>
            </a:r>
          </a:p>
          <a:p>
            <a:pPr>
              <a:lnSpc>
                <a:spcPct val="90000"/>
              </a:lnSpc>
              <a:buFont typeface="Wingdings" pitchFamily="2" charset="2"/>
              <a:buNone/>
              <a:defRPr/>
            </a:pPr>
            <a:r>
              <a:rPr lang="pt-BR" sz="2600" dirty="0" smtClean="0">
                <a:solidFill>
                  <a:srgbClr val="FFFF00"/>
                </a:solidFill>
              </a:rPr>
              <a:t>Tripla carga de doenças e</a:t>
            </a:r>
            <a:endParaRPr lang="pt-BR" sz="2600" dirty="0"/>
          </a:p>
          <a:p>
            <a:pPr>
              <a:lnSpc>
                <a:spcPct val="90000"/>
              </a:lnSpc>
              <a:buFont typeface="Wingdings" pitchFamily="2" charset="2"/>
              <a:buNone/>
              <a:defRPr/>
            </a:pPr>
            <a:r>
              <a:rPr lang="pt-BR" sz="2600" dirty="0" smtClean="0"/>
              <a:t>	globalização de </a:t>
            </a:r>
            <a:r>
              <a:rPr lang="pt-BR" sz="2600" dirty="0" smtClean="0">
                <a:solidFill>
                  <a:srgbClr val="FFFF00"/>
                </a:solidFill>
              </a:rPr>
              <a:t>formas de vida insalubres,</a:t>
            </a:r>
            <a:r>
              <a:rPr lang="pt-BR" sz="2600" dirty="0" smtClean="0"/>
              <a:t> muitas vezes condicionadas por interesses comerciais</a:t>
            </a:r>
          </a:p>
          <a:p>
            <a:pPr>
              <a:lnSpc>
                <a:spcPct val="90000"/>
              </a:lnSpc>
              <a:buFont typeface="Wingdings" pitchFamily="2" charset="2"/>
              <a:buNone/>
              <a:defRPr/>
            </a:pPr>
            <a:r>
              <a:rPr lang="pt-BR" sz="2600" dirty="0" smtClean="0">
                <a:solidFill>
                  <a:srgbClr val="FFFF00"/>
                </a:solidFill>
              </a:rPr>
              <a:t>Desigualdades sociais e sanitárias imensas entre países </a:t>
            </a:r>
            <a:r>
              <a:rPr lang="pt-BR" sz="2600" dirty="0" smtClean="0"/>
              <a:t>e no </a:t>
            </a:r>
            <a:r>
              <a:rPr lang="pt-BR" sz="2600" dirty="0" smtClean="0">
                <a:solidFill>
                  <a:srgbClr val="FFFF00"/>
                </a:solidFill>
              </a:rPr>
              <a:t>interior dos </a:t>
            </a:r>
            <a:r>
              <a:rPr lang="pt-BR" sz="2600" dirty="0" err="1" smtClean="0">
                <a:solidFill>
                  <a:srgbClr val="FFFF00"/>
                </a:solidFill>
              </a:rPr>
              <a:t>mesmos</a:t>
            </a:r>
            <a:r>
              <a:rPr lang="pt-BR" sz="1800" dirty="0" err="1" smtClean="0"/>
              <a:t>Fonte</a:t>
            </a:r>
            <a:r>
              <a:rPr lang="pt-BR" sz="1800" dirty="0" smtClean="0"/>
              <a:t>: UN/DESA (2011). </a:t>
            </a:r>
            <a:r>
              <a:rPr lang="en-US" sz="1800" i="1" dirty="0" smtClean="0"/>
              <a:t>The global social                			crisis: </a:t>
            </a:r>
            <a:r>
              <a:rPr lang="en-US" sz="1800" dirty="0" smtClean="0"/>
              <a:t>Report on the global social situation 2011</a:t>
            </a:r>
          </a:p>
          <a:p>
            <a:pPr>
              <a:lnSpc>
                <a:spcPct val="85000"/>
              </a:lnSpc>
              <a:buFont typeface="Wingdings" pitchFamily="2" charset="2"/>
              <a:buNone/>
              <a:defRPr/>
            </a:pPr>
            <a:endParaRPr lang="en-US" sz="2000" dirty="0">
              <a:solidFill>
                <a:srgbClr val="FFFF00"/>
              </a:solidFill>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908" y="2420888"/>
            <a:ext cx="3463636" cy="2303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797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68313" y="333375"/>
            <a:ext cx="8229600" cy="647700"/>
          </a:xfrm>
        </p:spPr>
        <p:txBody>
          <a:bodyPr/>
          <a:lstStyle/>
          <a:p>
            <a:pPr eaLnBrk="1" hangingPunct="1">
              <a:lnSpc>
                <a:spcPct val="85000"/>
              </a:lnSpc>
              <a:defRPr/>
            </a:pPr>
            <a:r>
              <a:rPr lang="pt-BR" sz="3200" dirty="0" smtClean="0">
                <a:solidFill>
                  <a:srgbClr val="FFC000"/>
                </a:solidFill>
              </a:rPr>
              <a:t>Conjuntura política global</a:t>
            </a:r>
          </a:p>
        </p:txBody>
      </p:sp>
      <p:sp>
        <p:nvSpPr>
          <p:cNvPr id="53251" name="Rectangle 3"/>
          <p:cNvSpPr>
            <a:spLocks noGrp="1" noChangeArrowheads="1"/>
          </p:cNvSpPr>
          <p:nvPr>
            <p:ph type="body" idx="1"/>
          </p:nvPr>
        </p:nvSpPr>
        <p:spPr>
          <a:xfrm>
            <a:off x="468313" y="1125538"/>
            <a:ext cx="8229600" cy="5256212"/>
          </a:xfrm>
        </p:spPr>
        <p:txBody>
          <a:bodyPr/>
          <a:lstStyle/>
          <a:p>
            <a:pPr eaLnBrk="1" hangingPunct="1">
              <a:lnSpc>
                <a:spcPct val="85000"/>
              </a:lnSpc>
              <a:buFont typeface="Wingdings" pitchFamily="2" charset="2"/>
              <a:buNone/>
              <a:defRPr/>
            </a:pPr>
            <a:r>
              <a:rPr lang="pt-BR" sz="2400" dirty="0" smtClean="0"/>
              <a:t>Paralelo à dominação dos países</a:t>
            </a:r>
          </a:p>
          <a:p>
            <a:pPr eaLnBrk="1" hangingPunct="1">
              <a:lnSpc>
                <a:spcPct val="85000"/>
              </a:lnSpc>
              <a:buFont typeface="Wingdings" pitchFamily="2" charset="2"/>
              <a:buNone/>
              <a:defRPr/>
            </a:pPr>
            <a:r>
              <a:rPr lang="pt-BR" sz="2400" dirty="0"/>
              <a:t>	</a:t>
            </a:r>
            <a:r>
              <a:rPr lang="pt-BR" sz="2400" dirty="0" smtClean="0"/>
              <a:t>hegemônicos, surgimento de</a:t>
            </a:r>
          </a:p>
          <a:p>
            <a:pPr eaLnBrk="1" hangingPunct="1">
              <a:lnSpc>
                <a:spcPct val="85000"/>
              </a:lnSpc>
              <a:buFont typeface="Wingdings" pitchFamily="2" charset="2"/>
              <a:buNone/>
              <a:defRPr/>
            </a:pPr>
            <a:r>
              <a:rPr lang="pt-BR" sz="2400" dirty="0">
                <a:solidFill>
                  <a:srgbClr val="FFFF00"/>
                </a:solidFill>
              </a:rPr>
              <a:t>	</a:t>
            </a:r>
            <a:r>
              <a:rPr lang="pt-BR" sz="2400" dirty="0" smtClean="0">
                <a:solidFill>
                  <a:srgbClr val="FFFF00"/>
                </a:solidFill>
              </a:rPr>
              <a:t>países desenvolvidos em crise</a:t>
            </a:r>
          </a:p>
          <a:p>
            <a:pPr eaLnBrk="1" hangingPunct="1">
              <a:lnSpc>
                <a:spcPct val="85000"/>
              </a:lnSpc>
              <a:buFont typeface="Wingdings" pitchFamily="2" charset="2"/>
              <a:buNone/>
              <a:defRPr/>
            </a:pPr>
            <a:r>
              <a:rPr lang="pt-BR" sz="2400" dirty="0">
                <a:solidFill>
                  <a:srgbClr val="FFFF00"/>
                </a:solidFill>
              </a:rPr>
              <a:t>	</a:t>
            </a:r>
            <a:r>
              <a:rPr lang="pt-BR" sz="2400" dirty="0" smtClean="0">
                <a:solidFill>
                  <a:srgbClr val="FFFF00"/>
                </a:solidFill>
              </a:rPr>
              <a:t>crônica</a:t>
            </a:r>
            <a:r>
              <a:rPr lang="pt-BR" sz="2400" dirty="0" smtClean="0"/>
              <a:t> e </a:t>
            </a:r>
            <a:r>
              <a:rPr lang="pt-BR" sz="2400" dirty="0" smtClean="0">
                <a:solidFill>
                  <a:srgbClr val="FFFF00"/>
                </a:solidFill>
              </a:rPr>
              <a:t>economias ‘emergentes’</a:t>
            </a:r>
          </a:p>
          <a:p>
            <a:pPr eaLnBrk="1" hangingPunct="1">
              <a:lnSpc>
                <a:spcPct val="85000"/>
              </a:lnSpc>
              <a:buFont typeface="Wingdings" pitchFamily="2" charset="2"/>
              <a:buNone/>
              <a:defRPr/>
            </a:pPr>
            <a:r>
              <a:rPr lang="pt-BR" sz="2400" dirty="0">
                <a:solidFill>
                  <a:srgbClr val="FFFF00"/>
                </a:solidFill>
              </a:rPr>
              <a:t>	</a:t>
            </a:r>
            <a:r>
              <a:rPr lang="pt-BR" sz="2400" dirty="0" smtClean="0">
                <a:solidFill>
                  <a:srgbClr val="FFFF00"/>
                </a:solidFill>
              </a:rPr>
              <a:t>ou ‘em transição’</a:t>
            </a:r>
            <a:r>
              <a:rPr lang="pt-BR" sz="2400" dirty="0" smtClean="0"/>
              <a:t> (BRICS e outros)</a:t>
            </a:r>
          </a:p>
          <a:p>
            <a:pPr eaLnBrk="1" hangingPunct="1">
              <a:lnSpc>
                <a:spcPct val="85000"/>
              </a:lnSpc>
              <a:buFont typeface="Wingdings" pitchFamily="2" charset="2"/>
              <a:buNone/>
              <a:defRPr/>
            </a:pPr>
            <a:r>
              <a:rPr lang="pt-BR" sz="2400" dirty="0" smtClean="0"/>
              <a:t>Convivência do </a:t>
            </a:r>
            <a:r>
              <a:rPr lang="pt-BR" sz="2400" dirty="0" err="1" smtClean="0">
                <a:solidFill>
                  <a:srgbClr val="FFFF00"/>
                </a:solidFill>
              </a:rPr>
              <a:t>multi-lateralismo</a:t>
            </a:r>
            <a:r>
              <a:rPr lang="pt-BR" sz="2400" dirty="0" smtClean="0">
                <a:solidFill>
                  <a:srgbClr val="FFFF00"/>
                </a:solidFill>
              </a:rPr>
              <a:t> </a:t>
            </a:r>
            <a:r>
              <a:rPr lang="pt-BR" sz="2400" dirty="0" smtClean="0"/>
              <a:t>das</a:t>
            </a:r>
          </a:p>
          <a:p>
            <a:pPr eaLnBrk="1" hangingPunct="1">
              <a:lnSpc>
                <a:spcPct val="85000"/>
              </a:lnSpc>
              <a:buFont typeface="Wingdings" pitchFamily="2" charset="2"/>
              <a:buNone/>
              <a:defRPr/>
            </a:pPr>
            <a:r>
              <a:rPr lang="pt-BR" sz="2400" dirty="0"/>
              <a:t>	</a:t>
            </a:r>
            <a:r>
              <a:rPr lang="pt-BR" sz="2400" dirty="0" smtClean="0"/>
              <a:t>Nações Unidas com </a:t>
            </a:r>
            <a:r>
              <a:rPr lang="pt-BR" sz="2400" dirty="0" smtClean="0">
                <a:solidFill>
                  <a:srgbClr val="FFFF00"/>
                </a:solidFill>
              </a:rPr>
              <a:t>novos arranjos de governança global</a:t>
            </a:r>
            <a:r>
              <a:rPr lang="pt-BR" sz="2400" dirty="0" smtClean="0"/>
              <a:t> (G8, G20 e outros)</a:t>
            </a:r>
          </a:p>
          <a:p>
            <a:pPr eaLnBrk="1" hangingPunct="1">
              <a:lnSpc>
                <a:spcPct val="85000"/>
              </a:lnSpc>
              <a:buFont typeface="Wingdings" pitchFamily="2" charset="2"/>
              <a:buNone/>
              <a:defRPr/>
            </a:pPr>
            <a:r>
              <a:rPr lang="pt-BR" sz="2400" dirty="0" smtClean="0"/>
              <a:t>Emergência de </a:t>
            </a:r>
            <a:r>
              <a:rPr lang="pt-BR" sz="2400" dirty="0" smtClean="0">
                <a:solidFill>
                  <a:srgbClr val="FFFF00"/>
                </a:solidFill>
              </a:rPr>
              <a:t>novos arranjos de governança regional </a:t>
            </a:r>
            <a:r>
              <a:rPr lang="pt-BR" sz="2400" dirty="0" err="1" smtClean="0">
                <a:solidFill>
                  <a:srgbClr val="FFFF00"/>
                </a:solidFill>
              </a:rPr>
              <a:t>pluri-nacionais</a:t>
            </a:r>
            <a:r>
              <a:rPr lang="pt-BR" sz="2400" dirty="0" smtClean="0"/>
              <a:t>, como: União Europeia, União Africana e, mais recentemente, CELAC, UNASUL, ALBA e outros</a:t>
            </a:r>
          </a:p>
          <a:p>
            <a:pPr eaLnBrk="1" hangingPunct="1">
              <a:lnSpc>
                <a:spcPct val="85000"/>
              </a:lnSpc>
              <a:buFont typeface="Wingdings" pitchFamily="2" charset="2"/>
              <a:buNone/>
              <a:defRPr/>
            </a:pPr>
            <a:r>
              <a:rPr lang="pt-BR" sz="2400" dirty="0" smtClean="0">
                <a:solidFill>
                  <a:srgbClr val="FFFF00"/>
                </a:solidFill>
              </a:rPr>
              <a:t>Redução do poder político dos Estados-nações</a:t>
            </a:r>
            <a:r>
              <a:rPr lang="pt-BR" sz="2400" dirty="0" smtClean="0"/>
              <a:t>, com governos ‘capturados’ por </a:t>
            </a:r>
            <a:r>
              <a:rPr lang="pt-BR" sz="2400" dirty="0" err="1" smtClean="0"/>
              <a:t>mega-corporações</a:t>
            </a:r>
            <a:r>
              <a:rPr lang="pt-BR" sz="2400" dirty="0" smtClean="0"/>
              <a:t>, principalmente financeiras</a:t>
            </a:r>
          </a:p>
        </p:txBody>
      </p:sp>
      <p:pic>
        <p:nvPicPr>
          <p:cNvPr id="922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196975"/>
            <a:ext cx="3492500" cy="216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512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7813"/>
            <a:ext cx="8229600" cy="788987"/>
          </a:xfrm>
        </p:spPr>
        <p:txBody>
          <a:bodyPr/>
          <a:lstStyle/>
          <a:p>
            <a:pPr eaLnBrk="1" hangingPunct="1">
              <a:defRPr/>
            </a:pPr>
            <a:r>
              <a:rPr lang="pt-BR" sz="3200" dirty="0" smtClean="0">
                <a:solidFill>
                  <a:srgbClr val="FFCC00"/>
                </a:solidFill>
              </a:rPr>
              <a:t>Transformações políticas do Sul </a:t>
            </a:r>
            <a:r>
              <a:rPr lang="pt-BR" sz="2000" dirty="0" smtClean="0">
                <a:solidFill>
                  <a:srgbClr val="FFCC00"/>
                </a:solidFill>
              </a:rPr>
              <a:t>(1/2)</a:t>
            </a:r>
          </a:p>
        </p:txBody>
      </p:sp>
      <p:sp>
        <p:nvSpPr>
          <p:cNvPr id="8195" name="Rectangle 3"/>
          <p:cNvSpPr>
            <a:spLocks noGrp="1" noChangeArrowheads="1"/>
          </p:cNvSpPr>
          <p:nvPr>
            <p:ph type="body" idx="1"/>
          </p:nvPr>
        </p:nvSpPr>
        <p:spPr>
          <a:xfrm>
            <a:off x="457200" y="1295400"/>
            <a:ext cx="8229600" cy="5302250"/>
          </a:xfrm>
        </p:spPr>
        <p:txBody>
          <a:bodyPr/>
          <a:lstStyle/>
          <a:p>
            <a:pPr eaLnBrk="1" hangingPunct="1">
              <a:buFont typeface="Wingdings" panose="05000000000000000000" pitchFamily="2" charset="2"/>
              <a:buNone/>
              <a:defRPr/>
            </a:pPr>
            <a:r>
              <a:rPr lang="pt-BR" sz="2400" strike="sngStrike" dirty="0" smtClean="0">
                <a:latin typeface="Arial" charset="0"/>
              </a:rPr>
              <a:t>Renovação democrática. Exemplos: América do Sul; Brasil; e algumas democracias africanas</a:t>
            </a:r>
          </a:p>
          <a:p>
            <a:pPr eaLnBrk="1" hangingPunct="1">
              <a:buFont typeface="Wingdings" panose="05000000000000000000" pitchFamily="2" charset="2"/>
              <a:buNone/>
              <a:defRPr/>
            </a:pPr>
            <a:r>
              <a:rPr lang="pt-BR" sz="2400" strike="sngStrike" dirty="0" err="1" smtClean="0">
                <a:latin typeface="Arial" charset="0"/>
              </a:rPr>
              <a:t>Re-invenção</a:t>
            </a:r>
            <a:r>
              <a:rPr lang="pt-BR" sz="2400" strike="sngStrike" dirty="0" smtClean="0">
                <a:latin typeface="Arial" charset="0"/>
              </a:rPr>
              <a:t> do papel do Estado no desenvolvimento</a:t>
            </a:r>
          </a:p>
          <a:p>
            <a:pPr eaLnBrk="1" hangingPunct="1">
              <a:buFont typeface="Wingdings" panose="05000000000000000000" pitchFamily="2" charset="2"/>
              <a:buNone/>
              <a:defRPr/>
            </a:pPr>
            <a:r>
              <a:rPr lang="pt-BR" sz="2400" dirty="0" smtClean="0">
                <a:latin typeface="Arial" charset="0"/>
              </a:rPr>
              <a:t>Confiança em valores e </a:t>
            </a:r>
            <a:r>
              <a:rPr lang="pt-BR" sz="2400" dirty="0" err="1" smtClean="0">
                <a:latin typeface="Arial" charset="0"/>
              </a:rPr>
              <a:t>auto-determinação</a:t>
            </a:r>
            <a:r>
              <a:rPr lang="pt-BR" sz="2400" dirty="0" smtClean="0">
                <a:latin typeface="Arial" charset="0"/>
              </a:rPr>
              <a:t> nacionais </a:t>
            </a:r>
          </a:p>
          <a:p>
            <a:pPr eaLnBrk="1" hangingPunct="1">
              <a:buFont typeface="Wingdings" panose="05000000000000000000" pitchFamily="2" charset="2"/>
              <a:buNone/>
              <a:defRPr/>
            </a:pPr>
            <a:r>
              <a:rPr lang="pt-BR" sz="2400" dirty="0" smtClean="0">
                <a:latin typeface="Arial" charset="0"/>
              </a:rPr>
              <a:t>Crescente consciência e reconhecimento social dos povos originários e das diversidades cultural, étnica, de gênero, de modos de vida, além do impacto de outros macro determinantes sociais da saúde</a:t>
            </a:r>
          </a:p>
          <a:p>
            <a:pPr eaLnBrk="1" hangingPunct="1">
              <a:buNone/>
              <a:defRPr/>
            </a:pPr>
            <a:r>
              <a:rPr lang="pt-BR" altLang="pt-BR" sz="2400" dirty="0">
                <a:latin typeface="Arial" charset="0"/>
              </a:rPr>
              <a:t>Emergem posições políticas de ‘nacionalismos progressistas’, combinados com </a:t>
            </a:r>
            <a:r>
              <a:rPr lang="pt-BR" altLang="pt-BR" sz="2400" dirty="0">
                <a:solidFill>
                  <a:srgbClr val="FFFF00"/>
                </a:solidFill>
                <a:latin typeface="Arial" charset="0"/>
              </a:rPr>
              <a:t>‘</a:t>
            </a:r>
            <a:r>
              <a:rPr lang="pt-BR" altLang="pt-BR" sz="2400" dirty="0" err="1">
                <a:solidFill>
                  <a:srgbClr val="FFFF00"/>
                </a:solidFill>
                <a:latin typeface="Arial" charset="0"/>
              </a:rPr>
              <a:t>integracionismo</a:t>
            </a:r>
            <a:r>
              <a:rPr lang="pt-BR" altLang="pt-BR" sz="2400" dirty="0">
                <a:solidFill>
                  <a:srgbClr val="FFFF00"/>
                </a:solidFill>
                <a:latin typeface="Arial" charset="0"/>
              </a:rPr>
              <a:t>’</a:t>
            </a:r>
            <a:r>
              <a:rPr lang="pt-BR" altLang="pt-BR" sz="2400" dirty="0">
                <a:latin typeface="Arial" charset="0"/>
              </a:rPr>
              <a:t> para o fortalecimento das soberanias nacionais, o combate às desigualdades sociais e a democratização do </a:t>
            </a:r>
            <a:r>
              <a:rPr lang="pt-BR" altLang="pt-BR" sz="2400" dirty="0" smtClean="0">
                <a:latin typeface="Arial" charset="0"/>
              </a:rPr>
              <a:t>Estado</a:t>
            </a:r>
            <a:endParaRPr lang="pt-BR" altLang="pt-BR" sz="2400" dirty="0">
              <a:latin typeface="Arial" charset="0"/>
            </a:endParaRPr>
          </a:p>
        </p:txBody>
      </p:sp>
    </p:spTree>
    <p:extLst>
      <p:ext uri="{BB962C8B-B14F-4D97-AF65-F5344CB8AC3E}">
        <p14:creationId xmlns:p14="http://schemas.microsoft.com/office/powerpoint/2010/main" val="3715415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7813"/>
            <a:ext cx="8229600" cy="788987"/>
          </a:xfrm>
        </p:spPr>
        <p:txBody>
          <a:bodyPr/>
          <a:lstStyle/>
          <a:p>
            <a:pPr eaLnBrk="1" hangingPunct="1">
              <a:defRPr/>
            </a:pPr>
            <a:r>
              <a:rPr lang="pt-BR" sz="3200" dirty="0" smtClean="0">
                <a:solidFill>
                  <a:srgbClr val="FFCC00"/>
                </a:solidFill>
              </a:rPr>
              <a:t>Transformações políticas do Sul </a:t>
            </a:r>
            <a:r>
              <a:rPr lang="pt-BR" sz="2000" dirty="0" smtClean="0">
                <a:solidFill>
                  <a:srgbClr val="FFCC00"/>
                </a:solidFill>
              </a:rPr>
              <a:t>(2/2)</a:t>
            </a:r>
          </a:p>
        </p:txBody>
      </p:sp>
      <p:sp>
        <p:nvSpPr>
          <p:cNvPr id="8195" name="Rectangle 3"/>
          <p:cNvSpPr>
            <a:spLocks noGrp="1" noChangeArrowheads="1"/>
          </p:cNvSpPr>
          <p:nvPr>
            <p:ph type="body" idx="1"/>
          </p:nvPr>
        </p:nvSpPr>
        <p:spPr>
          <a:xfrm>
            <a:off x="457200" y="1295400"/>
            <a:ext cx="8229600" cy="5302250"/>
          </a:xfrm>
        </p:spPr>
        <p:txBody>
          <a:bodyPr/>
          <a:lstStyle/>
          <a:p>
            <a:pPr eaLnBrk="1" hangingPunct="1">
              <a:buNone/>
              <a:defRPr/>
            </a:pPr>
            <a:r>
              <a:rPr lang="pt-BR" sz="2800" dirty="0" err="1">
                <a:latin typeface="Arial" charset="0"/>
              </a:rPr>
              <a:t>Re-emergência</a:t>
            </a:r>
            <a:r>
              <a:rPr lang="pt-BR" sz="2800" dirty="0">
                <a:latin typeface="Arial" charset="0"/>
              </a:rPr>
              <a:t> da Cooperação Sul-Sul, de notáveis tradições que remontam ao Movimento dos Não-Alinhados da década de 60</a:t>
            </a:r>
          </a:p>
          <a:p>
            <a:pPr eaLnBrk="1" hangingPunct="1">
              <a:buNone/>
              <a:defRPr/>
            </a:pPr>
            <a:r>
              <a:rPr lang="pt-BR" sz="2800" dirty="0">
                <a:solidFill>
                  <a:srgbClr val="FFFF00"/>
                </a:solidFill>
                <a:latin typeface="Arial" charset="0"/>
              </a:rPr>
              <a:t>Crise alcança a ALC, a despeito das medidas </a:t>
            </a:r>
            <a:r>
              <a:rPr lang="pt-BR" sz="2800" dirty="0" smtClean="0">
                <a:solidFill>
                  <a:srgbClr val="FFFF00"/>
                </a:solidFill>
                <a:latin typeface="Arial" charset="0"/>
              </a:rPr>
              <a:t>anticíclicas</a:t>
            </a:r>
          </a:p>
          <a:p>
            <a:pPr eaLnBrk="1" hangingPunct="1">
              <a:buNone/>
              <a:defRPr/>
            </a:pPr>
            <a:r>
              <a:rPr lang="pt-BR" sz="2800" dirty="0" smtClean="0">
                <a:solidFill>
                  <a:srgbClr val="FFFF00"/>
                </a:solidFill>
                <a:latin typeface="Arial" charset="0"/>
              </a:rPr>
              <a:t>Especial referência ao Brasil:</a:t>
            </a:r>
            <a:r>
              <a:rPr lang="pt-BR" sz="2800" dirty="0" smtClean="0">
                <a:latin typeface="Arial" charset="0"/>
              </a:rPr>
              <a:t> ajuste estrutural radical, com perdas de direitos constitucionais, redução de orçamentos para políticas públicas sociais e de saúde, reforma trabalhista e previdenciária</a:t>
            </a:r>
            <a:endParaRPr lang="pt-BR" sz="2800" dirty="0">
              <a:latin typeface="Arial" charset="0"/>
            </a:endParaRPr>
          </a:p>
        </p:txBody>
      </p:sp>
    </p:spTree>
    <p:extLst>
      <p:ext uri="{BB962C8B-B14F-4D97-AF65-F5344CB8AC3E}">
        <p14:creationId xmlns:p14="http://schemas.microsoft.com/office/powerpoint/2010/main" val="2591425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lnSpc>
                <a:spcPct val="85000"/>
              </a:lnSpc>
              <a:defRPr/>
            </a:pPr>
            <a:r>
              <a:rPr lang="pt-BR" sz="3200" dirty="0">
                <a:solidFill>
                  <a:srgbClr val="FFC000"/>
                </a:solidFill>
              </a:rPr>
              <a:t>Desafios à </a:t>
            </a:r>
            <a:r>
              <a:rPr lang="pt-BR" sz="3200" dirty="0" smtClean="0">
                <a:solidFill>
                  <a:srgbClr val="FFC000"/>
                </a:solidFill>
              </a:rPr>
              <a:t>governança global em saúde</a:t>
            </a:r>
            <a:endParaRPr lang="pt-BR" sz="1800" dirty="0" smtClean="0">
              <a:solidFill>
                <a:srgbClr val="FFC000"/>
              </a:solidFill>
            </a:endParaRPr>
          </a:p>
        </p:txBody>
      </p:sp>
      <p:sp>
        <p:nvSpPr>
          <p:cNvPr id="12291" name="Rectangle 3"/>
          <p:cNvSpPr>
            <a:spLocks noGrp="1" noChangeArrowheads="1"/>
          </p:cNvSpPr>
          <p:nvPr>
            <p:ph type="body" idx="1"/>
          </p:nvPr>
        </p:nvSpPr>
        <p:spPr/>
        <p:txBody>
          <a:bodyPr/>
          <a:lstStyle/>
          <a:p>
            <a:pPr eaLnBrk="1" hangingPunct="1">
              <a:spcBef>
                <a:spcPts val="600"/>
              </a:spcBef>
              <a:buFont typeface="Wingdings" panose="05000000000000000000" pitchFamily="2" charset="2"/>
              <a:buNone/>
              <a:defRPr/>
            </a:pPr>
            <a:r>
              <a:rPr lang="pt-BR" sz="2400" dirty="0" smtClean="0">
                <a:latin typeface="Arial" charset="0"/>
              </a:rPr>
              <a:t>Tripla carga de enfermidades: convivência das </a:t>
            </a:r>
            <a:r>
              <a:rPr lang="pt-BR" sz="2400" dirty="0" err="1" smtClean="0">
                <a:latin typeface="Arial" charset="0"/>
              </a:rPr>
              <a:t>DIPs</a:t>
            </a:r>
            <a:r>
              <a:rPr lang="pt-BR" sz="2400" dirty="0" smtClean="0">
                <a:latin typeface="Arial" charset="0"/>
              </a:rPr>
              <a:t> endêmicas e epidêmicas (como HIV/AIDS, malária e tuberculose) e outras doenças emergentes (como Influenza, Ebola, </a:t>
            </a:r>
            <a:r>
              <a:rPr lang="pt-BR" sz="2400" dirty="0" err="1" smtClean="0">
                <a:latin typeface="Arial" charset="0"/>
              </a:rPr>
              <a:t>Chikungunya</a:t>
            </a:r>
            <a:r>
              <a:rPr lang="pt-BR" sz="2400" dirty="0" smtClean="0">
                <a:latin typeface="Arial" charset="0"/>
              </a:rPr>
              <a:t> etc.), </a:t>
            </a:r>
            <a:r>
              <a:rPr lang="pt-BR" sz="2400" dirty="0" err="1" smtClean="0">
                <a:latin typeface="Arial" charset="0"/>
              </a:rPr>
              <a:t>re-emergentes</a:t>
            </a:r>
            <a:r>
              <a:rPr lang="pt-BR" sz="2400" dirty="0" smtClean="0">
                <a:latin typeface="Arial" charset="0"/>
              </a:rPr>
              <a:t> (como dengue, cólera) e resistentes a antibióticos disponíveis</a:t>
            </a:r>
          </a:p>
          <a:p>
            <a:pPr eaLnBrk="1" hangingPunct="1">
              <a:spcBef>
                <a:spcPts val="600"/>
              </a:spcBef>
              <a:buFont typeface="Wingdings" panose="05000000000000000000" pitchFamily="2" charset="2"/>
              <a:buNone/>
              <a:defRPr/>
            </a:pPr>
            <a:r>
              <a:rPr lang="pt-BR" sz="2400" dirty="0" smtClean="0">
                <a:latin typeface="Arial" charset="0"/>
              </a:rPr>
              <a:t>Com as DCNT, como diabetes, enfermidades </a:t>
            </a:r>
            <a:r>
              <a:rPr lang="pt-BR" sz="2400" dirty="0" err="1" smtClean="0">
                <a:latin typeface="Arial" charset="0"/>
              </a:rPr>
              <a:t>cardio</a:t>
            </a:r>
            <a:r>
              <a:rPr lang="pt-BR" sz="2400" dirty="0" smtClean="0">
                <a:latin typeface="Arial" charset="0"/>
              </a:rPr>
              <a:t> e </a:t>
            </a:r>
            <a:r>
              <a:rPr lang="pt-BR" sz="2400" dirty="0" err="1" smtClean="0">
                <a:latin typeface="Arial" charset="0"/>
              </a:rPr>
              <a:t>cerebro-vasculares</a:t>
            </a:r>
            <a:r>
              <a:rPr lang="pt-BR" sz="2400" dirty="0" smtClean="0">
                <a:latin typeface="Arial" charset="0"/>
              </a:rPr>
              <a:t>, neoplasias, enfermidades mentais, e</a:t>
            </a:r>
          </a:p>
          <a:p>
            <a:pPr eaLnBrk="1" hangingPunct="1">
              <a:spcBef>
                <a:spcPts val="600"/>
              </a:spcBef>
              <a:buFont typeface="Wingdings" panose="05000000000000000000" pitchFamily="2" charset="2"/>
              <a:buNone/>
              <a:defRPr/>
            </a:pPr>
            <a:r>
              <a:rPr lang="pt-BR" sz="2400" dirty="0" smtClean="0">
                <a:latin typeface="Arial" charset="0"/>
              </a:rPr>
              <a:t>Violências e outras causas externas</a:t>
            </a:r>
          </a:p>
          <a:p>
            <a:pPr eaLnBrk="1" hangingPunct="1">
              <a:spcBef>
                <a:spcPts val="600"/>
              </a:spcBef>
              <a:buFont typeface="Wingdings" panose="05000000000000000000" pitchFamily="2" charset="2"/>
              <a:buNone/>
              <a:defRPr/>
            </a:pPr>
            <a:endParaRPr lang="pt-BR" sz="2400" dirty="0" smtClean="0"/>
          </a:p>
        </p:txBody>
      </p:sp>
    </p:spTree>
    <p:extLst>
      <p:ext uri="{BB962C8B-B14F-4D97-AF65-F5344CB8AC3E}">
        <p14:creationId xmlns:p14="http://schemas.microsoft.com/office/powerpoint/2010/main" val="251330994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eixe">
  <a:themeElements>
    <a:clrScheme name="Feix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Feixe">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eixe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Feixe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Feixe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Feixe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Feixe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Feixe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Feixe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Feixe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Feixe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TotalTime>
  <Words>3239</Words>
  <Application>Microsoft Office PowerPoint</Application>
  <PresentationFormat>Apresentação na tela (4:3)</PresentationFormat>
  <Paragraphs>275</Paragraphs>
  <Slides>46</Slides>
  <Notes>3</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46</vt:i4>
      </vt:variant>
    </vt:vector>
  </HeadingPairs>
  <TitlesOfParts>
    <vt:vector size="55" baseType="lpstr">
      <vt:lpstr>Arial</vt:lpstr>
      <vt:lpstr>Arial Black</vt:lpstr>
      <vt:lpstr>Calibri</vt:lpstr>
      <vt:lpstr>Trebuchet MS</vt:lpstr>
      <vt:lpstr>Tw Cen MT</vt:lpstr>
      <vt:lpstr>Verdana</vt:lpstr>
      <vt:lpstr>Wingdings</vt:lpstr>
      <vt:lpstr>Feixe</vt:lpstr>
      <vt:lpstr>Circuito</vt:lpstr>
      <vt:lpstr>Governança global e saúde: Agenda 2030 do desenvolvimento sustentável </vt:lpstr>
      <vt:lpstr>Capitalismo: as inequidades</vt:lpstr>
      <vt:lpstr>Situação sócio-econômica global (1/3)</vt:lpstr>
      <vt:lpstr>Situação sócio-econômica global (2/3)</vt:lpstr>
      <vt:lpstr>Situação sócio-econômica global (3/3)</vt:lpstr>
      <vt:lpstr>Conjuntura política global</vt:lpstr>
      <vt:lpstr>Transformações políticas do Sul (1/2)</vt:lpstr>
      <vt:lpstr>Transformações políticas do Sul (2/2)</vt:lpstr>
      <vt:lpstr>Desafios à governança global em saúde</vt:lpstr>
      <vt:lpstr>Desafios à governança global</vt:lpstr>
      <vt:lpstr>Sistemas de saúde nos PRMB</vt:lpstr>
      <vt:lpstr>Insumos para a saúde</vt:lpstr>
      <vt:lpstr>Consequências</vt:lpstr>
      <vt:lpstr>Apresentação do PowerPoint</vt:lpstr>
      <vt:lpstr>Apresentação do PowerPoint</vt:lpstr>
      <vt:lpstr>Modelo dominante na cooperação internacional em saúde (1/2)</vt:lpstr>
      <vt:lpstr>Apresentação do PowerPoint</vt:lpstr>
      <vt:lpstr>Modelo dominante na cooperação internacional em saúde (1/2)</vt:lpstr>
      <vt:lpstr>Modelo dominante na cooperação internacional em saúde (2/2)</vt:lpstr>
      <vt:lpstr>Cooperação estruturante em saúde</vt:lpstr>
      <vt:lpstr>Clarificando conceitos</vt:lpstr>
      <vt:lpstr>Apresentação do PowerPoint</vt:lpstr>
      <vt:lpstr>Determinantes políticos globais da saúde</vt:lpstr>
      <vt:lpstr>Disfunções no sistema de governança global</vt:lpstr>
      <vt:lpstr>  Agenda do Desenvolvimento 2030: Resposta global das Nações Unidas e seus Estados-membros</vt:lpstr>
      <vt:lpstr>Porque o debate sobre a Agenda 2030 e ODS</vt:lpstr>
      <vt:lpstr>Agenda global para o desenvolvimento</vt:lpstr>
      <vt:lpstr>Conferências das Nações Unidas</vt:lpstr>
      <vt:lpstr> Rio + 20</vt:lpstr>
      <vt:lpstr>O futuro que queremos</vt:lpstr>
      <vt:lpstr>Agenda de Desenvolvimento 2030 Acordos e Governança</vt:lpstr>
      <vt:lpstr>Agenda de Desenvolvimento 2030 Acordos e Governança</vt:lpstr>
      <vt:lpstr>ODS</vt:lpstr>
      <vt:lpstr>ODS</vt:lpstr>
      <vt:lpstr>ODS</vt:lpstr>
      <vt:lpstr>Apresentação do PowerPoint</vt:lpstr>
      <vt:lpstr>Apresentação do PowerPoint</vt:lpstr>
      <vt:lpstr>Apresentação do PowerPoint</vt:lpstr>
      <vt:lpstr>Questões sobre saúde na Agenda 2030</vt:lpstr>
      <vt:lpstr>Financiamento dos ODS</vt:lpstr>
      <vt:lpstr>Conjuntura da governança global</vt:lpstr>
      <vt:lpstr>Alguns dos nossos desafios</vt:lpstr>
      <vt:lpstr>Apresentação do PowerPoint</vt:lpstr>
      <vt:lpstr>Apresentação do PowerPoint</vt:lpstr>
      <vt:lpstr>Apresentação do PowerPoint</vt:lpstr>
      <vt:lpstr>Apresentação do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Determinantes políticos globais  da saúde</dc:title>
  <dc:creator>Paulo Buss</dc:creator>
  <cp:lastModifiedBy>ini</cp:lastModifiedBy>
  <cp:revision>110</cp:revision>
  <dcterms:created xsi:type="dcterms:W3CDTF">2015-07-29T01:57:06Z</dcterms:created>
  <dcterms:modified xsi:type="dcterms:W3CDTF">2016-10-18T11:56:49Z</dcterms:modified>
</cp:coreProperties>
</file>